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4"/>
  </p:notesMasterIdLst>
  <p:sldIdLst>
    <p:sldId id="256" r:id="rId2"/>
    <p:sldId id="272" r:id="rId3"/>
    <p:sldId id="273" r:id="rId4"/>
    <p:sldId id="274" r:id="rId5"/>
    <p:sldId id="275" r:id="rId6"/>
    <p:sldId id="276" r:id="rId7"/>
    <p:sldId id="277" r:id="rId8"/>
    <p:sldId id="279" r:id="rId9"/>
    <p:sldId id="260" r:id="rId10"/>
    <p:sldId id="280" r:id="rId11"/>
    <p:sldId id="263" r:id="rId12"/>
    <p:sldId id="264" r:id="rId13"/>
    <p:sldId id="281" r:id="rId14"/>
    <p:sldId id="265" r:id="rId15"/>
    <p:sldId id="266" r:id="rId16"/>
    <p:sldId id="267" r:id="rId17"/>
    <p:sldId id="269" r:id="rId18"/>
    <p:sldId id="261" r:id="rId19"/>
    <p:sldId id="283" r:id="rId20"/>
    <p:sldId id="284" r:id="rId21"/>
    <p:sldId id="285" r:id="rId22"/>
    <p:sldId id="287" r:id="rId23"/>
    <p:sldId id="286" r:id="rId24"/>
    <p:sldId id="288" r:id="rId25"/>
    <p:sldId id="289" r:id="rId26"/>
    <p:sldId id="324" r:id="rId27"/>
    <p:sldId id="290" r:id="rId28"/>
    <p:sldId id="291" r:id="rId29"/>
    <p:sldId id="292" r:id="rId30"/>
    <p:sldId id="293" r:id="rId31"/>
    <p:sldId id="294" r:id="rId32"/>
    <p:sldId id="295" r:id="rId33"/>
    <p:sldId id="296" r:id="rId34"/>
    <p:sldId id="297" r:id="rId35"/>
    <p:sldId id="298" r:id="rId36"/>
    <p:sldId id="299" r:id="rId37"/>
    <p:sldId id="300" r:id="rId38"/>
    <p:sldId id="301" r:id="rId39"/>
    <p:sldId id="302" r:id="rId40"/>
    <p:sldId id="303" r:id="rId41"/>
    <p:sldId id="305" r:id="rId42"/>
    <p:sldId id="306" r:id="rId43"/>
    <p:sldId id="307" r:id="rId44"/>
    <p:sldId id="308" r:id="rId45"/>
    <p:sldId id="309" r:id="rId46"/>
    <p:sldId id="310" r:id="rId47"/>
    <p:sldId id="311" r:id="rId48"/>
    <p:sldId id="312" r:id="rId49"/>
    <p:sldId id="313" r:id="rId50"/>
    <p:sldId id="314" r:id="rId51"/>
    <p:sldId id="315" r:id="rId52"/>
    <p:sldId id="316" r:id="rId53"/>
    <p:sldId id="317" r:id="rId54"/>
    <p:sldId id="318" r:id="rId55"/>
    <p:sldId id="319" r:id="rId56"/>
    <p:sldId id="321" r:id="rId57"/>
    <p:sldId id="322" r:id="rId58"/>
    <p:sldId id="325" r:id="rId59"/>
    <p:sldId id="259" r:id="rId60"/>
    <p:sldId id="258" r:id="rId61"/>
    <p:sldId id="326" r:id="rId62"/>
    <p:sldId id="334" r:id="rId63"/>
    <p:sldId id="347" r:id="rId64"/>
    <p:sldId id="333" r:id="rId65"/>
    <p:sldId id="327" r:id="rId66"/>
    <p:sldId id="331" r:id="rId67"/>
    <p:sldId id="332" r:id="rId68"/>
    <p:sldId id="328" r:id="rId69"/>
    <p:sldId id="335" r:id="rId70"/>
    <p:sldId id="262" r:id="rId71"/>
    <p:sldId id="336" r:id="rId72"/>
    <p:sldId id="337" r:id="rId73"/>
    <p:sldId id="338" r:id="rId74"/>
    <p:sldId id="339" r:id="rId75"/>
    <p:sldId id="340" r:id="rId76"/>
    <p:sldId id="342" r:id="rId77"/>
    <p:sldId id="341" r:id="rId78"/>
    <p:sldId id="343" r:id="rId79"/>
    <p:sldId id="344" r:id="rId80"/>
    <p:sldId id="345" r:id="rId81"/>
    <p:sldId id="346" r:id="rId82"/>
    <p:sldId id="348" r:id="rId83"/>
    <p:sldId id="373" r:id="rId84"/>
    <p:sldId id="350" r:id="rId85"/>
    <p:sldId id="351" r:id="rId86"/>
    <p:sldId id="352" r:id="rId87"/>
    <p:sldId id="353" r:id="rId88"/>
    <p:sldId id="354" r:id="rId89"/>
    <p:sldId id="355" r:id="rId90"/>
    <p:sldId id="356" r:id="rId91"/>
    <p:sldId id="357" r:id="rId92"/>
    <p:sldId id="358" r:id="rId93"/>
    <p:sldId id="359" r:id="rId94"/>
    <p:sldId id="360" r:id="rId95"/>
    <p:sldId id="361" r:id="rId96"/>
    <p:sldId id="362" r:id="rId97"/>
    <p:sldId id="363" r:id="rId98"/>
    <p:sldId id="364" r:id="rId99"/>
    <p:sldId id="365" r:id="rId100"/>
    <p:sldId id="366" r:id="rId101"/>
    <p:sldId id="367" r:id="rId102"/>
    <p:sldId id="368" r:id="rId103"/>
    <p:sldId id="369" r:id="rId104"/>
    <p:sldId id="370" r:id="rId105"/>
    <p:sldId id="374" r:id="rId106"/>
    <p:sldId id="375" r:id="rId107"/>
    <p:sldId id="376" r:id="rId108"/>
    <p:sldId id="377" r:id="rId109"/>
    <p:sldId id="378" r:id="rId110"/>
    <p:sldId id="371" r:id="rId111"/>
    <p:sldId id="372" r:id="rId112"/>
    <p:sldId id="270" r:id="rId1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205">
          <p15:clr>
            <a:srgbClr val="A4A3A4"/>
          </p15:clr>
        </p15:guide>
        <p15:guide id="4" pos="2789">
          <p15:clr>
            <a:srgbClr val="A4A3A4"/>
          </p15:clr>
        </p15:guide>
        <p15:guide id="5" orient="horz" pos="406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A0A6"/>
    <a:srgbClr val="89989F"/>
    <a:srgbClr val="586F82"/>
    <a:srgbClr val="40505E"/>
    <a:srgbClr val="A0B9C8"/>
    <a:srgbClr val="C1C9CD"/>
    <a:srgbClr val="BBCCD7"/>
    <a:srgbClr val="99B2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83741" autoAdjust="0"/>
  </p:normalViewPr>
  <p:slideViewPr>
    <p:cSldViewPr showGuides="1">
      <p:cViewPr varScale="1">
        <p:scale>
          <a:sx n="59" d="100"/>
          <a:sy n="59" d="100"/>
        </p:scale>
        <p:origin x="1578" y="60"/>
      </p:cViewPr>
      <p:guideLst>
        <p:guide orient="horz" pos="2160"/>
        <p:guide pos="2880"/>
        <p:guide orient="horz" pos="2205"/>
        <p:guide pos="2789"/>
        <p:guide orient="horz" pos="4065"/>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4000C0-3C2E-4962-ACC1-922B5BAB7967}" type="datetimeFigureOut">
              <a:rPr lang="en-IN" smtClean="0"/>
              <a:t>22-01-2018</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0527EE-6B85-4155-8A94-6704551793F9}" type="slidenum">
              <a:rPr lang="en-IN" smtClean="0"/>
              <a:t>‹#›</a:t>
            </a:fld>
            <a:endParaRPr lang="en-IN"/>
          </a:p>
        </p:txBody>
      </p:sp>
    </p:spTree>
    <p:extLst>
      <p:ext uri="{BB962C8B-B14F-4D97-AF65-F5344CB8AC3E}">
        <p14:creationId xmlns:p14="http://schemas.microsoft.com/office/powerpoint/2010/main" val="1118327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dx.doi.org/10.1016/j.cosust.2009.07.012"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en.wikipedia.org/wiki/Animal_feeding_operation"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s://en.wikipedia.org/wiki/Cattle" TargetMode="External"/><Relationship Id="rId5" Type="http://schemas.openxmlformats.org/officeDocument/2006/relationships/hyperlink" Target="https://en.wikipedia.org/wiki/Beef" TargetMode="External"/><Relationship Id="rId4" Type="http://schemas.openxmlformats.org/officeDocument/2006/relationships/hyperlink" Target="https://en.wikipedia.org/wiki/Intensive_animal_farming"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wisegeek.com/which-country-is-most-dependent-on-coal.htm"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abebooks.com/servlet/SearchResults?an=Evelin+Hust+and+Michael+Mann&amp;cm_sp=det-_-bdp-_-author"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abebooks.com/servlet/SearchResults?an=Evelin+Hust+and+Michael+Mann&amp;cm_sp=det-_-bdp-_-author"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8" Type="http://schemas.openxmlformats.org/officeDocument/2006/relationships/hyperlink" Target="http://www.ace.mmu.ac.uk/eae/climate/older/Desert_Climate.html" TargetMode="External"/><Relationship Id="rId13" Type="http://schemas.openxmlformats.org/officeDocument/2006/relationships/hyperlink" Target="http://www.ace.mmu.ac.uk/eae/climate/older/Rainfall_Patterns.html" TargetMode="External"/><Relationship Id="rId3" Type="http://schemas.openxmlformats.org/officeDocument/2006/relationships/hyperlink" Target="http://www.ace.mmu.ac.uk/eae/climate/older/Local_Climates.html" TargetMode="External"/><Relationship Id="rId7" Type="http://schemas.openxmlformats.org/officeDocument/2006/relationships/hyperlink" Target="http://www.ace.mmu.ac.uk/eae/climate/older/Tropical_Climate.html" TargetMode="External"/><Relationship Id="rId12" Type="http://schemas.openxmlformats.org/officeDocument/2006/relationships/hyperlink" Target="http://www.ace.mmu.ac.uk/eae/climate/older/Temperature_Patterns.html" TargetMode="External"/><Relationship Id="rId2" Type="http://schemas.openxmlformats.org/officeDocument/2006/relationships/slide" Target="../slides/slide59.xml"/><Relationship Id="rId1" Type="http://schemas.openxmlformats.org/officeDocument/2006/relationships/notesMaster" Target="../notesMasters/notesMaster1.xml"/><Relationship Id="rId6" Type="http://schemas.openxmlformats.org/officeDocument/2006/relationships/hyperlink" Target="http://www.ace.mmu.ac.uk/eae/climate/older/Latitude.html" TargetMode="External"/><Relationship Id="rId11" Type="http://schemas.openxmlformats.org/officeDocument/2006/relationships/hyperlink" Target="http://www.ace.mmu.ac.uk/eae/climate/older/Polar_Climate.html" TargetMode="External"/><Relationship Id="rId5" Type="http://schemas.openxmlformats.org/officeDocument/2006/relationships/hyperlink" Target="http://www.ace.mmu.ac.uk/eae/climate/older/Climate_Zones.html" TargetMode="External"/><Relationship Id="rId15" Type="http://schemas.openxmlformats.org/officeDocument/2006/relationships/hyperlink" Target="http://www.ace.mmu.ac.uk/eae/climate/older/Global_Climate.html" TargetMode="External"/><Relationship Id="rId10" Type="http://schemas.openxmlformats.org/officeDocument/2006/relationships/hyperlink" Target="http://www.ace.mmu.ac.uk/eae/climate/older/Temperate_Climate.html" TargetMode="External"/><Relationship Id="rId4" Type="http://schemas.openxmlformats.org/officeDocument/2006/relationships/hyperlink" Target="http://www.ace.mmu.ac.uk/eae/climate/older/Regional_Climates.html" TargetMode="External"/><Relationship Id="rId9" Type="http://schemas.openxmlformats.org/officeDocument/2006/relationships/hyperlink" Target="http://www.ace.mmu.ac.uk/eae/climate/older/Savannah.html" TargetMode="External"/><Relationship Id="rId14" Type="http://schemas.openxmlformats.org/officeDocument/2006/relationships/hyperlink" Target="http://www.ace.mmu.ac.uk/eae/climate/older/Climatology.html"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1</a:t>
            </a:fld>
            <a:endParaRPr lang="en-IN"/>
          </a:p>
        </p:txBody>
      </p:sp>
    </p:spTree>
    <p:extLst>
      <p:ext uri="{BB962C8B-B14F-4D97-AF65-F5344CB8AC3E}">
        <p14:creationId xmlns:p14="http://schemas.microsoft.com/office/powerpoint/2010/main" val="3312941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t>Examples: Greater Mumbai UA, Delhi UA, etc. For example, The urban agglomeration of Tokyo includes the cities of Chiba, Kawasaki, Yokohama and others.</a:t>
            </a:r>
          </a:p>
          <a:p>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13</a:t>
            </a:fld>
            <a:endParaRPr lang="en-IN"/>
          </a:p>
        </p:txBody>
      </p:sp>
    </p:spTree>
    <p:extLst>
      <p:ext uri="{BB962C8B-B14F-4D97-AF65-F5344CB8AC3E}">
        <p14:creationId xmlns:p14="http://schemas.microsoft.com/office/powerpoint/2010/main" val="41901930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104</a:t>
            </a:fld>
            <a:endParaRPr lang="en-IN"/>
          </a:p>
        </p:txBody>
      </p:sp>
    </p:spTree>
    <p:extLst>
      <p:ext uri="{BB962C8B-B14F-4D97-AF65-F5344CB8AC3E}">
        <p14:creationId xmlns:p14="http://schemas.microsoft.com/office/powerpoint/2010/main" val="163104365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105</a:t>
            </a:fld>
            <a:endParaRPr lang="en-IN"/>
          </a:p>
        </p:txBody>
      </p:sp>
    </p:spTree>
    <p:extLst>
      <p:ext uri="{BB962C8B-B14F-4D97-AF65-F5344CB8AC3E}">
        <p14:creationId xmlns:p14="http://schemas.microsoft.com/office/powerpoint/2010/main" val="198313543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106</a:t>
            </a:fld>
            <a:endParaRPr lang="en-IN"/>
          </a:p>
        </p:txBody>
      </p:sp>
    </p:spTree>
    <p:extLst>
      <p:ext uri="{BB962C8B-B14F-4D97-AF65-F5344CB8AC3E}">
        <p14:creationId xmlns:p14="http://schemas.microsoft.com/office/powerpoint/2010/main" val="428466617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107</a:t>
            </a:fld>
            <a:endParaRPr lang="en-IN"/>
          </a:p>
        </p:txBody>
      </p:sp>
    </p:spTree>
    <p:extLst>
      <p:ext uri="{BB962C8B-B14F-4D97-AF65-F5344CB8AC3E}">
        <p14:creationId xmlns:p14="http://schemas.microsoft.com/office/powerpoint/2010/main" val="332491399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108</a:t>
            </a:fld>
            <a:endParaRPr lang="en-IN"/>
          </a:p>
        </p:txBody>
      </p:sp>
    </p:spTree>
    <p:extLst>
      <p:ext uri="{BB962C8B-B14F-4D97-AF65-F5344CB8AC3E}">
        <p14:creationId xmlns:p14="http://schemas.microsoft.com/office/powerpoint/2010/main" val="129803529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109</a:t>
            </a:fld>
            <a:endParaRPr lang="en-IN"/>
          </a:p>
        </p:txBody>
      </p:sp>
    </p:spTree>
    <p:extLst>
      <p:ext uri="{BB962C8B-B14F-4D97-AF65-F5344CB8AC3E}">
        <p14:creationId xmlns:p14="http://schemas.microsoft.com/office/powerpoint/2010/main" val="162013553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110</a:t>
            </a:fld>
            <a:endParaRPr lang="en-IN"/>
          </a:p>
        </p:txBody>
      </p:sp>
    </p:spTree>
    <p:extLst>
      <p:ext uri="{BB962C8B-B14F-4D97-AF65-F5344CB8AC3E}">
        <p14:creationId xmlns:p14="http://schemas.microsoft.com/office/powerpoint/2010/main" val="163104365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111</a:t>
            </a:fld>
            <a:endParaRPr lang="en-IN"/>
          </a:p>
        </p:txBody>
      </p:sp>
    </p:spTree>
    <p:extLst>
      <p:ext uri="{BB962C8B-B14F-4D97-AF65-F5344CB8AC3E}">
        <p14:creationId xmlns:p14="http://schemas.microsoft.com/office/powerpoint/2010/main" val="163104365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112</a:t>
            </a:fld>
            <a:endParaRPr lang="en-IN"/>
          </a:p>
        </p:txBody>
      </p:sp>
    </p:spTree>
    <p:extLst>
      <p:ext uri="{BB962C8B-B14F-4D97-AF65-F5344CB8AC3E}">
        <p14:creationId xmlns:p14="http://schemas.microsoft.com/office/powerpoint/2010/main" val="3975875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LA 1984, 1999, 2009</a:t>
            </a: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14</a:t>
            </a:fld>
            <a:endParaRPr lang="en-IN"/>
          </a:p>
        </p:txBody>
      </p:sp>
    </p:spTree>
    <p:extLst>
      <p:ext uri="{BB962C8B-B14F-4D97-AF65-F5344CB8AC3E}">
        <p14:creationId xmlns:p14="http://schemas.microsoft.com/office/powerpoint/2010/main" val="3799790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kern="1200" dirty="0" smtClean="0">
                <a:solidFill>
                  <a:schemeClr val="tx1"/>
                </a:solidFill>
                <a:effectLst/>
                <a:latin typeface="+mn-lt"/>
                <a:ea typeface="+mn-ea"/>
                <a:cs typeface="+mn-cs"/>
              </a:rPr>
              <a:t>Shanghai (23.4 million), Beijing, and Guangzhou-Foshan (20.6 million), are in middle-income China. The remaining top ten </a:t>
            </a:r>
            <a:r>
              <a:rPr lang="en-IN" sz="1200" b="1" i="0" kern="1200" dirty="0" smtClean="0">
                <a:solidFill>
                  <a:schemeClr val="tx1"/>
                </a:solidFill>
                <a:effectLst/>
                <a:latin typeface="+mn-lt"/>
                <a:ea typeface="+mn-ea"/>
                <a:cs typeface="+mn-cs"/>
              </a:rPr>
              <a:t>megacities</a:t>
            </a:r>
            <a:r>
              <a:rPr lang="en-IN" sz="1200" b="0" i="0" kern="1200" dirty="0" smtClean="0">
                <a:solidFill>
                  <a:schemeClr val="tx1"/>
                </a:solidFill>
                <a:effectLst/>
                <a:latin typeface="+mn-lt"/>
                <a:ea typeface="+mn-ea"/>
                <a:cs typeface="+mn-cs"/>
              </a:rPr>
              <a:t> of Jakarta, Delhi, Manila, and Karachi (22.1 million) are low income (Figure: 10 Largest Cities in the World: </a:t>
            </a: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15</a:t>
            </a:fld>
            <a:endParaRPr lang="en-IN"/>
          </a:p>
        </p:txBody>
      </p:sp>
    </p:spTree>
    <p:extLst>
      <p:ext uri="{BB962C8B-B14F-4D97-AF65-F5344CB8AC3E}">
        <p14:creationId xmlns:p14="http://schemas.microsoft.com/office/powerpoint/2010/main" val="331317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t>Today, mega-regions are absorbing even larger populations than mega- or meta-cities, (which UN-HABITAT defines as hosting upward of 20 million residents), and their economic output is enormous. Examples cited in the report include: s #HINAS Hong Kong-</a:t>
            </a:r>
            <a:r>
              <a:rPr lang="en-IN" dirty="0" err="1" smtClean="0"/>
              <a:t>Shenzen</a:t>
            </a:r>
            <a:r>
              <a:rPr lang="en-IN" dirty="0" smtClean="0"/>
              <a:t>-Guangzhou mega-region, home to 120 million people s *</a:t>
            </a:r>
            <a:r>
              <a:rPr lang="en-IN" dirty="0" err="1" smtClean="0"/>
              <a:t>APANSNagoya-Osaka-Kyoto-Kobe</a:t>
            </a:r>
            <a:r>
              <a:rPr lang="en-IN" dirty="0" smtClean="0"/>
              <a:t>, likely to hold 60 million by 2015 s "</a:t>
            </a:r>
            <a:r>
              <a:rPr lang="en-IN" dirty="0" err="1" smtClean="0"/>
              <a:t>RAZILSSão</a:t>
            </a:r>
            <a:r>
              <a:rPr lang="en-IN" dirty="0" smtClean="0"/>
              <a:t> Paulo to Rio de Janeiro mega-region where 43 million people now live</a:t>
            </a:r>
          </a:p>
          <a:p>
            <a:r>
              <a:rPr lang="en-IN" dirty="0" smtClean="0"/>
              <a:t>Central Asia: the industrial corridor developing in India between Mumbai and Delhi, will stretch over 1500 KILOMETRES FROM </a:t>
            </a:r>
            <a:r>
              <a:rPr lang="en-IN" dirty="0" err="1" smtClean="0"/>
              <a:t>jAWAHARLAL</a:t>
            </a:r>
            <a:r>
              <a:rPr lang="en-IN" dirty="0" smtClean="0"/>
              <a:t> </a:t>
            </a:r>
            <a:r>
              <a:rPr lang="en-IN" dirty="0" err="1" smtClean="0"/>
              <a:t>nEHRU</a:t>
            </a:r>
            <a:r>
              <a:rPr lang="en-IN" dirty="0" smtClean="0"/>
              <a:t> port IN </a:t>
            </a:r>
            <a:r>
              <a:rPr lang="en-IN" dirty="0" err="1" smtClean="0"/>
              <a:t>nAVI</a:t>
            </a:r>
            <a:r>
              <a:rPr lang="en-IN" dirty="0" smtClean="0"/>
              <a:t>-UMBAI TO  </a:t>
            </a:r>
            <a:r>
              <a:rPr lang="en-IN" dirty="0" err="1" smtClean="0"/>
              <a:t>dadri</a:t>
            </a:r>
            <a:r>
              <a:rPr lang="en-IN" dirty="0" smtClean="0"/>
              <a:t> and </a:t>
            </a:r>
            <a:r>
              <a:rPr lang="en-IN" dirty="0" err="1" smtClean="0"/>
              <a:t>tughlakabad</a:t>
            </a:r>
            <a:r>
              <a:rPr lang="en-IN" baseline="0" dirty="0" smtClean="0"/>
              <a:t> in </a:t>
            </a:r>
            <a:r>
              <a:rPr lang="en-IN" dirty="0" smtClean="0"/>
              <a:t> South-East Asia: the manufacturing and service industry corridor in Malaysia’s Kuala Lumpur is clustered within the </a:t>
            </a:r>
            <a:r>
              <a:rPr lang="en-IN" dirty="0" err="1" smtClean="0"/>
              <a:t>Klang</a:t>
            </a:r>
            <a:r>
              <a:rPr lang="en-IN" dirty="0" smtClean="0"/>
              <a:t> Valley conurbation that stretches to the port city of </a:t>
            </a:r>
            <a:r>
              <a:rPr lang="en-IN" dirty="0" err="1" smtClean="0"/>
              <a:t>Klang</a:t>
            </a:r>
            <a:endParaRPr lang="en-IN" dirty="0" smtClean="0"/>
          </a:p>
        </p:txBody>
      </p:sp>
      <p:sp>
        <p:nvSpPr>
          <p:cNvPr id="4" name="Slide Number Placeholder 3"/>
          <p:cNvSpPr>
            <a:spLocks noGrp="1"/>
          </p:cNvSpPr>
          <p:nvPr>
            <p:ph type="sldNum" sz="quarter" idx="10"/>
          </p:nvPr>
        </p:nvSpPr>
        <p:spPr/>
        <p:txBody>
          <a:bodyPr/>
          <a:lstStyle/>
          <a:p>
            <a:fld id="{970527EE-6B85-4155-8A94-6704551793F9}" type="slidenum">
              <a:rPr lang="en-IN" smtClean="0"/>
              <a:t>16</a:t>
            </a:fld>
            <a:endParaRPr lang="en-IN"/>
          </a:p>
        </p:txBody>
      </p:sp>
    </p:spTree>
    <p:extLst>
      <p:ext uri="{BB962C8B-B14F-4D97-AF65-F5344CB8AC3E}">
        <p14:creationId xmlns:p14="http://schemas.microsoft.com/office/powerpoint/2010/main" val="90527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dirty="0" smtClean="0"/>
              <a:t>The term 'urban' is related to town or cities. Unlike in rural areas here majority of the employed inhabitants are engaged in non agricultural activities and it is endowed with large nucleated settlements and industries. Urban areas may be defined by national governments based on their own criteria for example size, population density, occupation of people and type of local government. The multidimensional character of urban areas posed hindrance in giving a precise definition for them. The census of India until 1951 defined an urban settlement based on municipalities and the population of area</a:t>
            </a:r>
          </a:p>
          <a:p>
            <a:pPr marL="0" marR="0" indent="0" algn="l" defTabSz="914400" rtl="0" eaLnBrk="1" fontAlgn="auto" latinLnBrk="0" hangingPunct="1">
              <a:lnSpc>
                <a:spcPct val="100000"/>
              </a:lnSpc>
              <a:spcBef>
                <a:spcPts val="0"/>
              </a:spcBef>
              <a:spcAft>
                <a:spcPts val="0"/>
              </a:spcAft>
              <a:buClrTx/>
              <a:buSzTx/>
              <a:buFontTx/>
              <a:buNone/>
              <a:tabLst/>
              <a:defRPr/>
            </a:pPr>
            <a:r>
              <a:rPr lang="en-IN" sz="1200" dirty="0" smtClean="0"/>
              <a:t>In 1981 census some minor changes were incorporated whereby livestock, forestry, fishing, hunting, plantations, orchard etc. were treated as agricultural activity and places having distinct urban characteristics and physical amenities like industrial area, special project area, large housing colonies, places of tourist interest, railway colonies, </a:t>
            </a:r>
            <a:r>
              <a:rPr lang="en-IN" sz="1200" dirty="0" err="1" smtClean="0"/>
              <a:t>etc</a:t>
            </a:r>
            <a:r>
              <a:rPr lang="en-IN" sz="1200" dirty="0" smtClean="0"/>
              <a:t> could be regarded as towns at the discretion of the Director of Census operations in consultation with the concerned state governments.</a:t>
            </a:r>
          </a:p>
          <a:p>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17</a:t>
            </a:fld>
            <a:endParaRPr lang="en-IN"/>
          </a:p>
        </p:txBody>
      </p:sp>
    </p:spTree>
    <p:extLst>
      <p:ext uri="{BB962C8B-B14F-4D97-AF65-F5344CB8AC3E}">
        <p14:creationId xmlns:p14="http://schemas.microsoft.com/office/powerpoint/2010/main" val="260065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73, 90, 2001, 2010</a:t>
            </a: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18</a:t>
            </a:fld>
            <a:endParaRPr lang="en-IN"/>
          </a:p>
        </p:txBody>
      </p:sp>
    </p:spTree>
    <p:extLst>
      <p:ext uri="{BB962C8B-B14F-4D97-AF65-F5344CB8AC3E}">
        <p14:creationId xmlns:p14="http://schemas.microsoft.com/office/powerpoint/2010/main" val="1626264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73, 90, 2001, 2010</a:t>
            </a: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19</a:t>
            </a:fld>
            <a:endParaRPr lang="en-IN"/>
          </a:p>
        </p:txBody>
      </p:sp>
    </p:spTree>
    <p:extLst>
      <p:ext uri="{BB962C8B-B14F-4D97-AF65-F5344CB8AC3E}">
        <p14:creationId xmlns:p14="http://schemas.microsoft.com/office/powerpoint/2010/main" val="1626264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20</a:t>
            </a:fld>
            <a:endParaRPr lang="en-IN"/>
          </a:p>
        </p:txBody>
      </p:sp>
    </p:spTree>
    <p:extLst>
      <p:ext uri="{BB962C8B-B14F-4D97-AF65-F5344CB8AC3E}">
        <p14:creationId xmlns:p14="http://schemas.microsoft.com/office/powerpoint/2010/main" val="1626264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200" b="0" i="0" kern="1200" dirty="0" smtClean="0">
                <a:solidFill>
                  <a:schemeClr val="tx1"/>
                </a:solidFill>
                <a:effectLst/>
                <a:latin typeface="+mn-lt"/>
                <a:ea typeface="+mn-ea"/>
                <a:cs typeface="+mn-cs"/>
              </a:rPr>
              <a:t>. Industrialization:,</a:t>
            </a:r>
            <a:r>
              <a:rPr lang="en-IN" sz="1200" b="0" i="0" kern="1200" baseline="0" dirty="0" smtClean="0">
                <a:solidFill>
                  <a:schemeClr val="tx1"/>
                </a:solidFill>
                <a:effectLst/>
                <a:latin typeface="+mn-lt"/>
                <a:ea typeface="+mn-ea"/>
                <a:cs typeface="+mn-cs"/>
              </a:rPr>
              <a:t> </a:t>
            </a:r>
            <a:r>
              <a:rPr lang="en-IN" sz="1200" b="0" i="0" kern="1200" dirty="0" smtClean="0">
                <a:solidFill>
                  <a:schemeClr val="tx1"/>
                </a:solidFill>
                <a:effectLst/>
                <a:latin typeface="+mn-lt"/>
                <a:ea typeface="+mn-ea"/>
                <a:cs typeface="+mn-cs"/>
              </a:rPr>
              <a:t>Social factors: Employment opportunities,</a:t>
            </a:r>
            <a:r>
              <a:rPr lang="en-IN" sz="1200" b="0" i="0" kern="1200" baseline="0" dirty="0" smtClean="0">
                <a:solidFill>
                  <a:schemeClr val="tx1"/>
                </a:solidFill>
                <a:effectLst/>
                <a:latin typeface="+mn-lt"/>
                <a:ea typeface="+mn-ea"/>
                <a:cs typeface="+mn-cs"/>
              </a:rPr>
              <a:t> </a:t>
            </a:r>
            <a:r>
              <a:rPr lang="en-IN" sz="1200" b="0" i="0" kern="1200" baseline="0" dirty="0" smtClean="0">
                <a:solidFill>
                  <a:schemeClr val="tx1"/>
                </a:solidFill>
                <a:effectLst/>
                <a:latin typeface="+mn-lt"/>
                <a:ea typeface="+mn-ea"/>
                <a:cs typeface="+mn-cs"/>
              </a:rPr>
              <a:t>Modernization </a:t>
            </a:r>
            <a:r>
              <a:rPr lang="en-IN" sz="1200" b="0" i="0" kern="1200" baseline="0" dirty="0" smtClean="0">
                <a:solidFill>
                  <a:schemeClr val="tx1"/>
                </a:solidFill>
                <a:effectLst/>
                <a:latin typeface="+mn-lt"/>
                <a:ea typeface="+mn-ea"/>
                <a:cs typeface="+mn-cs"/>
              </a:rPr>
              <a:t>- </a:t>
            </a:r>
            <a:r>
              <a:rPr lang="en-IN" sz="1200" b="0" i="0" kern="1200" dirty="0" smtClean="0">
                <a:solidFill>
                  <a:schemeClr val="tx1"/>
                </a:solidFill>
                <a:effectLst/>
                <a:latin typeface="+mn-lt"/>
                <a:ea typeface="+mn-ea"/>
                <a:cs typeface="+mn-cs"/>
              </a:rPr>
              <a:t>sophisticated technology better infrastructure, communication, medical facilities, etc. People feel that they can lead a comfortable life in cities and migrate to cities.</a:t>
            </a:r>
          </a:p>
          <a:p>
            <a:pPr marL="0" marR="0" indent="0" algn="l" defTabSz="914400" rtl="0" eaLnBrk="1" fontAlgn="auto" latinLnBrk="0" hangingPunct="1">
              <a:lnSpc>
                <a:spcPct val="100000"/>
              </a:lnSpc>
              <a:spcBef>
                <a:spcPts val="0"/>
              </a:spcBef>
              <a:spcAft>
                <a:spcPts val="0"/>
              </a:spcAft>
              <a:buClrTx/>
              <a:buSzTx/>
              <a:buFontTx/>
              <a:buNone/>
              <a:tabLst/>
              <a:defRPr/>
            </a:pPr>
            <a:r>
              <a:rPr lang="en-IN" sz="1200" b="0" i="0" kern="1200" dirty="0" smtClean="0">
                <a:solidFill>
                  <a:schemeClr val="tx1"/>
                </a:solidFill>
                <a:effectLst/>
                <a:latin typeface="+mn-lt"/>
                <a:ea typeface="+mn-ea"/>
                <a:cs typeface="+mn-cs"/>
              </a:rPr>
              <a:t>Rural urban transformation, Spread of education: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IN"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IN"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IN"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21</a:t>
            </a:fld>
            <a:endParaRPr lang="en-IN"/>
          </a:p>
        </p:txBody>
      </p:sp>
    </p:spTree>
    <p:extLst>
      <p:ext uri="{BB962C8B-B14F-4D97-AF65-F5344CB8AC3E}">
        <p14:creationId xmlns:p14="http://schemas.microsoft.com/office/powerpoint/2010/main" val="1626264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IN" sz="1200" b="0" i="0" kern="1200" dirty="0" smtClean="0">
                <a:solidFill>
                  <a:schemeClr val="tx1"/>
                </a:solidFill>
                <a:effectLst/>
                <a:latin typeface="+mn-lt"/>
                <a:ea typeface="+mn-ea"/>
                <a:cs typeface="+mn-cs"/>
              </a:rPr>
              <a:t>Positive effect: Migration of rural people to urban areas. Employment opportunities in urban </a:t>
            </a:r>
            <a:r>
              <a:rPr lang="en-IN" sz="1200" b="0" i="0" kern="1200" dirty="0" err="1" smtClean="0">
                <a:solidFill>
                  <a:schemeClr val="tx1"/>
                </a:solidFill>
                <a:effectLst/>
                <a:latin typeface="+mn-lt"/>
                <a:ea typeface="+mn-ea"/>
                <a:cs typeface="+mn-cs"/>
              </a:rPr>
              <a:t>centers</a:t>
            </a:r>
            <a:r>
              <a:rPr lang="en-IN" sz="1200" b="0" i="0" kern="1200" dirty="0" smtClean="0">
                <a:solidFill>
                  <a:schemeClr val="tx1"/>
                </a:solidFill>
                <a:effectLst/>
                <a:latin typeface="+mn-lt"/>
                <a:ea typeface="+mn-ea"/>
                <a:cs typeface="+mn-cs"/>
              </a:rPr>
              <a:t>. iii. Transport and communication facilities. Educational facilities.</a:t>
            </a:r>
          </a:p>
          <a:p>
            <a:pPr fontAlgn="base"/>
            <a:r>
              <a:rPr lang="en-IN" sz="1200" b="0" i="0" kern="1200" dirty="0" smtClean="0">
                <a:solidFill>
                  <a:schemeClr val="tx1"/>
                </a:solidFill>
                <a:effectLst/>
                <a:latin typeface="+mn-lt"/>
                <a:ea typeface="+mn-ea"/>
                <a:cs typeface="+mn-cs"/>
              </a:rPr>
              <a:t>Increase in the standard of living. </a:t>
            </a:r>
            <a:r>
              <a:rPr lang="en-IN" sz="1200" b="1" i="0" kern="1200" dirty="0" smtClean="0">
                <a:solidFill>
                  <a:schemeClr val="tx1"/>
                </a:solidFill>
                <a:effectLst/>
                <a:latin typeface="+mn-lt"/>
                <a:ea typeface="+mn-ea"/>
                <a:cs typeface="+mn-cs"/>
              </a:rPr>
              <a:t>Problem of over population:</a:t>
            </a:r>
            <a:endParaRPr lang="en-IN" sz="1200" b="0" i="0" kern="1200" dirty="0" smtClean="0">
              <a:solidFill>
                <a:schemeClr val="tx1"/>
              </a:solidFill>
              <a:effectLst/>
              <a:latin typeface="+mn-lt"/>
              <a:ea typeface="+mn-ea"/>
              <a:cs typeface="+mn-cs"/>
            </a:endParaRPr>
          </a:p>
          <a:p>
            <a:pPr fontAlgn="base"/>
            <a:r>
              <a:rPr lang="en-IN" sz="1200" b="0" i="0" kern="1200" dirty="0" smtClean="0">
                <a:solidFill>
                  <a:schemeClr val="tx1"/>
                </a:solidFill>
                <a:effectLst/>
                <a:latin typeface="+mn-lt"/>
                <a:ea typeface="+mn-ea"/>
                <a:cs typeface="+mn-cs"/>
              </a:rPr>
              <a:t>Concentration of population is a major problem of cities. It has resulted in accommodation problem, growth of slums etc.</a:t>
            </a:r>
          </a:p>
          <a:p>
            <a:pPr fontAlgn="base"/>
            <a:r>
              <a:rPr lang="en-IN" sz="1200" b="0" i="0" kern="1200" dirty="0" smtClean="0">
                <a:solidFill>
                  <a:schemeClr val="tx1"/>
                </a:solidFill>
                <a:effectLst/>
                <a:latin typeface="+mn-lt"/>
                <a:ea typeface="+mn-ea"/>
                <a:cs typeface="+mn-cs"/>
              </a:rPr>
              <a:t>2. </a:t>
            </a:r>
            <a:r>
              <a:rPr lang="en-IN" sz="1200" b="1" i="0" kern="1200" dirty="0" smtClean="0">
                <a:solidFill>
                  <a:schemeClr val="tx1"/>
                </a:solidFill>
                <a:effectLst/>
                <a:latin typeface="+mn-lt"/>
                <a:ea typeface="+mn-ea"/>
                <a:cs typeface="+mn-cs"/>
              </a:rPr>
              <a:t>Disintegration of Joint family:</a:t>
            </a:r>
            <a:endParaRPr lang="en-IN" sz="1200" b="0" i="0" kern="1200" dirty="0" smtClean="0">
              <a:solidFill>
                <a:schemeClr val="tx1"/>
              </a:solidFill>
              <a:effectLst/>
              <a:latin typeface="+mn-lt"/>
              <a:ea typeface="+mn-ea"/>
              <a:cs typeface="+mn-cs"/>
            </a:endParaRPr>
          </a:p>
          <a:p>
            <a:pPr fontAlgn="base"/>
            <a:r>
              <a:rPr lang="en-IN" sz="1200" b="0" i="0" kern="1200" dirty="0" smtClean="0">
                <a:solidFill>
                  <a:schemeClr val="tx1"/>
                </a:solidFill>
                <a:effectLst/>
                <a:latin typeface="+mn-lt"/>
                <a:ea typeface="+mn-ea"/>
                <a:cs typeface="+mn-cs"/>
              </a:rPr>
              <a:t>Joint family can’t be maintained in cities on account of high cost of living: People prefer to live in the nuclear type of families so that cost of living might come down.</a:t>
            </a:r>
          </a:p>
          <a:p>
            <a:pPr fontAlgn="base"/>
            <a:r>
              <a:rPr lang="en-IN" sz="1200" b="1" i="0" kern="1200" dirty="0" smtClean="0">
                <a:solidFill>
                  <a:schemeClr val="tx1"/>
                </a:solidFill>
                <a:effectLst/>
                <a:latin typeface="+mn-lt"/>
                <a:ea typeface="+mn-ea"/>
                <a:cs typeface="+mn-cs"/>
              </a:rPr>
              <a:t>iii. Cost of living:</a:t>
            </a:r>
            <a:endParaRPr lang="en-IN" sz="1200" b="0" i="0" kern="1200" dirty="0" smtClean="0">
              <a:solidFill>
                <a:schemeClr val="tx1"/>
              </a:solidFill>
              <a:effectLst/>
              <a:latin typeface="+mn-lt"/>
              <a:ea typeface="+mn-ea"/>
              <a:cs typeface="+mn-cs"/>
            </a:endParaRPr>
          </a:p>
          <a:p>
            <a:pPr fontAlgn="base"/>
            <a:r>
              <a:rPr lang="en-IN" sz="1200" b="0" i="0" kern="1200" dirty="0" smtClean="0">
                <a:solidFill>
                  <a:schemeClr val="tx1"/>
                </a:solidFill>
                <a:effectLst/>
                <a:latin typeface="+mn-lt"/>
                <a:ea typeface="+mn-ea"/>
                <a:cs typeface="+mn-cs"/>
              </a:rPr>
              <a:t>High cost of living is a major problem of cities. In Metro cities like Mumbai, Bangalore etc. it is very difficult for lower income groups to maintain a decent standard of living.</a:t>
            </a:r>
          </a:p>
          <a:p>
            <a:pPr fontAlgn="base"/>
            <a:r>
              <a:rPr lang="en-IN" sz="1200" b="1" i="0" kern="1200" dirty="0" smtClean="0">
                <a:solidFill>
                  <a:schemeClr val="tx1"/>
                </a:solidFill>
                <a:effectLst/>
                <a:latin typeface="+mn-lt"/>
                <a:ea typeface="+mn-ea"/>
                <a:cs typeface="+mn-cs"/>
              </a:rPr>
              <a:t>Increase in Crime rates:</a:t>
            </a:r>
            <a:endParaRPr lang="en-IN" sz="1200" b="0" i="0" kern="1200" dirty="0" smtClean="0">
              <a:solidFill>
                <a:schemeClr val="tx1"/>
              </a:solidFill>
              <a:effectLst/>
              <a:latin typeface="+mn-lt"/>
              <a:ea typeface="+mn-ea"/>
              <a:cs typeface="+mn-cs"/>
            </a:endParaRPr>
          </a:p>
          <a:p>
            <a:pPr fontAlgn="base"/>
            <a:r>
              <a:rPr lang="en-IN" sz="1200" b="0" i="0" kern="1200" dirty="0" smtClean="0">
                <a:solidFill>
                  <a:schemeClr val="tx1"/>
                </a:solidFill>
                <a:effectLst/>
                <a:latin typeface="+mn-lt"/>
                <a:ea typeface="+mn-ea"/>
                <a:cs typeface="+mn-cs"/>
              </a:rPr>
              <a:t>Urban </a:t>
            </a:r>
            <a:r>
              <a:rPr lang="en-IN" sz="1200" b="0" i="0" kern="1200" dirty="0" err="1" smtClean="0">
                <a:solidFill>
                  <a:schemeClr val="tx1"/>
                </a:solidFill>
                <a:effectLst/>
                <a:latin typeface="+mn-lt"/>
                <a:ea typeface="+mn-ea"/>
                <a:cs typeface="+mn-cs"/>
              </a:rPr>
              <a:t>centers</a:t>
            </a:r>
            <a:r>
              <a:rPr lang="en-IN" sz="1200" b="0" i="0" kern="1200" dirty="0" smtClean="0">
                <a:solidFill>
                  <a:schemeClr val="tx1"/>
                </a:solidFill>
                <a:effectLst/>
                <a:latin typeface="+mn-lt"/>
                <a:ea typeface="+mn-ea"/>
                <a:cs typeface="+mn-cs"/>
              </a:rPr>
              <a:t> are known for high rate of crimes. Theft, Murder, Cheating, Pick pocketing, rape etc. are common in urban </a:t>
            </a:r>
            <a:r>
              <a:rPr lang="en-IN" sz="1200" b="0" i="0" kern="1200" dirty="0" err="1" smtClean="0">
                <a:solidFill>
                  <a:schemeClr val="tx1"/>
                </a:solidFill>
                <a:effectLst/>
                <a:latin typeface="+mn-lt"/>
                <a:ea typeface="+mn-ea"/>
                <a:cs typeface="+mn-cs"/>
              </a:rPr>
              <a:t>centers</a:t>
            </a:r>
            <a:r>
              <a:rPr lang="en-IN" sz="1200" b="0" i="0" kern="1200" dirty="0" smtClean="0">
                <a:solidFill>
                  <a:schemeClr val="tx1"/>
                </a:solidFill>
                <a:effectLst/>
                <a:latin typeface="+mn-lt"/>
                <a:ea typeface="+mn-ea"/>
                <a:cs typeface="+mn-cs"/>
              </a:rPr>
              <a:t>.</a:t>
            </a:r>
          </a:p>
          <a:p>
            <a:pPr fontAlgn="base"/>
            <a:r>
              <a:rPr lang="en-IN" sz="1200" b="0" i="0" kern="1200" dirty="0" smtClean="0">
                <a:solidFill>
                  <a:schemeClr val="tx1"/>
                </a:solidFill>
                <a:effectLst/>
                <a:latin typeface="+mn-lt"/>
                <a:ea typeface="+mn-ea"/>
                <a:cs typeface="+mn-cs"/>
              </a:rPr>
              <a:t>2. </a:t>
            </a:r>
            <a:r>
              <a:rPr lang="en-IN" sz="1200" b="1" i="0" kern="1200" dirty="0" smtClean="0">
                <a:solidFill>
                  <a:schemeClr val="tx1"/>
                </a:solidFill>
                <a:effectLst/>
                <a:latin typeface="+mn-lt"/>
                <a:ea typeface="+mn-ea"/>
                <a:cs typeface="+mn-cs"/>
              </a:rPr>
              <a:t>Impersonal relations:</a:t>
            </a:r>
            <a:endParaRPr lang="en-IN" sz="1200" b="0" i="0" kern="1200" dirty="0" smtClean="0">
              <a:solidFill>
                <a:schemeClr val="tx1"/>
              </a:solidFill>
              <a:effectLst/>
              <a:latin typeface="+mn-lt"/>
              <a:ea typeface="+mn-ea"/>
              <a:cs typeface="+mn-cs"/>
            </a:endParaRPr>
          </a:p>
          <a:p>
            <a:pPr fontAlgn="base"/>
            <a:r>
              <a:rPr lang="en-IN" sz="1200" b="0" i="0" kern="1200" dirty="0" smtClean="0">
                <a:solidFill>
                  <a:schemeClr val="tx1"/>
                </a:solidFill>
                <a:effectLst/>
                <a:latin typeface="+mn-lt"/>
                <a:ea typeface="+mn-ea"/>
                <a:cs typeface="+mn-cs"/>
              </a:rPr>
              <a:t>Urban </a:t>
            </a:r>
            <a:r>
              <a:rPr lang="en-IN" sz="1200" b="0" i="0" kern="1200" dirty="0" err="1" smtClean="0">
                <a:solidFill>
                  <a:schemeClr val="tx1"/>
                </a:solidFill>
                <a:effectLst/>
                <a:latin typeface="+mn-lt"/>
                <a:ea typeface="+mn-ea"/>
                <a:cs typeface="+mn-cs"/>
              </a:rPr>
              <a:t>centers</a:t>
            </a:r>
            <a:r>
              <a:rPr lang="en-IN" sz="1200" b="0" i="0" kern="1200" dirty="0" smtClean="0">
                <a:solidFill>
                  <a:schemeClr val="tx1"/>
                </a:solidFill>
                <a:effectLst/>
                <a:latin typeface="+mn-lt"/>
                <a:ea typeface="+mn-ea"/>
                <a:cs typeface="+mn-cs"/>
              </a:rPr>
              <a:t> are characterised by highly secondary relations. The concept of </a:t>
            </a:r>
            <a:r>
              <a:rPr lang="en-IN" sz="1200" b="0" i="0" kern="1200" dirty="0" err="1" smtClean="0">
                <a:solidFill>
                  <a:schemeClr val="tx1"/>
                </a:solidFill>
                <a:effectLst/>
                <a:latin typeface="+mn-lt"/>
                <a:ea typeface="+mn-ea"/>
                <a:cs typeface="+mn-cs"/>
              </a:rPr>
              <a:t>neighborhood</a:t>
            </a:r>
            <a:r>
              <a:rPr lang="en-IN" sz="1200" b="0" i="0" kern="1200" dirty="0" smtClean="0">
                <a:solidFill>
                  <a:schemeClr val="tx1"/>
                </a:solidFill>
                <a:effectLst/>
                <a:latin typeface="+mn-lt"/>
                <a:ea typeface="+mn-ea"/>
                <a:cs typeface="+mn-cs"/>
              </a:rPr>
              <a:t>, community life are almost absent in cities. Urban life is highly monotonous. This may have an adverse psychological effect on individuals. People are often self </a:t>
            </a:r>
            <a:r>
              <a:rPr lang="en-IN" sz="1200" b="0" i="0" kern="1200" dirty="0" err="1" smtClean="0">
                <a:solidFill>
                  <a:schemeClr val="tx1"/>
                </a:solidFill>
                <a:effectLst/>
                <a:latin typeface="+mn-lt"/>
                <a:ea typeface="+mn-ea"/>
                <a:cs typeface="+mn-cs"/>
              </a:rPr>
              <a:t>centered</a:t>
            </a:r>
            <a:r>
              <a:rPr lang="en-IN" sz="1200" b="0" i="0" kern="1200" dirty="0" smtClean="0">
                <a:solidFill>
                  <a:schemeClr val="tx1"/>
                </a:solidFill>
                <a:effectLst/>
                <a:latin typeface="+mn-lt"/>
                <a:ea typeface="+mn-ea"/>
                <a:cs typeface="+mn-cs"/>
              </a:rPr>
              <a:t> and they have no concern for the fellow human beings.</a:t>
            </a:r>
          </a:p>
          <a:p>
            <a:pPr fontAlgn="base"/>
            <a:r>
              <a:rPr lang="en-IN" sz="1200" b="0" i="0" kern="1200" dirty="0" smtClean="0">
                <a:solidFill>
                  <a:schemeClr val="tx1"/>
                </a:solidFill>
                <a:effectLst/>
                <a:latin typeface="+mn-lt"/>
                <a:ea typeface="+mn-ea"/>
                <a:cs typeface="+mn-cs"/>
              </a:rPr>
              <a:t>3. </a:t>
            </a:r>
            <a:r>
              <a:rPr lang="en-IN" sz="1200" b="1" i="0" kern="1200" dirty="0" smtClean="0">
                <a:solidFill>
                  <a:schemeClr val="tx1"/>
                </a:solidFill>
                <a:effectLst/>
                <a:latin typeface="+mn-lt"/>
                <a:ea typeface="+mn-ea"/>
                <a:cs typeface="+mn-cs"/>
              </a:rPr>
              <a:t>Problem of Pollution:</a:t>
            </a:r>
            <a:endParaRPr lang="en-IN" sz="1200" b="0" i="0" kern="1200" dirty="0" smtClean="0">
              <a:solidFill>
                <a:schemeClr val="tx1"/>
              </a:solidFill>
              <a:effectLst/>
              <a:latin typeface="+mn-lt"/>
              <a:ea typeface="+mn-ea"/>
              <a:cs typeface="+mn-cs"/>
            </a:endParaRPr>
          </a:p>
          <a:p>
            <a:pPr fontAlgn="base"/>
            <a:r>
              <a:rPr lang="en-IN" sz="1200" b="0" i="0" kern="1200" dirty="0" smtClean="0">
                <a:solidFill>
                  <a:schemeClr val="tx1"/>
                </a:solidFill>
                <a:effectLst/>
                <a:latin typeface="+mn-lt"/>
                <a:ea typeface="+mn-ea"/>
                <a:cs typeface="+mn-cs"/>
              </a:rPr>
              <a:t>In industrialized cities pollution is a major problems. It may be caused by industries or by excessive movement of vehicles.</a:t>
            </a:r>
          </a:p>
          <a:p>
            <a:pPr fontAlgn="base"/>
            <a:r>
              <a:rPr lang="en-IN" sz="1200" b="1" i="0" kern="1200" dirty="0" smtClean="0">
                <a:solidFill>
                  <a:schemeClr val="tx1"/>
                </a:solidFill>
                <a:effectLst/>
                <a:latin typeface="+mn-lt"/>
                <a:ea typeface="+mn-ea"/>
                <a:cs typeface="+mn-cs"/>
              </a:rPr>
              <a:t>viii. Stress:</a:t>
            </a:r>
            <a:endParaRPr lang="en-IN" sz="1200" b="0" i="0" kern="1200" dirty="0" smtClean="0">
              <a:solidFill>
                <a:schemeClr val="tx1"/>
              </a:solidFill>
              <a:effectLst/>
              <a:latin typeface="+mn-lt"/>
              <a:ea typeface="+mn-ea"/>
              <a:cs typeface="+mn-cs"/>
            </a:endParaRPr>
          </a:p>
          <a:p>
            <a:pPr fontAlgn="base"/>
            <a:r>
              <a:rPr lang="en-IN" sz="1200" b="0" i="0" kern="1200" dirty="0" smtClean="0">
                <a:solidFill>
                  <a:schemeClr val="tx1"/>
                </a:solidFill>
                <a:effectLst/>
                <a:latin typeface="+mn-lt"/>
                <a:ea typeface="+mn-ea"/>
                <a:cs typeface="+mn-cs"/>
              </a:rPr>
              <a:t>Urban life is characterized by stress which may even strain family relations. In cities employment of women is almost inevitable to meet the increasing cost of living. Changing role of women in the family creates stress in the family which may result in divorce or strained relations.</a:t>
            </a:r>
          </a:p>
          <a:p>
            <a:pPr fontAlgn="base"/>
            <a:r>
              <a:rPr lang="en-IN" sz="1200" b="0" i="0" kern="1200" dirty="0" smtClean="0">
                <a:solidFill>
                  <a:schemeClr val="tx1"/>
                </a:solidFill>
                <a:effectLst/>
                <a:latin typeface="+mn-lt"/>
                <a:ea typeface="+mn-ea"/>
                <a:cs typeface="+mn-cs"/>
              </a:rPr>
              <a:t>Thus urbanization has its own merits and demerits. Urbanization can’t be avoided. But the negative effect of urbanization can be minimised.</a:t>
            </a:r>
          </a:p>
          <a:p>
            <a:pPr fontAlgn="base"/>
            <a:endParaRPr lang="en-IN"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IN"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IN"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IN"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22</a:t>
            </a:fld>
            <a:endParaRPr lang="en-IN"/>
          </a:p>
        </p:txBody>
      </p:sp>
    </p:spTree>
    <p:extLst>
      <p:ext uri="{BB962C8B-B14F-4D97-AF65-F5344CB8AC3E}">
        <p14:creationId xmlns:p14="http://schemas.microsoft.com/office/powerpoint/2010/main" val="1626264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200" b="0" i="0" u="none" strike="noStrike" kern="1200" baseline="0" dirty="0" smtClean="0">
                <a:solidFill>
                  <a:schemeClr val="tx1"/>
                </a:solidFill>
                <a:latin typeface="+mn-lt"/>
                <a:ea typeface="+mn-ea"/>
                <a:cs typeface="+mn-cs"/>
              </a:rPr>
              <a:t>Rapid urbanization because of population growth and migration from rural areas, combined with lack of affordable housing, has been associated with the development of informal settlements on marginal land in and near cities </a:t>
            </a:r>
            <a:endParaRPr lang="en-IN" dirty="0" smtClean="0"/>
          </a:p>
          <a:p>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2</a:t>
            </a:fld>
            <a:endParaRPr lang="en-IN"/>
          </a:p>
        </p:txBody>
      </p:sp>
    </p:spTree>
    <p:extLst>
      <p:ext uri="{BB962C8B-B14F-4D97-AF65-F5344CB8AC3E}">
        <p14:creationId xmlns:p14="http://schemas.microsoft.com/office/powerpoint/2010/main" val="21633375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23</a:t>
            </a:fld>
            <a:endParaRPr lang="en-IN"/>
          </a:p>
        </p:txBody>
      </p:sp>
    </p:spTree>
    <p:extLst>
      <p:ext uri="{BB962C8B-B14F-4D97-AF65-F5344CB8AC3E}">
        <p14:creationId xmlns:p14="http://schemas.microsoft.com/office/powerpoint/2010/main" val="16262648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200" dirty="0" smtClean="0"/>
              <a:t>The scope and scale of these impacts is yet to be fully researched.  Although many studies have described how urbanization affects CO</a:t>
            </a:r>
            <a:r>
              <a:rPr lang="en-IN" sz="1200" baseline="-25000" dirty="0" smtClean="0"/>
              <a:t>2</a:t>
            </a:r>
            <a:r>
              <a:rPr lang="en-IN" sz="1200" dirty="0" smtClean="0"/>
              <a:t> emissions and heat budgets, effects on the circulation of water, aerosols, and nitrogen in the climate system are only beginning to be understood (</a:t>
            </a:r>
            <a:r>
              <a:rPr lang="en-IN" sz="1200" dirty="0" err="1" smtClean="0">
                <a:hlinkClick r:id="rId3"/>
              </a:rPr>
              <a:t>Seto</a:t>
            </a:r>
            <a:r>
              <a:rPr lang="en-IN" sz="1200" dirty="0" smtClean="0">
                <a:hlinkClick r:id="rId3"/>
              </a:rPr>
              <a:t> &amp; Shepherd, 2009</a:t>
            </a:r>
            <a:r>
              <a:rPr lang="en-IN" sz="1200" dirty="0" smtClean="0"/>
              <a:t>).</a:t>
            </a:r>
            <a:endParaRPr lang="en-I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IN" sz="1200" b="0" i="0" kern="1200" dirty="0" smtClean="0">
                <a:solidFill>
                  <a:schemeClr val="tx1"/>
                </a:solidFill>
                <a:effectLst/>
                <a:latin typeface="+mn-lt"/>
                <a:ea typeface="+mn-ea"/>
                <a:cs typeface="+mn-cs"/>
              </a:rPr>
              <a:t>Mexico City, for example, highlights the issue of overpopulation</a:t>
            </a: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24</a:t>
            </a:fld>
            <a:endParaRPr lang="en-IN"/>
          </a:p>
        </p:txBody>
      </p:sp>
    </p:spTree>
    <p:extLst>
      <p:ext uri="{BB962C8B-B14F-4D97-AF65-F5344CB8AC3E}">
        <p14:creationId xmlns:p14="http://schemas.microsoft.com/office/powerpoint/2010/main" val="1626264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200" b="0" i="0" kern="1200" dirty="0" smtClean="0">
                <a:solidFill>
                  <a:schemeClr val="tx1"/>
                </a:solidFill>
                <a:effectLst/>
                <a:latin typeface="+mn-lt"/>
                <a:ea typeface="+mn-ea"/>
                <a:cs typeface="+mn-cs"/>
              </a:rPr>
              <a:t>his image shows industrial agriculture in Spain. These fields stretch for miles and have made a lasting impact on the landscape. This is a perfect example of what the foundation calls “the industrialization of all activities</a:t>
            </a:r>
          </a:p>
          <a:p>
            <a:pPr marL="0" marR="0" indent="0" algn="l" defTabSz="914400" rtl="0" eaLnBrk="1" fontAlgn="auto" latinLnBrk="0" hangingPunct="1">
              <a:lnSpc>
                <a:spcPct val="100000"/>
              </a:lnSpc>
              <a:spcBef>
                <a:spcPts val="0"/>
              </a:spcBef>
              <a:spcAft>
                <a:spcPts val="0"/>
              </a:spcAft>
              <a:buClrTx/>
              <a:buSzTx/>
              <a:buFontTx/>
              <a:buNone/>
              <a:tabLst/>
              <a:defRPr/>
            </a:pPr>
            <a:r>
              <a:rPr lang="en-IN" sz="1200" b="1" i="0" kern="1200" dirty="0" err="1" smtClean="0">
                <a:solidFill>
                  <a:schemeClr val="tx1"/>
                </a:solidFill>
                <a:effectLst/>
                <a:latin typeface="+mn-lt"/>
                <a:ea typeface="+mn-ea"/>
                <a:cs typeface="+mn-cs"/>
              </a:rPr>
              <a:t>ndustrial</a:t>
            </a:r>
            <a:r>
              <a:rPr lang="en-IN" sz="1200" b="1" i="0" kern="1200" dirty="0" smtClean="0">
                <a:solidFill>
                  <a:schemeClr val="tx1"/>
                </a:solidFill>
                <a:effectLst/>
                <a:latin typeface="+mn-lt"/>
                <a:ea typeface="+mn-ea"/>
                <a:cs typeface="+mn-cs"/>
              </a:rPr>
              <a:t> agriculture</a:t>
            </a:r>
            <a:r>
              <a:rPr lang="en-IN" sz="1200" b="0" i="0" kern="1200" dirty="0" smtClean="0">
                <a:solidFill>
                  <a:schemeClr val="tx1"/>
                </a:solidFill>
                <a:effectLst/>
                <a:latin typeface="+mn-lt"/>
                <a:ea typeface="+mn-ea"/>
                <a:cs typeface="+mn-cs"/>
              </a:rPr>
              <a:t> is a form of modern </a:t>
            </a:r>
            <a:r>
              <a:rPr lang="en-IN" sz="1200" b="1" i="0" kern="1200" dirty="0" smtClean="0">
                <a:solidFill>
                  <a:schemeClr val="tx1"/>
                </a:solidFill>
                <a:effectLst/>
                <a:latin typeface="+mn-lt"/>
                <a:ea typeface="+mn-ea"/>
                <a:cs typeface="+mn-cs"/>
              </a:rPr>
              <a:t>farming</a:t>
            </a:r>
            <a:r>
              <a:rPr lang="en-IN" sz="1200" b="0" i="0" kern="1200" dirty="0" smtClean="0">
                <a:solidFill>
                  <a:schemeClr val="tx1"/>
                </a:solidFill>
                <a:effectLst/>
                <a:latin typeface="+mn-lt"/>
                <a:ea typeface="+mn-ea"/>
                <a:cs typeface="+mn-cs"/>
              </a:rPr>
              <a:t> that refers to the </a:t>
            </a:r>
            <a:r>
              <a:rPr lang="en-IN" sz="1200" b="1" i="0" kern="1200" dirty="0" smtClean="0">
                <a:solidFill>
                  <a:schemeClr val="tx1"/>
                </a:solidFill>
                <a:effectLst/>
                <a:latin typeface="+mn-lt"/>
                <a:ea typeface="+mn-ea"/>
                <a:cs typeface="+mn-cs"/>
              </a:rPr>
              <a:t>industrialized </a:t>
            </a:r>
            <a:r>
              <a:rPr lang="en-IN" sz="1200" b="0" i="0" kern="1200" dirty="0" smtClean="0">
                <a:solidFill>
                  <a:schemeClr val="tx1"/>
                </a:solidFill>
                <a:effectLst/>
                <a:latin typeface="+mn-lt"/>
                <a:ea typeface="+mn-ea"/>
                <a:cs typeface="+mn-cs"/>
              </a:rPr>
              <a:t>production of livestock, poultry, fish, and crops. The methods of </a:t>
            </a:r>
            <a:r>
              <a:rPr lang="en-IN" sz="1200" b="1" i="0" kern="1200" dirty="0" smtClean="0">
                <a:solidFill>
                  <a:schemeClr val="tx1"/>
                </a:solidFill>
                <a:effectLst/>
                <a:latin typeface="+mn-lt"/>
                <a:ea typeface="+mn-ea"/>
                <a:cs typeface="+mn-cs"/>
              </a:rPr>
              <a:t>industrial agriculture</a:t>
            </a:r>
            <a:r>
              <a:rPr lang="en-IN" sz="1200" b="0" i="0" kern="1200" dirty="0" smtClean="0">
                <a:solidFill>
                  <a:schemeClr val="tx1"/>
                </a:solidFill>
                <a:effectLst/>
                <a:latin typeface="+mn-lt"/>
                <a:ea typeface="+mn-ea"/>
                <a:cs typeface="+mn-cs"/>
              </a:rPr>
              <a:t> are </a:t>
            </a:r>
            <a:r>
              <a:rPr lang="en-IN" sz="1200" b="0" i="0" kern="1200" dirty="0" err="1" smtClean="0">
                <a:solidFill>
                  <a:schemeClr val="tx1"/>
                </a:solidFill>
                <a:effectLst/>
                <a:latin typeface="+mn-lt"/>
                <a:ea typeface="+mn-ea"/>
                <a:cs typeface="+mn-cs"/>
              </a:rPr>
              <a:t>technoscientific</a:t>
            </a:r>
            <a:r>
              <a:rPr lang="en-IN" sz="1200" b="0" i="0" kern="1200" dirty="0" smtClean="0">
                <a:solidFill>
                  <a:schemeClr val="tx1"/>
                </a:solidFill>
                <a:effectLst/>
                <a:latin typeface="+mn-lt"/>
                <a:ea typeface="+mn-ea"/>
                <a:cs typeface="+mn-cs"/>
              </a:rPr>
              <a:t>, economic, and political.</a:t>
            </a: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25</a:t>
            </a:fld>
            <a:endParaRPr lang="en-IN"/>
          </a:p>
        </p:txBody>
      </p:sp>
    </p:spTree>
    <p:extLst>
      <p:ext uri="{BB962C8B-B14F-4D97-AF65-F5344CB8AC3E}">
        <p14:creationId xmlns:p14="http://schemas.microsoft.com/office/powerpoint/2010/main" val="16262648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200" b="0" i="0" kern="1200" dirty="0" smtClean="0">
                <a:solidFill>
                  <a:schemeClr val="tx1"/>
                </a:solidFill>
                <a:effectLst/>
                <a:latin typeface="+mn-lt"/>
                <a:ea typeface="+mn-ea"/>
                <a:cs typeface="+mn-cs"/>
              </a:rPr>
              <a:t>tar sands and open-pit mining in Canada. Tar sands are dug from the ground and then refined to extract bitumen. This is then used in the production of petroleum, giving off 12 percent more emissions than regular crude oil, according to the Government of Alberta. In fact, the landscape destruction from the mining site is so expansive, astronauts have photographed it from the International Space Station.</a:t>
            </a:r>
          </a:p>
          <a:p>
            <a:pPr marL="0" marR="0" indent="0" algn="l" defTabSz="914400" rtl="0" eaLnBrk="1" fontAlgn="auto" latinLnBrk="0" hangingPunct="1">
              <a:lnSpc>
                <a:spcPct val="100000"/>
              </a:lnSpc>
              <a:spcBef>
                <a:spcPts val="0"/>
              </a:spcBef>
              <a:spcAft>
                <a:spcPts val="0"/>
              </a:spcAft>
              <a:buClrTx/>
              <a:buSzTx/>
              <a:buFontTx/>
              <a:buNone/>
              <a:tabLst/>
              <a:defRPr/>
            </a:pPr>
            <a:r>
              <a:rPr lang="en-IN" sz="1200" b="0" i="0" kern="1200" dirty="0" err="1" smtClean="0">
                <a:solidFill>
                  <a:schemeClr val="tx1"/>
                </a:solidFill>
                <a:effectLst/>
                <a:latin typeface="+mn-lt"/>
                <a:ea typeface="+mn-ea"/>
                <a:cs typeface="+mn-cs"/>
              </a:rPr>
              <a:t>crapheap</a:t>
            </a:r>
            <a:r>
              <a:rPr lang="en-IN" sz="1200" b="0" i="0" kern="1200" dirty="0" smtClean="0">
                <a:solidFill>
                  <a:schemeClr val="tx1"/>
                </a:solidFill>
                <a:effectLst/>
                <a:latin typeface="+mn-lt"/>
                <a:ea typeface="+mn-ea"/>
                <a:cs typeface="+mn-cs"/>
              </a:rPr>
              <a:t> of computer monitors is not far from Accra, Ghana, where a large proportion of the world’s electronic waste ends up illegally. Here boys as young as seven earn $2.50 a day smashing open electronics and extracting their interior metals and minerals. Before it became a waste site, though, the area hosted a wetland and recreational space; now the smell of burning plastic fills the air.</a:t>
            </a:r>
          </a:p>
          <a:p>
            <a:pPr marL="0" marR="0" indent="0" algn="l" defTabSz="914400" rtl="0" eaLnBrk="1" fontAlgn="auto" latinLnBrk="0" hangingPunct="1">
              <a:lnSpc>
                <a:spcPct val="100000"/>
              </a:lnSpc>
              <a:spcBef>
                <a:spcPts val="0"/>
              </a:spcBef>
              <a:spcAft>
                <a:spcPts val="0"/>
              </a:spcAft>
              <a:buClrTx/>
              <a:buSzTx/>
              <a:buFontTx/>
              <a:buNone/>
              <a:tabLst/>
              <a:defRPr/>
            </a:pPr>
            <a:r>
              <a:rPr lang="en-IN" sz="1200" b="0" i="0" kern="1200" dirty="0" smtClean="0">
                <a:solidFill>
                  <a:schemeClr val="tx1"/>
                </a:solidFill>
                <a:effectLst/>
                <a:latin typeface="+mn-lt"/>
                <a:ea typeface="+mn-ea"/>
                <a:cs typeface="+mn-cs"/>
              </a:rPr>
              <a:t>this photo of car tires abandoned in the Nevada desert exemplifies the problem of vehicular waste. </a:t>
            </a:r>
          </a:p>
          <a:p>
            <a:pPr marL="0" marR="0" indent="0" algn="l" defTabSz="914400" rtl="0" eaLnBrk="1" fontAlgn="auto" latinLnBrk="0" hangingPunct="1">
              <a:lnSpc>
                <a:spcPct val="100000"/>
              </a:lnSpc>
              <a:spcBef>
                <a:spcPts val="0"/>
              </a:spcBef>
              <a:spcAft>
                <a:spcPts val="0"/>
              </a:spcAft>
              <a:buClrTx/>
              <a:buSzTx/>
              <a:buFontTx/>
              <a:buNone/>
              <a:tabLst/>
              <a:defRPr/>
            </a:pPr>
            <a:r>
              <a:rPr lang="en-IN" sz="1200" b="0" i="0" kern="1200" dirty="0" smtClean="0">
                <a:solidFill>
                  <a:schemeClr val="tx1"/>
                </a:solidFill>
                <a:effectLst/>
                <a:latin typeface="+mn-lt"/>
                <a:ea typeface="+mn-ea"/>
                <a:cs typeface="+mn-cs"/>
              </a:rPr>
              <a:t>Shows a man in China covering his mouth and turning away from the smell of the Yellow River. In 2007 the Yellow River Conservancy Commission found that 4.29 billion tons of waste and sewage were dumped into the river the previous year, and that a third of the river was now unsuitable, even for agriculture use.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Deforestation in </a:t>
            </a:r>
            <a:r>
              <a:rPr lang="en-US" sz="1200" b="0" i="0" kern="1200" dirty="0" err="1" smtClean="0">
                <a:solidFill>
                  <a:schemeClr val="tx1"/>
                </a:solidFill>
                <a:effectLst/>
                <a:latin typeface="+mn-lt"/>
                <a:ea typeface="+mn-ea"/>
                <a:cs typeface="+mn-cs"/>
              </a:rPr>
              <a:t>canada</a:t>
            </a: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IN" sz="1200" b="0" i="0" kern="1200" dirty="0" smtClean="0">
                <a:solidFill>
                  <a:schemeClr val="tx1"/>
                </a:solidFill>
                <a:effectLst/>
                <a:latin typeface="+mn-lt"/>
                <a:ea typeface="+mn-ea"/>
                <a:cs typeface="+mn-cs"/>
              </a:rPr>
              <a:t>It shows a rainforest in the Amazon jungle being burnt to make room for cattle grazing. What’s more, with a contribution of about 30 percent, deforestation is almost an equal partner in greenhouse gas emissions as the global transportation sector.</a:t>
            </a: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26</a:t>
            </a:fld>
            <a:endParaRPr lang="en-IN"/>
          </a:p>
        </p:txBody>
      </p:sp>
    </p:spTree>
    <p:extLst>
      <p:ext uri="{BB962C8B-B14F-4D97-AF65-F5344CB8AC3E}">
        <p14:creationId xmlns:p14="http://schemas.microsoft.com/office/powerpoint/2010/main" val="16262648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200" dirty="0" err="1" smtClean="0"/>
              <a:t>Almeira</a:t>
            </a:r>
            <a:r>
              <a:rPr lang="en-IN" sz="1200" dirty="0" smtClean="0"/>
              <a:t> province of southern </a:t>
            </a:r>
            <a:r>
              <a:rPr lang="en-IN" sz="1200" dirty="0" smtClean="0"/>
              <a:t>Spain</a:t>
            </a:r>
            <a:r>
              <a:rPr lang="en-IN" sz="1200" baseline="0" dirty="0" smtClean="0"/>
              <a:t> </a:t>
            </a:r>
            <a:r>
              <a:rPr lang="en-IN" sz="1200" baseline="0" dirty="0" smtClean="0"/>
              <a:t>– farmland converted to greenhouses for mass production</a:t>
            </a:r>
            <a:endParaRPr lang="en-I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27</a:t>
            </a:fld>
            <a:endParaRPr lang="en-IN"/>
          </a:p>
        </p:txBody>
      </p:sp>
    </p:spTree>
    <p:extLst>
      <p:ext uri="{BB962C8B-B14F-4D97-AF65-F5344CB8AC3E}">
        <p14:creationId xmlns:p14="http://schemas.microsoft.com/office/powerpoint/2010/main" val="16262648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200" dirty="0" err="1" smtClean="0"/>
              <a:t>Igazou</a:t>
            </a:r>
            <a:r>
              <a:rPr lang="en-IN" sz="1200" dirty="0" smtClean="0"/>
              <a:t> national park in Argentina near its borders with </a:t>
            </a:r>
            <a:r>
              <a:rPr lang="en-IN" sz="1200" dirty="0" smtClean="0"/>
              <a:t>Brazil </a:t>
            </a:r>
            <a:r>
              <a:rPr lang="en-IN" sz="1200" dirty="0" smtClean="0"/>
              <a:t>and </a:t>
            </a:r>
            <a:r>
              <a:rPr lang="en-IN" sz="1200" dirty="0" smtClean="0"/>
              <a:t>Paraguay </a:t>
            </a:r>
            <a:r>
              <a:rPr lang="en-IN" sz="1200" dirty="0" smtClean="0"/>
              <a:t>contains remnants of a highly endangered</a:t>
            </a:r>
            <a:r>
              <a:rPr lang="en-IN" sz="1200" baseline="0" dirty="0" smtClean="0"/>
              <a:t> forest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Effect </a:t>
            </a:r>
            <a:r>
              <a:rPr lang="en-US" sz="1200" baseline="0" dirty="0" smtClean="0"/>
              <a:t>of deforestation</a:t>
            </a:r>
            <a:endParaRPr lang="en-I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28</a:t>
            </a:fld>
            <a:endParaRPr lang="en-IN"/>
          </a:p>
        </p:txBody>
      </p:sp>
    </p:spTree>
    <p:extLst>
      <p:ext uri="{BB962C8B-B14F-4D97-AF65-F5344CB8AC3E}">
        <p14:creationId xmlns:p14="http://schemas.microsoft.com/office/powerpoint/2010/main" val="16262648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Urbanization leads to development which in turn leads to consumption of fossil fuels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Various urban</a:t>
            </a:r>
            <a:r>
              <a:rPr lang="en-US" baseline="0" dirty="0" smtClean="0"/>
              <a:t> sectors, </a:t>
            </a:r>
            <a:r>
              <a:rPr lang="en-US" baseline="0" dirty="0" err="1" smtClean="0"/>
              <a:t>eg</a:t>
            </a:r>
            <a:r>
              <a:rPr lang="en-US" baseline="0" dirty="0" smtClean="0"/>
              <a:t> </a:t>
            </a:r>
            <a:r>
              <a:rPr lang="en-US" baseline="0" dirty="0" err="1" smtClean="0"/>
              <a:t>transpotation</a:t>
            </a:r>
            <a:r>
              <a:rPr lang="en-US" baseline="0" dirty="0" smtClean="0"/>
              <a:t> 	construction, industries </a:t>
            </a:r>
            <a:r>
              <a:rPr lang="en-US" baseline="0" dirty="0" err="1" smtClean="0"/>
              <a:t>etc</a:t>
            </a:r>
            <a:r>
              <a:rPr lang="en-US" baseline="0" dirty="0" smtClean="0"/>
              <a:t> consume large amount of fossil fuels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That generate GHG which has lead to global warming</a:t>
            </a:r>
            <a:endParaRPr lang="en-I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29</a:t>
            </a:fld>
            <a:endParaRPr lang="en-IN"/>
          </a:p>
        </p:txBody>
      </p:sp>
    </p:spTree>
    <p:extLst>
      <p:ext uri="{BB962C8B-B14F-4D97-AF65-F5344CB8AC3E}">
        <p14:creationId xmlns:p14="http://schemas.microsoft.com/office/powerpoint/2010/main" val="16262648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Construction, Industrialization</a:t>
            </a:r>
            <a:r>
              <a:rPr lang="en-US" sz="1200" baseline="0" dirty="0" smtClean="0"/>
              <a:t> expansion of cities</a:t>
            </a:r>
            <a:endParaRPr lang="en-I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30</a:t>
            </a:fld>
            <a:endParaRPr lang="en-IN"/>
          </a:p>
        </p:txBody>
      </p:sp>
    </p:spTree>
    <p:extLst>
      <p:ext uri="{BB962C8B-B14F-4D97-AF65-F5344CB8AC3E}">
        <p14:creationId xmlns:p14="http://schemas.microsoft.com/office/powerpoint/2010/main" val="16262648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Deforestation clearing of land, mining </a:t>
            </a:r>
            <a:endParaRPr lang="en-I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31</a:t>
            </a:fld>
            <a:endParaRPr lang="en-IN"/>
          </a:p>
        </p:txBody>
      </p:sp>
    </p:spTree>
    <p:extLst>
      <p:ext uri="{BB962C8B-B14F-4D97-AF65-F5344CB8AC3E}">
        <p14:creationId xmlns:p14="http://schemas.microsoft.com/office/powerpoint/2010/main" val="16262648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Air, land and water pollution</a:t>
            </a:r>
            <a:endParaRPr lang="en-I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32</a:t>
            </a:fld>
            <a:endParaRPr lang="en-IN"/>
          </a:p>
        </p:txBody>
      </p:sp>
    </p:spTree>
    <p:extLst>
      <p:ext uri="{BB962C8B-B14F-4D97-AF65-F5344CB8AC3E}">
        <p14:creationId xmlns:p14="http://schemas.microsoft.com/office/powerpoint/2010/main" val="1626264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800" b="1" i="0" u="none" strike="noStrike" kern="1200" baseline="0" dirty="0" smtClean="0">
                <a:solidFill>
                  <a:schemeClr val="tx1"/>
                </a:solidFill>
                <a:latin typeface="+mn-lt"/>
                <a:ea typeface="+mn-ea"/>
                <a:cs typeface="+mn-cs"/>
              </a:rPr>
              <a:t>Climate change adaptation is the process of preparing for, and adjusting proactively to, climate change—both negative impacts as well as potential opportunities. Cities are often the first responders to climate impacts</a:t>
            </a:r>
            <a:r>
              <a:rPr lang="en-IN" sz="800" b="0" i="0" u="none" strike="noStrike" kern="1200" baseline="0" dirty="0" smtClean="0">
                <a:solidFill>
                  <a:schemeClr val="tx1"/>
                </a:solidFill>
                <a:latin typeface="+mn-lt"/>
                <a:ea typeface="+mn-ea"/>
                <a:cs typeface="+mn-cs"/>
              </a:rPr>
              <a:t>. Because cities are dynamic systems that face unique climate impacts, their adaptation must be location specific and tailored to local circumstances. The starting point in managing risks and building long-term resilience is for a city to understand its exposure and sensitivity to a given set of impacts, and develop responsive policies and investments that address these vulnerabilities.</a:t>
            </a:r>
          </a:p>
          <a:p>
            <a:r>
              <a:rPr lang="en-IN" sz="800" b="0" i="0" kern="1200" dirty="0" smtClean="0">
                <a:solidFill>
                  <a:schemeClr val="tx1"/>
                </a:solidFill>
                <a:effectLst/>
                <a:latin typeface="+mn-lt"/>
                <a:ea typeface="+mn-ea"/>
                <a:cs typeface="+mn-cs"/>
              </a:rPr>
              <a:t>V - The characteristics and circumstances of a community, system or asset that make it susceptible to the damaging effects of a hazard.</a:t>
            </a:r>
          </a:p>
          <a:p>
            <a:r>
              <a:rPr lang="en-US" sz="800" b="0" i="0" kern="1200" dirty="0" smtClean="0">
                <a:solidFill>
                  <a:schemeClr val="tx1"/>
                </a:solidFill>
                <a:effectLst/>
                <a:latin typeface="+mn-lt"/>
                <a:ea typeface="+mn-ea"/>
                <a:cs typeface="+mn-cs"/>
              </a:rPr>
              <a:t>H - </a:t>
            </a:r>
            <a:r>
              <a:rPr lang="en-IN" sz="1200" b="0" i="0" kern="1200" dirty="0" smtClean="0">
                <a:solidFill>
                  <a:schemeClr val="tx1"/>
                </a:solidFill>
                <a:effectLst/>
                <a:latin typeface="+mn-lt"/>
                <a:ea typeface="+mn-ea"/>
                <a:cs typeface="+mn-cs"/>
              </a:rPr>
              <a:t> dangerous phenomenon, substance, human activity or condition that may cause loss of life, injury or other health impacts, property damage, loss of livelihoods and services, social and economic disruption, or environmental damage</a:t>
            </a:r>
          </a:p>
          <a:p>
            <a:r>
              <a:rPr lang="en-US" sz="1200" b="0" i="0" kern="1200" dirty="0" smtClean="0">
                <a:solidFill>
                  <a:schemeClr val="tx1"/>
                </a:solidFill>
                <a:effectLst/>
                <a:latin typeface="+mn-lt"/>
                <a:ea typeface="+mn-ea"/>
                <a:cs typeface="+mn-cs"/>
              </a:rPr>
              <a:t>DR  - </a:t>
            </a:r>
            <a:r>
              <a:rPr lang="en-IN" sz="1200" b="0" i="0" kern="1200" dirty="0" smtClean="0">
                <a:solidFill>
                  <a:schemeClr val="tx1"/>
                </a:solidFill>
                <a:effectLst/>
                <a:latin typeface="+mn-lt"/>
                <a:ea typeface="+mn-ea"/>
                <a:cs typeface="+mn-cs"/>
              </a:rPr>
              <a:t>The potential disaster losses, in lives, health status, livelihoods, assets and services, which could occur to a particular community or a society over some specified future time period</a:t>
            </a:r>
            <a:endParaRPr lang="en-IN" sz="800" b="0" i="0" kern="1200" dirty="0" smtClean="0">
              <a:solidFill>
                <a:schemeClr val="tx1"/>
              </a:solidFill>
              <a:effectLst/>
              <a:latin typeface="+mn-lt"/>
              <a:ea typeface="+mn-ea"/>
              <a:cs typeface="+mn-cs"/>
            </a:endParaRPr>
          </a:p>
          <a:p>
            <a:endParaRPr lang="en-IN" sz="800" dirty="0"/>
          </a:p>
        </p:txBody>
      </p:sp>
      <p:sp>
        <p:nvSpPr>
          <p:cNvPr id="4" name="Slide Number Placeholder 3"/>
          <p:cNvSpPr>
            <a:spLocks noGrp="1"/>
          </p:cNvSpPr>
          <p:nvPr>
            <p:ph type="sldNum" sz="quarter" idx="10"/>
          </p:nvPr>
        </p:nvSpPr>
        <p:spPr/>
        <p:txBody>
          <a:bodyPr/>
          <a:lstStyle/>
          <a:p>
            <a:fld id="{970527EE-6B85-4155-8A94-6704551793F9}" type="slidenum">
              <a:rPr lang="en-IN" smtClean="0"/>
              <a:t>3</a:t>
            </a:fld>
            <a:endParaRPr lang="en-IN"/>
          </a:p>
        </p:txBody>
      </p:sp>
    </p:spTree>
    <p:extLst>
      <p:ext uri="{BB962C8B-B14F-4D97-AF65-F5344CB8AC3E}">
        <p14:creationId xmlns:p14="http://schemas.microsoft.com/office/powerpoint/2010/main" val="5913755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Degradation of natural resources</a:t>
            </a:r>
            <a:endParaRPr lang="en-I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33</a:t>
            </a:fld>
            <a:endParaRPr lang="en-IN"/>
          </a:p>
        </p:txBody>
      </p:sp>
    </p:spTree>
    <p:extLst>
      <p:ext uri="{BB962C8B-B14F-4D97-AF65-F5344CB8AC3E}">
        <p14:creationId xmlns:p14="http://schemas.microsoft.com/office/powerpoint/2010/main" val="16262648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Cities claim ecological output and life</a:t>
            </a:r>
            <a:r>
              <a:rPr lang="en-US" sz="1200" baseline="0" dirty="0" smtClean="0"/>
              <a:t> support functions of nearby areas as well as distant regions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err="1" smtClean="0"/>
              <a:t>Emvironmental</a:t>
            </a:r>
            <a:r>
              <a:rPr lang="en-US" sz="1200" baseline="0" dirty="0" smtClean="0"/>
              <a:t> impact increases with urbanization as well as per capita demand </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Cities</a:t>
            </a:r>
            <a:r>
              <a:rPr lang="en-US" sz="1200" baseline="0" dirty="0" smtClean="0"/>
              <a:t> become prone to natural hazards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Man – made hazards like health hazards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Polluted environment and disease outbreaks</a:t>
            </a:r>
            <a:endParaRPr lang="en-I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34</a:t>
            </a:fld>
            <a:endParaRPr lang="en-IN"/>
          </a:p>
        </p:txBody>
      </p:sp>
    </p:spTree>
    <p:extLst>
      <p:ext uri="{BB962C8B-B14F-4D97-AF65-F5344CB8AC3E}">
        <p14:creationId xmlns:p14="http://schemas.microsoft.com/office/powerpoint/2010/main" val="16262648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Ultimately you have poor,</a:t>
            </a:r>
            <a:r>
              <a:rPr lang="en-US" sz="1200" baseline="0" dirty="0" smtClean="0"/>
              <a:t> unhealthy and unlivable conditions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Basic needs of housing and services are not met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Pollution and </a:t>
            </a:r>
            <a:r>
              <a:rPr lang="en-US" sz="1200" baseline="0" dirty="0" err="1" smtClean="0"/>
              <a:t>environmeent</a:t>
            </a:r>
            <a:r>
              <a:rPr lang="en-US" sz="1200" baseline="0" dirty="0" smtClean="0"/>
              <a:t> degradation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Jobs and economic opportunities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Inadequate social and </a:t>
            </a:r>
            <a:r>
              <a:rPr lang="en-US" sz="1200" baseline="0" dirty="0" err="1" smtClean="0"/>
              <a:t>oublic</a:t>
            </a:r>
            <a:r>
              <a:rPr lang="en-US" sz="1200" baseline="0" dirty="0" smtClean="0"/>
              <a:t> utilities </a:t>
            </a:r>
            <a:r>
              <a:rPr lang="en-US" sz="1200" baseline="0" dirty="0" err="1" smtClean="0"/>
              <a:t>eg</a:t>
            </a:r>
            <a:r>
              <a:rPr lang="en-US" sz="1200" baseline="0" dirty="0" smtClean="0"/>
              <a:t> hospitals schools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Lack </a:t>
            </a:r>
            <a:r>
              <a:rPr lang="en-US" sz="1200" baseline="0" dirty="0" smtClean="0"/>
              <a:t>of infrastructure</a:t>
            </a:r>
          </a:p>
          <a:p>
            <a:pPr marL="0" marR="0" indent="0" algn="l" defTabSz="914400" rtl="0" eaLnBrk="1" fontAlgn="auto" latinLnBrk="0" hangingPunct="1">
              <a:lnSpc>
                <a:spcPct val="100000"/>
              </a:lnSpc>
              <a:spcBef>
                <a:spcPts val="0"/>
              </a:spcBef>
              <a:spcAft>
                <a:spcPts val="0"/>
              </a:spcAft>
              <a:buClrTx/>
              <a:buSzTx/>
              <a:buFontTx/>
              <a:buNone/>
              <a:tabLst/>
              <a:defRPr/>
            </a:pPr>
            <a:endParaRPr lang="en-I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35</a:t>
            </a:fld>
            <a:endParaRPr lang="en-IN"/>
          </a:p>
        </p:txBody>
      </p:sp>
    </p:spTree>
    <p:extLst>
      <p:ext uri="{BB962C8B-B14F-4D97-AF65-F5344CB8AC3E}">
        <p14:creationId xmlns:p14="http://schemas.microsoft.com/office/powerpoint/2010/main" val="16262648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200" b="0" i="0" kern="1200" dirty="0" smtClean="0">
                <a:solidFill>
                  <a:schemeClr val="tx1"/>
                </a:solidFill>
                <a:effectLst/>
                <a:latin typeface="+mn-lt"/>
                <a:ea typeface="+mn-ea"/>
                <a:cs typeface="+mn-cs"/>
              </a:rPr>
              <a:t>t’s the remains of an old-growth forest in Willamette National Forest, Oregon, that was cut down in order to build a reservoir.</a:t>
            </a:r>
          </a:p>
          <a:p>
            <a:pPr marL="0" marR="0" indent="0" algn="l" defTabSz="914400" rtl="0" eaLnBrk="1" fontAlgn="auto" latinLnBrk="0" hangingPunct="1">
              <a:lnSpc>
                <a:spcPct val="100000"/>
              </a:lnSpc>
              <a:spcBef>
                <a:spcPts val="0"/>
              </a:spcBef>
              <a:spcAft>
                <a:spcPts val="0"/>
              </a:spcAft>
              <a:buClrTx/>
              <a:buSzTx/>
              <a:buFontTx/>
              <a:buNone/>
              <a:tabLst/>
              <a:defRPr/>
            </a:pPr>
            <a:r>
              <a:rPr lang="en-IN" sz="1200" b="0" i="0" kern="1200" dirty="0" smtClean="0">
                <a:solidFill>
                  <a:schemeClr val="tx1"/>
                </a:solidFill>
                <a:effectLst/>
                <a:latin typeface="+mn-lt"/>
                <a:ea typeface="+mn-ea"/>
                <a:cs typeface="+mn-cs"/>
              </a:rPr>
              <a:t>Old-growth forests are usually home to rare species, and </a:t>
            </a:r>
            <a:r>
              <a:rPr lang="en-IN" sz="1200" b="0" i="0" kern="1200" dirty="0" err="1" smtClean="0">
                <a:solidFill>
                  <a:schemeClr val="tx1"/>
                </a:solidFill>
                <a:effectLst/>
                <a:latin typeface="+mn-lt"/>
                <a:ea typeface="+mn-ea"/>
                <a:cs typeface="+mn-cs"/>
              </a:rPr>
              <a:t>leveling</a:t>
            </a:r>
            <a:r>
              <a:rPr lang="en-IN" sz="1200" b="0" i="0" kern="1200" dirty="0" smtClean="0">
                <a:solidFill>
                  <a:schemeClr val="tx1"/>
                </a:solidFill>
                <a:effectLst/>
                <a:latin typeface="+mn-lt"/>
                <a:ea typeface="+mn-ea"/>
                <a:cs typeface="+mn-cs"/>
              </a:rPr>
              <a:t> them can effect biodiversity both within the forest and the surrounding area.</a:t>
            </a: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36</a:t>
            </a:fld>
            <a:endParaRPr lang="en-IN"/>
          </a:p>
        </p:txBody>
      </p:sp>
    </p:spTree>
    <p:extLst>
      <p:ext uri="{BB962C8B-B14F-4D97-AF65-F5344CB8AC3E}">
        <p14:creationId xmlns:p14="http://schemas.microsoft.com/office/powerpoint/2010/main" val="16262648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37</a:t>
            </a:fld>
            <a:endParaRPr lang="en-IN"/>
          </a:p>
        </p:txBody>
      </p:sp>
    </p:spTree>
    <p:extLst>
      <p:ext uri="{BB962C8B-B14F-4D97-AF65-F5344CB8AC3E}">
        <p14:creationId xmlns:p14="http://schemas.microsoft.com/office/powerpoint/2010/main" val="16262648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Secondary – react to for new pollutants</a:t>
            </a: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38</a:t>
            </a:fld>
            <a:endParaRPr lang="en-IN"/>
          </a:p>
        </p:txBody>
      </p:sp>
    </p:spTree>
    <p:extLst>
      <p:ext uri="{BB962C8B-B14F-4D97-AF65-F5344CB8AC3E}">
        <p14:creationId xmlns:p14="http://schemas.microsoft.com/office/powerpoint/2010/main" val="16262648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a:t>
            </a:r>
            <a:r>
              <a:rPr lang="en-IN" sz="1200" b="0" i="0" kern="1200" dirty="0" err="1" smtClean="0">
                <a:solidFill>
                  <a:schemeClr val="tx1"/>
                </a:solidFill>
                <a:effectLst/>
                <a:latin typeface="+mn-lt"/>
                <a:ea typeface="+mn-ea"/>
                <a:cs typeface="+mn-cs"/>
              </a:rPr>
              <a:t>urfer</a:t>
            </a:r>
            <a:r>
              <a:rPr lang="en-IN" sz="1200" b="0" i="0" kern="1200" dirty="0" smtClean="0">
                <a:solidFill>
                  <a:schemeClr val="tx1"/>
                </a:solidFill>
                <a:effectLst/>
                <a:latin typeface="+mn-lt"/>
                <a:ea typeface="+mn-ea"/>
                <a:cs typeface="+mn-cs"/>
              </a:rPr>
              <a:t> riding a debris-choked wave in Indonesia. Moreover, according to </a:t>
            </a:r>
            <a:r>
              <a:rPr lang="en-IN" sz="1200" b="0" i="1" kern="1200" dirty="0" smtClean="0">
                <a:solidFill>
                  <a:schemeClr val="tx1"/>
                </a:solidFill>
                <a:effectLst/>
                <a:latin typeface="+mn-lt"/>
                <a:ea typeface="+mn-ea"/>
                <a:cs typeface="+mn-cs"/>
              </a:rPr>
              <a:t>National Geographic</a:t>
            </a:r>
            <a:r>
              <a:rPr lang="en-IN" sz="1200" b="0" i="0" kern="1200" dirty="0" smtClean="0">
                <a:solidFill>
                  <a:schemeClr val="tx1"/>
                </a:solidFill>
                <a:effectLst/>
                <a:latin typeface="+mn-lt"/>
                <a:ea typeface="+mn-ea"/>
                <a:cs typeface="+mn-cs"/>
              </a:rPr>
              <a:t>, there are more than 5 trillion pieces of plastic littering the ocean.</a:t>
            </a: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39</a:t>
            </a:fld>
            <a:endParaRPr lang="en-IN"/>
          </a:p>
        </p:txBody>
      </p:sp>
    </p:spTree>
    <p:extLst>
      <p:ext uri="{BB962C8B-B14F-4D97-AF65-F5344CB8AC3E}">
        <p14:creationId xmlns:p14="http://schemas.microsoft.com/office/powerpoint/2010/main" val="16262648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Secondary – react to for new pollutants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smtClean="0"/>
              <a:t>Particulate matter (PM), also known as particle pollution, is a complex mixture of extremely small particles and liquid droplets that get into the air. Once inhaled, these particles can affect the heart and lungs and cause serious health effects. dust, dirt, soot, or smoke. Some are emitted directly from a source, such as construction sites, unpaved roads, fields, smokestacks or fires.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PM 10 is</a:t>
            </a:r>
            <a:r>
              <a:rPr lang="en-US" baseline="0" dirty="0" smtClean="0"/>
              <a:t> matter that is less than 10 micrometers in </a:t>
            </a:r>
            <a:r>
              <a:rPr lang="en-US" baseline="0" dirty="0" err="1" smtClean="0"/>
              <a:t>dia</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40</a:t>
            </a:fld>
            <a:endParaRPr lang="en-IN"/>
          </a:p>
        </p:txBody>
      </p:sp>
    </p:spTree>
    <p:extLst>
      <p:ext uri="{BB962C8B-B14F-4D97-AF65-F5344CB8AC3E}">
        <p14:creationId xmlns:p14="http://schemas.microsoft.com/office/powerpoint/2010/main" val="16262648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Secondary – react to for </a:t>
            </a:r>
            <a:r>
              <a:rPr lang="en-US" smtClean="0"/>
              <a:t>new pollutants</a:t>
            </a: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41</a:t>
            </a:fld>
            <a:endParaRPr lang="en-IN"/>
          </a:p>
        </p:txBody>
      </p:sp>
    </p:spTree>
    <p:extLst>
      <p:ext uri="{BB962C8B-B14F-4D97-AF65-F5344CB8AC3E}">
        <p14:creationId xmlns:p14="http://schemas.microsoft.com/office/powerpoint/2010/main" val="16262648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42</a:t>
            </a:fld>
            <a:endParaRPr lang="en-IN"/>
          </a:p>
        </p:txBody>
      </p:sp>
    </p:spTree>
    <p:extLst>
      <p:ext uri="{BB962C8B-B14F-4D97-AF65-F5344CB8AC3E}">
        <p14:creationId xmlns:p14="http://schemas.microsoft.com/office/powerpoint/2010/main" val="1626264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1" i="0" u="none" strike="noStrike" kern="1200" baseline="0" dirty="0" smtClean="0">
                <a:solidFill>
                  <a:schemeClr val="tx1"/>
                </a:solidFill>
                <a:latin typeface="+mn-lt"/>
                <a:ea typeface="+mn-ea"/>
                <a:cs typeface="+mn-cs"/>
              </a:rPr>
              <a:t>Cities face significant impacts from climate change, both now and into the future. These impacts have potentially serious consequences for  human health, livelihoods, and assets, especially for the urban poor, informal settlements, and other vulnerable groups. </a:t>
            </a:r>
            <a:r>
              <a:rPr lang="en-IN" sz="1200" b="0" i="0" u="none" strike="noStrike" kern="1200" baseline="0" dirty="0" smtClean="0">
                <a:solidFill>
                  <a:schemeClr val="tx1"/>
                </a:solidFill>
                <a:latin typeface="+mn-lt"/>
                <a:ea typeface="+mn-ea"/>
                <a:cs typeface="+mn-cs"/>
              </a:rPr>
              <a:t>Climate change impacts  range from an increase in extreme weather events and flooding to hotter temperatures and public health concerns. Cities in low-elevation coastal zones, for instance,</a:t>
            </a:r>
          </a:p>
          <a:p>
            <a:r>
              <a:rPr lang="en-IN" sz="1200" b="0" i="0" u="none" strike="noStrike" kern="1200" baseline="0" dirty="0" smtClean="0">
                <a:solidFill>
                  <a:schemeClr val="tx1"/>
                </a:solidFill>
                <a:latin typeface="+mn-lt"/>
                <a:ea typeface="+mn-ea"/>
                <a:cs typeface="+mn-cs"/>
              </a:rPr>
              <a:t>face the combined threat of sea-level rise and storm surges. The specific impacts on each city will depend on the actual changes in climate experienced (for example, higher temperatures or increased rainfall), which will vary from place to place.</a:t>
            </a:r>
          </a:p>
          <a:p>
            <a:r>
              <a:rPr lang="en-IN" sz="1200" b="0" i="0" u="none" strike="noStrike" kern="1200" baseline="0" dirty="0" smtClean="0">
                <a:solidFill>
                  <a:schemeClr val="tx1"/>
                </a:solidFill>
                <a:latin typeface="+mn-lt"/>
                <a:ea typeface="+mn-ea"/>
                <a:cs typeface="+mn-cs"/>
              </a:rPr>
              <a:t>They tend to live in marginal areas of the urban landscape: on steep slopes, along riverbanks and transportation corridors, and in floodplains</a:t>
            </a:r>
          </a:p>
          <a:p>
            <a:r>
              <a:rPr lang="en-IN" sz="1200" b="0" i="0" u="none" strike="noStrike" kern="1200" baseline="0" dirty="0" smtClean="0">
                <a:solidFill>
                  <a:schemeClr val="tx1"/>
                </a:solidFill>
                <a:latin typeface="+mn-lt"/>
                <a:ea typeface="+mn-ea"/>
                <a:cs typeface="+mn-cs"/>
              </a:rPr>
              <a:t>Climate change </a:t>
            </a:r>
            <a:r>
              <a:rPr lang="en-IN" sz="1200" b="1" i="0" u="none" strike="noStrike" kern="1200" baseline="0" dirty="0" smtClean="0">
                <a:solidFill>
                  <a:schemeClr val="tx1"/>
                </a:solidFill>
                <a:latin typeface="+mn-lt"/>
                <a:ea typeface="+mn-ea"/>
                <a:cs typeface="+mn-cs"/>
              </a:rPr>
              <a:t>adaptation </a:t>
            </a:r>
            <a:r>
              <a:rPr lang="en-IN" sz="1200" b="0" i="0" u="none" strike="noStrike" kern="1200" baseline="0" dirty="0" smtClean="0">
                <a:solidFill>
                  <a:schemeClr val="tx1"/>
                </a:solidFill>
                <a:latin typeface="+mn-lt"/>
                <a:ea typeface="+mn-ea"/>
                <a:cs typeface="+mn-cs"/>
              </a:rPr>
              <a:t>consists of “initiatives and measures to reduce the vulnerability of natural and human systems against actual or expected climate change effects” (IPCC 2007). Both through informal preparations and formal planning activities, cities can build their resilience and capacity to adapt to existing and future climate change impacts.</a:t>
            </a: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4</a:t>
            </a:fld>
            <a:endParaRPr lang="en-IN"/>
          </a:p>
        </p:txBody>
      </p:sp>
    </p:spTree>
    <p:extLst>
      <p:ext uri="{BB962C8B-B14F-4D97-AF65-F5344CB8AC3E}">
        <p14:creationId xmlns:p14="http://schemas.microsoft.com/office/powerpoint/2010/main" val="39833281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43</a:t>
            </a:fld>
            <a:endParaRPr lang="en-IN"/>
          </a:p>
        </p:txBody>
      </p:sp>
    </p:spTree>
    <p:extLst>
      <p:ext uri="{BB962C8B-B14F-4D97-AF65-F5344CB8AC3E}">
        <p14:creationId xmlns:p14="http://schemas.microsoft.com/office/powerpoint/2010/main" val="16262648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effectLst/>
              </a:rPr>
              <a:t>A </a:t>
            </a:r>
            <a:r>
              <a:rPr lang="en-IN" b="1" dirty="0" smtClean="0">
                <a:effectLst/>
              </a:rPr>
              <a:t>feedlot</a:t>
            </a:r>
            <a:r>
              <a:rPr lang="en-IN" dirty="0" smtClean="0">
                <a:effectLst/>
              </a:rPr>
              <a:t> or </a:t>
            </a:r>
            <a:r>
              <a:rPr lang="en-IN" b="1" dirty="0" smtClean="0">
                <a:effectLst/>
              </a:rPr>
              <a:t>feed yard</a:t>
            </a:r>
            <a:r>
              <a:rPr lang="en-IN" dirty="0" smtClean="0">
                <a:effectLst/>
              </a:rPr>
              <a:t> is a type of </a:t>
            </a:r>
            <a:r>
              <a:rPr lang="en-IN" dirty="0" smtClean="0">
                <a:effectLst/>
                <a:hlinkClick r:id="rId3" tooltip="Animal feeding operation"/>
              </a:rPr>
              <a:t>animal feeding operation</a:t>
            </a:r>
            <a:r>
              <a:rPr lang="en-IN" dirty="0" smtClean="0">
                <a:effectLst/>
              </a:rPr>
              <a:t> (AFO) which is used in </a:t>
            </a:r>
            <a:r>
              <a:rPr lang="en-IN" dirty="0" smtClean="0">
                <a:effectLst/>
                <a:hlinkClick r:id="rId4" tooltip="Intensive animal farming"/>
              </a:rPr>
              <a:t>intensive animal farming</a:t>
            </a:r>
            <a:r>
              <a:rPr lang="en-IN" dirty="0" smtClean="0">
                <a:effectLst/>
              </a:rPr>
              <a:t> for finishing livestock, notably </a:t>
            </a:r>
            <a:r>
              <a:rPr lang="en-IN" dirty="0" smtClean="0">
                <a:effectLst/>
                <a:hlinkClick r:id="rId5" tooltip="Beef"/>
              </a:rPr>
              <a:t>beef</a:t>
            </a:r>
            <a:r>
              <a:rPr lang="en-IN" dirty="0" smtClean="0">
                <a:effectLst/>
              </a:rPr>
              <a:t> </a:t>
            </a:r>
            <a:r>
              <a:rPr lang="en-IN" dirty="0" smtClean="0">
                <a:effectLst/>
                <a:hlinkClick r:id="rId6" tooltip="Cattle"/>
              </a:rPr>
              <a:t>cattle</a:t>
            </a:r>
            <a:r>
              <a:rPr lang="en-IN" dirty="0" smtClean="0">
                <a:effectLst/>
              </a:rPr>
              <a:t>, but also swine, horses, sheep, turkeys, chickens or ducks, prior to slaughter</a:t>
            </a: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44</a:t>
            </a:fld>
            <a:endParaRPr lang="en-IN"/>
          </a:p>
        </p:txBody>
      </p:sp>
    </p:spTree>
    <p:extLst>
      <p:ext uri="{BB962C8B-B14F-4D97-AF65-F5344CB8AC3E}">
        <p14:creationId xmlns:p14="http://schemas.microsoft.com/office/powerpoint/2010/main" val="16262648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t>The most common source of fluoride pollution is </a:t>
            </a:r>
            <a:r>
              <a:rPr lang="en-IN" dirty="0" smtClean="0">
                <a:hlinkClick r:id="rId3"/>
              </a:rPr>
              <a:t>coal</a:t>
            </a:r>
            <a:r>
              <a:rPr lang="en-IN" dirty="0" smtClean="0"/>
              <a:t>, which releases fluorides when it is burned. </a:t>
            </a: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45</a:t>
            </a:fld>
            <a:endParaRPr lang="en-IN"/>
          </a:p>
        </p:txBody>
      </p:sp>
    </p:spTree>
    <p:extLst>
      <p:ext uri="{BB962C8B-B14F-4D97-AF65-F5344CB8AC3E}">
        <p14:creationId xmlns:p14="http://schemas.microsoft.com/office/powerpoint/2010/main" val="16262648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Soil is</a:t>
            </a:r>
            <a:r>
              <a:rPr lang="en-US" baseline="0" dirty="0" smtClean="0"/>
              <a:t> a natural layer on the surface of the </a:t>
            </a:r>
            <a:r>
              <a:rPr lang="en-US" baseline="0" dirty="0" err="1" smtClean="0"/>
              <a:t>eart</a:t>
            </a:r>
            <a:r>
              <a:rPr lang="en-US" baseline="0" dirty="0" smtClean="0"/>
              <a:t> that provides for the plant root system and soil organisms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Provides water and mineral salts to plants</a:t>
            </a: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46</a:t>
            </a:fld>
            <a:endParaRPr lang="en-IN"/>
          </a:p>
        </p:txBody>
      </p:sp>
    </p:spTree>
    <p:extLst>
      <p:ext uri="{BB962C8B-B14F-4D97-AF65-F5344CB8AC3E}">
        <p14:creationId xmlns:p14="http://schemas.microsoft.com/office/powerpoint/2010/main" val="16262648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Soil is</a:t>
            </a:r>
            <a:r>
              <a:rPr lang="en-US" baseline="0" dirty="0" smtClean="0"/>
              <a:t> a natural layer on the surface of the </a:t>
            </a:r>
            <a:r>
              <a:rPr lang="en-US" baseline="0" dirty="0" err="1" smtClean="0"/>
              <a:t>eart</a:t>
            </a:r>
            <a:r>
              <a:rPr lang="en-US" baseline="0" dirty="0" smtClean="0"/>
              <a:t> that provides for the plant root system and soil organisms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Provides water and mineral salts </a:t>
            </a:r>
            <a:r>
              <a:rPr lang="en-US" baseline="0" smtClean="0"/>
              <a:t>to plants</a:t>
            </a: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47</a:t>
            </a:fld>
            <a:endParaRPr lang="en-IN"/>
          </a:p>
        </p:txBody>
      </p:sp>
    </p:spTree>
    <p:extLst>
      <p:ext uri="{BB962C8B-B14F-4D97-AF65-F5344CB8AC3E}">
        <p14:creationId xmlns:p14="http://schemas.microsoft.com/office/powerpoint/2010/main" val="16262648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48</a:t>
            </a:fld>
            <a:endParaRPr lang="en-IN"/>
          </a:p>
        </p:txBody>
      </p:sp>
    </p:spTree>
    <p:extLst>
      <p:ext uri="{BB962C8B-B14F-4D97-AF65-F5344CB8AC3E}">
        <p14:creationId xmlns:p14="http://schemas.microsoft.com/office/powerpoint/2010/main" val="16262648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49</a:t>
            </a:fld>
            <a:endParaRPr lang="en-IN"/>
          </a:p>
        </p:txBody>
      </p:sp>
    </p:spTree>
    <p:extLst>
      <p:ext uri="{BB962C8B-B14F-4D97-AF65-F5344CB8AC3E}">
        <p14:creationId xmlns:p14="http://schemas.microsoft.com/office/powerpoint/2010/main" val="16262648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50</a:t>
            </a:fld>
            <a:endParaRPr lang="en-IN"/>
          </a:p>
        </p:txBody>
      </p:sp>
    </p:spTree>
    <p:extLst>
      <p:ext uri="{BB962C8B-B14F-4D97-AF65-F5344CB8AC3E}">
        <p14:creationId xmlns:p14="http://schemas.microsoft.com/office/powerpoint/2010/main" val="16262648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51</a:t>
            </a:fld>
            <a:endParaRPr lang="en-IN"/>
          </a:p>
        </p:txBody>
      </p:sp>
    </p:spTree>
    <p:extLst>
      <p:ext uri="{BB962C8B-B14F-4D97-AF65-F5344CB8AC3E}">
        <p14:creationId xmlns:p14="http://schemas.microsoft.com/office/powerpoint/2010/main" val="16262648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52</a:t>
            </a:fld>
            <a:endParaRPr lang="en-IN"/>
          </a:p>
        </p:txBody>
      </p:sp>
    </p:spTree>
    <p:extLst>
      <p:ext uri="{BB962C8B-B14F-4D97-AF65-F5344CB8AC3E}">
        <p14:creationId xmlns:p14="http://schemas.microsoft.com/office/powerpoint/2010/main" val="1626264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kern="1200" dirty="0" smtClean="0">
                <a:solidFill>
                  <a:schemeClr val="tx1"/>
                </a:solidFill>
                <a:effectLst/>
                <a:latin typeface="+mn-lt"/>
                <a:ea typeface="+mn-ea"/>
                <a:cs typeface="+mn-cs"/>
              </a:rPr>
              <a:t>The ability of a system, community or society exposed to hazards to resist, absorb, accommodate to and recover from the effects of a hazard in a timely and efficient manner, including through the preservation and restoration of its essential basic structures and functions. </a:t>
            </a:r>
            <a:r>
              <a:rPr lang="en-IN" dirty="0" smtClean="0"/>
              <a:t/>
            </a:r>
            <a:br>
              <a:rPr lang="en-IN" dirty="0" smtClean="0"/>
            </a:br>
            <a:r>
              <a:rPr lang="en-IN" dirty="0" smtClean="0"/>
              <a:t>Risk – of livelihood, tenure,</a:t>
            </a:r>
            <a:r>
              <a:rPr lang="en-IN" baseline="0" dirty="0" smtClean="0"/>
              <a:t> location, health </a:t>
            </a:r>
            <a:r>
              <a:rPr lang="en-IN" baseline="0" dirty="0" err="1" smtClean="0"/>
              <a:t>etc</a:t>
            </a:r>
            <a:endParaRPr lang="en-IN" baseline="0" dirty="0" smtClean="0"/>
          </a:p>
          <a:p>
            <a:r>
              <a:rPr lang="en-IN" sz="1200" b="1" i="1" u="none" strike="noStrike" kern="1200" baseline="0" dirty="0" smtClean="0">
                <a:solidFill>
                  <a:schemeClr val="tx1"/>
                </a:solidFill>
                <a:latin typeface="+mn-lt"/>
                <a:ea typeface="+mn-ea"/>
                <a:cs typeface="+mn-cs"/>
              </a:rPr>
              <a:t>Uncertainty is the essential element of any disaster, referring to the disaster impacts that cannot  be quantified or are completely unknown.</a:t>
            </a: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5</a:t>
            </a:fld>
            <a:endParaRPr lang="en-IN"/>
          </a:p>
        </p:txBody>
      </p:sp>
    </p:spTree>
    <p:extLst>
      <p:ext uri="{BB962C8B-B14F-4D97-AF65-F5344CB8AC3E}">
        <p14:creationId xmlns:p14="http://schemas.microsoft.com/office/powerpoint/2010/main" val="18697518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53</a:t>
            </a:fld>
            <a:endParaRPr lang="en-IN"/>
          </a:p>
        </p:txBody>
      </p:sp>
    </p:spTree>
    <p:extLst>
      <p:ext uri="{BB962C8B-B14F-4D97-AF65-F5344CB8AC3E}">
        <p14:creationId xmlns:p14="http://schemas.microsoft.com/office/powerpoint/2010/main" val="16262648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54</a:t>
            </a:fld>
            <a:endParaRPr lang="en-IN"/>
          </a:p>
        </p:txBody>
      </p:sp>
    </p:spTree>
    <p:extLst>
      <p:ext uri="{BB962C8B-B14F-4D97-AF65-F5344CB8AC3E}">
        <p14:creationId xmlns:p14="http://schemas.microsoft.com/office/powerpoint/2010/main" val="16262648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Soil is</a:t>
            </a:r>
            <a:r>
              <a:rPr lang="en-US" baseline="0" dirty="0" smtClean="0"/>
              <a:t> a natural layer on the surface of the </a:t>
            </a:r>
            <a:r>
              <a:rPr lang="en-US" baseline="0" dirty="0" err="1" smtClean="0"/>
              <a:t>eart</a:t>
            </a:r>
            <a:r>
              <a:rPr lang="en-US" baseline="0" dirty="0" smtClean="0"/>
              <a:t> that provides for the plant root system and soil organisms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Provides water and mineral salts </a:t>
            </a:r>
            <a:r>
              <a:rPr lang="en-US" baseline="0" smtClean="0"/>
              <a:t>to plants</a:t>
            </a: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55</a:t>
            </a:fld>
            <a:endParaRPr lang="en-IN"/>
          </a:p>
        </p:txBody>
      </p:sp>
    </p:spTree>
    <p:extLst>
      <p:ext uri="{BB962C8B-B14F-4D97-AF65-F5344CB8AC3E}">
        <p14:creationId xmlns:p14="http://schemas.microsoft.com/office/powerpoint/2010/main" val="16262648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Glare – contrast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Glow over populated areas – street, security, stadiums </a:t>
            </a:r>
            <a:r>
              <a:rPr lang="en-US" dirty="0" err="1" smtClean="0"/>
              <a:t>etc</a:t>
            </a:r>
            <a:r>
              <a:rPr lang="en-US" dirty="0" smtClean="0"/>
              <a:t> advertising</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Lighht</a:t>
            </a:r>
            <a:r>
              <a:rPr lang="en-US" smtClean="0"/>
              <a:t> clutter</a:t>
            </a: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56</a:t>
            </a:fld>
            <a:endParaRPr lang="en-IN"/>
          </a:p>
        </p:txBody>
      </p:sp>
    </p:spTree>
    <p:extLst>
      <p:ext uri="{BB962C8B-B14F-4D97-AF65-F5344CB8AC3E}">
        <p14:creationId xmlns:p14="http://schemas.microsoft.com/office/powerpoint/2010/main" val="16262648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IN" sz="1200" b="1" i="0" kern="1200" dirty="0" smtClean="0">
                <a:solidFill>
                  <a:schemeClr val="tx1"/>
                </a:solidFill>
                <a:effectLst/>
                <a:latin typeface="+mn-lt"/>
                <a:ea typeface="+mn-ea"/>
                <a:cs typeface="+mn-cs"/>
              </a:rPr>
              <a:t>Urbanization and Governance in India</a:t>
            </a:r>
          </a:p>
          <a:p>
            <a:pPr fontAlgn="base"/>
            <a:r>
              <a:rPr lang="en-IN" sz="1200" b="1" i="0" u="none" strike="noStrike" kern="1200" dirty="0" smtClean="0">
                <a:solidFill>
                  <a:schemeClr val="tx1"/>
                </a:solidFill>
                <a:effectLst/>
                <a:latin typeface="+mn-lt"/>
                <a:ea typeface="+mn-ea"/>
                <a:cs typeface="+mn-cs"/>
                <a:hlinkClick r:id="rId3" tooltip="Evelin Hust and Michael Mann"/>
              </a:rPr>
              <a:t>Evelin </a:t>
            </a:r>
            <a:r>
              <a:rPr lang="en-IN" sz="1200" b="1" i="0" u="none" strike="noStrike" kern="1200" dirty="0" err="1" smtClean="0">
                <a:solidFill>
                  <a:schemeClr val="tx1"/>
                </a:solidFill>
                <a:effectLst/>
                <a:latin typeface="+mn-lt"/>
                <a:ea typeface="+mn-ea"/>
                <a:cs typeface="+mn-cs"/>
                <a:hlinkClick r:id="rId3" tooltip="Evelin Hust and Michael Mann"/>
              </a:rPr>
              <a:t>Hust</a:t>
            </a:r>
            <a:r>
              <a:rPr lang="en-IN" sz="1200" b="1" i="0" u="none" strike="noStrike" kern="1200" dirty="0" smtClean="0">
                <a:solidFill>
                  <a:schemeClr val="tx1"/>
                </a:solidFill>
                <a:effectLst/>
                <a:latin typeface="+mn-lt"/>
                <a:ea typeface="+mn-ea"/>
                <a:cs typeface="+mn-cs"/>
                <a:hlinkClick r:id="rId3" tooltip="Evelin Hust and Michael Mann"/>
              </a:rPr>
              <a:t> and Michael Mann</a:t>
            </a:r>
            <a:endParaRPr lang="en-IN" sz="1200" b="1"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57</a:t>
            </a:fld>
            <a:endParaRPr lang="en-IN"/>
          </a:p>
        </p:txBody>
      </p:sp>
    </p:spTree>
    <p:extLst>
      <p:ext uri="{BB962C8B-B14F-4D97-AF65-F5344CB8AC3E}">
        <p14:creationId xmlns:p14="http://schemas.microsoft.com/office/powerpoint/2010/main" val="16262648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IN" sz="1200" b="1" i="0" kern="1200" dirty="0" smtClean="0">
                <a:solidFill>
                  <a:schemeClr val="tx1"/>
                </a:solidFill>
                <a:effectLst/>
                <a:latin typeface="+mn-lt"/>
                <a:ea typeface="+mn-ea"/>
                <a:cs typeface="+mn-cs"/>
              </a:rPr>
              <a:t>Urbanization and Governance in India</a:t>
            </a:r>
          </a:p>
          <a:p>
            <a:pPr fontAlgn="base"/>
            <a:r>
              <a:rPr lang="en-IN" sz="1200" b="1" i="0" u="none" strike="noStrike" kern="1200" dirty="0" smtClean="0">
                <a:solidFill>
                  <a:schemeClr val="tx1"/>
                </a:solidFill>
                <a:effectLst/>
                <a:latin typeface="+mn-lt"/>
                <a:ea typeface="+mn-ea"/>
                <a:cs typeface="+mn-cs"/>
                <a:hlinkClick r:id="rId3" tooltip="Evelin Hust and Michael Mann"/>
              </a:rPr>
              <a:t>Evelin </a:t>
            </a:r>
            <a:r>
              <a:rPr lang="en-IN" sz="1200" b="1" i="0" u="none" strike="noStrike" kern="1200" dirty="0" err="1" smtClean="0">
                <a:solidFill>
                  <a:schemeClr val="tx1"/>
                </a:solidFill>
                <a:effectLst/>
                <a:latin typeface="+mn-lt"/>
                <a:ea typeface="+mn-ea"/>
                <a:cs typeface="+mn-cs"/>
                <a:hlinkClick r:id="rId3" tooltip="Evelin Hust and Michael Mann"/>
              </a:rPr>
              <a:t>Hust</a:t>
            </a:r>
            <a:r>
              <a:rPr lang="en-IN" sz="1200" b="1" i="0" u="none" strike="noStrike" kern="1200" dirty="0" smtClean="0">
                <a:solidFill>
                  <a:schemeClr val="tx1"/>
                </a:solidFill>
                <a:effectLst/>
                <a:latin typeface="+mn-lt"/>
                <a:ea typeface="+mn-ea"/>
                <a:cs typeface="+mn-cs"/>
                <a:hlinkClick r:id="rId3" tooltip="Evelin Hust and Michael Mann"/>
              </a:rPr>
              <a:t> and Michael Mann</a:t>
            </a:r>
            <a:endParaRPr lang="en-IN" sz="1200" b="1"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58</a:t>
            </a:fld>
            <a:endParaRPr lang="en-IN"/>
          </a:p>
        </p:txBody>
      </p:sp>
    </p:spTree>
    <p:extLst>
      <p:ext uri="{BB962C8B-B14F-4D97-AF65-F5344CB8AC3E}">
        <p14:creationId xmlns:p14="http://schemas.microsoft.com/office/powerpoint/2010/main" val="16262648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latin typeface="Arial" charset="0"/>
                <a:cs typeface="Arial" charset="0"/>
              </a:rPr>
              <a:t>We can study climate on a range of geographical scales. At the smallest scale, </a:t>
            </a:r>
            <a:r>
              <a:rPr lang="en-US" altLang="en-US" sz="1200" dirty="0" smtClean="0">
                <a:latin typeface="Arial" charset="0"/>
                <a:cs typeface="Arial" charset="0"/>
                <a:hlinkClick r:id="rId3"/>
              </a:rPr>
              <a:t>local climates</a:t>
            </a:r>
            <a:r>
              <a:rPr lang="en-US" altLang="en-US" sz="1200" dirty="0" smtClean="0">
                <a:latin typeface="Arial" charset="0"/>
                <a:cs typeface="Arial" charset="0"/>
              </a:rPr>
              <a:t> influence areas maybe only a few miles or tens of miles across. Examples of local climatic phenomena include sea breezes and urban heating. At larger scales, </a:t>
            </a:r>
            <a:r>
              <a:rPr lang="en-US" altLang="en-US" sz="1200" dirty="0" smtClean="0">
                <a:latin typeface="Arial" charset="0"/>
                <a:cs typeface="Arial" charset="0"/>
                <a:hlinkClick r:id="rId4"/>
              </a:rPr>
              <a:t>regional climates</a:t>
            </a:r>
            <a:r>
              <a:rPr lang="en-US" altLang="en-US" sz="1200" dirty="0" smtClean="0">
                <a:latin typeface="Arial" charset="0"/>
                <a:cs typeface="Arial" charset="0"/>
              </a:rPr>
              <a:t> provide a picture of particular patterns of weather within individual countries, or within </a:t>
            </a:r>
            <a:r>
              <a:rPr lang="en-US" altLang="en-US" sz="1200" dirty="0" smtClean="0">
                <a:latin typeface="Arial" charset="0"/>
                <a:cs typeface="Arial" charset="0"/>
                <a:hlinkClick r:id="rId5"/>
              </a:rPr>
              <a:t>climate zones</a:t>
            </a:r>
            <a:r>
              <a:rPr lang="en-US" altLang="en-US" sz="1200" dirty="0" smtClean="0">
                <a:latin typeface="Arial" charset="0"/>
                <a:cs typeface="Arial" charset="0"/>
              </a:rPr>
              <a:t> that exist at different </a:t>
            </a:r>
            <a:r>
              <a:rPr lang="en-US" altLang="en-US" sz="1200" dirty="0" smtClean="0">
                <a:latin typeface="Arial" charset="0"/>
                <a:cs typeface="Arial" charset="0"/>
                <a:hlinkClick r:id="rId6"/>
              </a:rPr>
              <a:t>latitudes</a:t>
            </a:r>
            <a:r>
              <a:rPr lang="en-US" altLang="en-US" sz="1200" dirty="0" smtClean="0">
                <a:latin typeface="Arial" charset="0"/>
                <a:cs typeface="Arial" charset="0"/>
              </a:rPr>
              <a:t> on the Earth. Climate zones include </a:t>
            </a:r>
            <a:r>
              <a:rPr lang="en-US" altLang="en-US" sz="1200" dirty="0" smtClean="0">
                <a:latin typeface="Arial" charset="0"/>
                <a:cs typeface="Arial" charset="0"/>
                <a:hlinkClick r:id="rId7"/>
              </a:rPr>
              <a:t>tropical</a:t>
            </a:r>
            <a:r>
              <a:rPr lang="en-US" altLang="en-US" sz="1200" dirty="0" smtClean="0">
                <a:latin typeface="Arial" charset="0"/>
                <a:cs typeface="Arial" charset="0"/>
              </a:rPr>
              <a:t>, subtropical, </a:t>
            </a:r>
            <a:r>
              <a:rPr lang="en-US" altLang="en-US" sz="1200" dirty="0" smtClean="0">
                <a:latin typeface="Arial" charset="0"/>
                <a:cs typeface="Arial" charset="0"/>
                <a:hlinkClick r:id="rId8"/>
              </a:rPr>
              <a:t>desert</a:t>
            </a:r>
            <a:r>
              <a:rPr lang="en-US" altLang="en-US" sz="1200" dirty="0" smtClean="0">
                <a:latin typeface="Arial" charset="0"/>
                <a:cs typeface="Arial" charset="0"/>
              </a:rPr>
              <a:t>, </a:t>
            </a:r>
            <a:r>
              <a:rPr lang="en-US" altLang="en-US" sz="1200" dirty="0" smtClean="0">
                <a:latin typeface="Arial" charset="0"/>
                <a:cs typeface="Arial" charset="0"/>
                <a:hlinkClick r:id="rId9"/>
              </a:rPr>
              <a:t>Savannah</a:t>
            </a:r>
            <a:r>
              <a:rPr lang="en-US" altLang="en-US" sz="1200" dirty="0" smtClean="0">
                <a:latin typeface="Arial" charset="0"/>
                <a:cs typeface="Arial" charset="0"/>
              </a:rPr>
              <a:t>, </a:t>
            </a:r>
            <a:r>
              <a:rPr lang="en-US" altLang="en-US" sz="1200" dirty="0" smtClean="0">
                <a:latin typeface="Arial" charset="0"/>
                <a:cs typeface="Arial" charset="0"/>
                <a:hlinkClick r:id="rId10"/>
              </a:rPr>
              <a:t>temperate</a:t>
            </a:r>
            <a:r>
              <a:rPr lang="en-US" altLang="en-US" sz="1200" dirty="0" smtClean="0">
                <a:latin typeface="Arial" charset="0"/>
                <a:cs typeface="Arial" charset="0"/>
              </a:rPr>
              <a:t> and </a:t>
            </a:r>
            <a:r>
              <a:rPr lang="en-US" altLang="en-US" sz="1200" dirty="0" smtClean="0">
                <a:latin typeface="Arial" charset="0"/>
                <a:cs typeface="Arial" charset="0"/>
                <a:hlinkClick r:id="rId11"/>
              </a:rPr>
              <a:t>polar</a:t>
            </a:r>
            <a:r>
              <a:rPr lang="en-US" altLang="en-US" sz="1200" dirty="0" smtClean="0">
                <a:latin typeface="Arial" charset="0"/>
                <a:cs typeface="Arial" charset="0"/>
              </a:rPr>
              <a:t> climates. Different climate zones reveal variable patterns of </a:t>
            </a:r>
            <a:r>
              <a:rPr lang="en-US" altLang="en-US" sz="1200" dirty="0" smtClean="0">
                <a:latin typeface="Arial" charset="0"/>
                <a:cs typeface="Arial" charset="0"/>
                <a:hlinkClick r:id="rId12"/>
              </a:rPr>
              <a:t>temperature</a:t>
            </a:r>
            <a:r>
              <a:rPr lang="en-US" altLang="en-US" sz="1200" dirty="0" smtClean="0">
                <a:latin typeface="Arial" charset="0"/>
                <a:cs typeface="Arial" charset="0"/>
              </a:rPr>
              <a:t> and </a:t>
            </a:r>
            <a:r>
              <a:rPr lang="en-US" altLang="en-US" sz="1200" dirty="0" smtClean="0">
                <a:latin typeface="Arial" charset="0"/>
                <a:cs typeface="Arial" charset="0"/>
                <a:hlinkClick r:id="rId13"/>
              </a:rPr>
              <a:t>rainfall</a:t>
            </a:r>
            <a:r>
              <a:rPr lang="en-US" altLang="en-US" sz="1200" dirty="0" smtClean="0">
                <a:latin typeface="Arial" charset="0"/>
                <a:cs typeface="Arial" charset="0"/>
              </a:rPr>
              <a:t>. At the largest scale of all, </a:t>
            </a:r>
            <a:r>
              <a:rPr lang="en-US" altLang="en-US" sz="1200" dirty="0" smtClean="0">
                <a:latin typeface="Arial" charset="0"/>
                <a:cs typeface="Arial" charset="0"/>
                <a:hlinkClick r:id="rId14"/>
              </a:rPr>
              <a:t>climatologists</a:t>
            </a:r>
            <a:r>
              <a:rPr lang="en-US" altLang="en-US" sz="1200" dirty="0" smtClean="0">
                <a:latin typeface="Arial" charset="0"/>
                <a:cs typeface="Arial" charset="0"/>
              </a:rPr>
              <a:t> study the </a:t>
            </a:r>
            <a:r>
              <a:rPr lang="en-US" altLang="en-US" sz="1200" dirty="0" smtClean="0">
                <a:latin typeface="Arial" charset="0"/>
                <a:cs typeface="Arial" charset="0"/>
                <a:hlinkClick r:id="rId15"/>
              </a:rPr>
              <a:t>global climate</a:t>
            </a:r>
            <a:r>
              <a:rPr lang="en-US" altLang="en-US" sz="1200" dirty="0" smtClean="0">
                <a:latin typeface="Arial" charset="0"/>
                <a:cs typeface="Arial" charset="0"/>
              </a:rPr>
              <a:t>, for example when they are interested in how it has changed in the past, and how it may change in the future.</a:t>
            </a:r>
          </a:p>
          <a:p>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59</a:t>
            </a:fld>
            <a:endParaRPr lang="en-IN"/>
          </a:p>
        </p:txBody>
      </p:sp>
    </p:spTree>
    <p:extLst>
      <p:ext uri="{BB962C8B-B14F-4D97-AF65-F5344CB8AC3E}">
        <p14:creationId xmlns:p14="http://schemas.microsoft.com/office/powerpoint/2010/main" val="31621442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err="1" smtClean="0">
                <a:latin typeface="Arial" charset="0"/>
                <a:cs typeface="Arial" charset="0"/>
              </a:rPr>
              <a:t>california</a:t>
            </a: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61</a:t>
            </a:fld>
            <a:endParaRPr lang="en-IN"/>
          </a:p>
        </p:txBody>
      </p:sp>
    </p:spTree>
    <p:extLst>
      <p:ext uri="{BB962C8B-B14F-4D97-AF65-F5344CB8AC3E}">
        <p14:creationId xmlns:p14="http://schemas.microsoft.com/office/powerpoint/2010/main" val="31621442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err="1" smtClean="0">
                <a:latin typeface="Arial" charset="0"/>
                <a:cs typeface="Arial" charset="0"/>
              </a:rPr>
              <a:t>california</a:t>
            </a: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62</a:t>
            </a:fld>
            <a:endParaRPr lang="en-IN"/>
          </a:p>
        </p:txBody>
      </p:sp>
    </p:spTree>
    <p:extLst>
      <p:ext uri="{BB962C8B-B14F-4D97-AF65-F5344CB8AC3E}">
        <p14:creationId xmlns:p14="http://schemas.microsoft.com/office/powerpoint/2010/main" val="31621442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err="1" smtClean="0">
                <a:latin typeface="Arial" charset="0"/>
                <a:cs typeface="Arial" charset="0"/>
              </a:rPr>
              <a:t>california</a:t>
            </a: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63</a:t>
            </a:fld>
            <a:endParaRPr lang="en-IN"/>
          </a:p>
        </p:txBody>
      </p:sp>
    </p:spTree>
    <p:extLst>
      <p:ext uri="{BB962C8B-B14F-4D97-AF65-F5344CB8AC3E}">
        <p14:creationId xmlns:p14="http://schemas.microsoft.com/office/powerpoint/2010/main" val="3162144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IN" sz="800" dirty="0" smtClean="0"/>
              <a:t>An urban area can be defined by administrative criteria or political boundaries (e.g., area within the jurisdiction of a municipality or town committee), a threshold population size (where the minimum for an urban settlement is typically in the region of 2,000 people, although this varies globally between 200 and 50,000), population density, economic function (e.g., where a significant majority of the population is not primarily engaged in agriculture, or where there is surplus employment) or the presence of urban characteristics (e.g., paved streets, electric lighting, sewerage).</a:t>
            </a:r>
          </a:p>
          <a:p>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9</a:t>
            </a:fld>
            <a:endParaRPr lang="en-IN"/>
          </a:p>
        </p:txBody>
      </p:sp>
    </p:spTree>
    <p:extLst>
      <p:ext uri="{BB962C8B-B14F-4D97-AF65-F5344CB8AC3E}">
        <p14:creationId xmlns:p14="http://schemas.microsoft.com/office/powerpoint/2010/main" val="14849725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1" i="0" u="none" strike="noStrike" kern="1200" baseline="0" dirty="0" smtClean="0">
                <a:solidFill>
                  <a:schemeClr val="tx1"/>
                </a:solidFill>
                <a:latin typeface="+mn-lt"/>
                <a:ea typeface="+mn-ea"/>
                <a:cs typeface="+mn-cs"/>
              </a:rPr>
              <a:t>Exposure </a:t>
            </a:r>
            <a:r>
              <a:rPr lang="en-IN" sz="1200" b="0" i="0" u="none" strike="noStrike" kern="1200" baseline="0" dirty="0" smtClean="0">
                <a:solidFill>
                  <a:schemeClr val="tx1"/>
                </a:solidFill>
                <a:latin typeface="+mn-lt"/>
                <a:ea typeface="+mn-ea"/>
                <a:cs typeface="+mn-cs"/>
              </a:rPr>
              <a:t>towards natural hazards such as earthquakes, cyclones, flooding, drought and sea level rise,</a:t>
            </a:r>
          </a:p>
          <a:p>
            <a:endParaRPr lang="en-US" sz="1200" b="0" i="0" u="none" strike="noStrike" kern="1200" baseline="0" dirty="0" smtClean="0">
              <a:solidFill>
                <a:schemeClr val="tx1"/>
              </a:solidFill>
              <a:latin typeface="+mn-lt"/>
              <a:ea typeface="+mn-ea"/>
              <a:cs typeface="+mn-cs"/>
            </a:endParaRPr>
          </a:p>
          <a:p>
            <a:r>
              <a:rPr lang="en-IN" sz="1200" b="1" i="0" u="none" strike="noStrike" kern="1200" baseline="0" dirty="0" smtClean="0">
                <a:solidFill>
                  <a:schemeClr val="tx1"/>
                </a:solidFill>
                <a:latin typeface="+mn-lt"/>
                <a:ea typeface="+mn-ea"/>
                <a:cs typeface="+mn-cs"/>
              </a:rPr>
              <a:t>susceptibility </a:t>
            </a:r>
            <a:r>
              <a:rPr lang="en-IN" sz="1200" b="0" i="0" u="none" strike="noStrike" kern="1200" baseline="0" dirty="0" smtClean="0">
                <a:solidFill>
                  <a:schemeClr val="tx1"/>
                </a:solidFill>
                <a:latin typeface="+mn-lt"/>
                <a:ea typeface="+mn-ea"/>
                <a:cs typeface="+mn-cs"/>
              </a:rPr>
              <a:t>depending on infrastructure, food, housing and economic framework conditions,</a:t>
            </a: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64</a:t>
            </a:fld>
            <a:endParaRPr lang="en-IN"/>
          </a:p>
        </p:txBody>
      </p:sp>
    </p:spTree>
    <p:extLst>
      <p:ext uri="{BB962C8B-B14F-4D97-AF65-F5344CB8AC3E}">
        <p14:creationId xmlns:p14="http://schemas.microsoft.com/office/powerpoint/2010/main" val="31621442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err="1" smtClean="0">
                <a:latin typeface="Arial" charset="0"/>
                <a:cs typeface="Arial" charset="0"/>
              </a:rPr>
              <a:t>california</a:t>
            </a: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65</a:t>
            </a:fld>
            <a:endParaRPr lang="en-IN"/>
          </a:p>
        </p:txBody>
      </p:sp>
    </p:spTree>
    <p:extLst>
      <p:ext uri="{BB962C8B-B14F-4D97-AF65-F5344CB8AC3E}">
        <p14:creationId xmlns:p14="http://schemas.microsoft.com/office/powerpoint/2010/main" val="31621442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smtClean="0"/>
              <a:t>Natural hazards are a sub-set of all hazards. The term is used to describe actual hazard events as well as the latent hazard conditions that may give rise to future events. Natural hazard events can be characterized by their magnitude or intensity, speed of onset, duration, and area of extent. For example, earthquakes have short durations and usually affect a relatively small region, whereas droughts are slow to develop and fade away and often affect large regions. In some cases hazards may be coupled, as in the flood caused by a hurricane or the tsunami that is created by an earthquake. </a:t>
            </a: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66</a:t>
            </a:fld>
            <a:endParaRPr lang="en-IN"/>
          </a:p>
        </p:txBody>
      </p:sp>
    </p:spTree>
    <p:extLst>
      <p:ext uri="{BB962C8B-B14F-4D97-AF65-F5344CB8AC3E}">
        <p14:creationId xmlns:p14="http://schemas.microsoft.com/office/powerpoint/2010/main" val="31621442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err="1" smtClean="0">
                <a:latin typeface="Arial" charset="0"/>
                <a:cs typeface="Arial" charset="0"/>
              </a:rPr>
              <a:t>california</a:t>
            </a: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67</a:t>
            </a:fld>
            <a:endParaRPr lang="en-IN"/>
          </a:p>
        </p:txBody>
      </p:sp>
    </p:spTree>
    <p:extLst>
      <p:ext uri="{BB962C8B-B14F-4D97-AF65-F5344CB8AC3E}">
        <p14:creationId xmlns:p14="http://schemas.microsoft.com/office/powerpoint/2010/main" val="31621442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smtClean="0">
                <a:solidFill>
                  <a:schemeClr val="tx1"/>
                </a:solidFill>
                <a:latin typeface="+mn-lt"/>
                <a:ea typeface="+mn-ea"/>
                <a:cs typeface="+mn-cs"/>
              </a:rPr>
              <a:t>A resilient community is one that can absorb disturbances, change, reorganize and then still retain the same basic structures and provide the same services.13 As a concept, </a:t>
            </a:r>
            <a:r>
              <a:rPr lang="en-IN" sz="1200" b="0" i="1" u="none" strike="noStrike" kern="1200" baseline="0" dirty="0" smtClean="0">
                <a:solidFill>
                  <a:schemeClr val="tx1"/>
                </a:solidFill>
                <a:latin typeface="+mn-lt"/>
                <a:ea typeface="+mn-ea"/>
                <a:cs typeface="+mn-cs"/>
              </a:rPr>
              <a:t>resilience </a:t>
            </a:r>
            <a:r>
              <a:rPr lang="en-IN" sz="1200" b="0" i="0" u="none" strike="noStrike" kern="1200" baseline="0" dirty="0" smtClean="0">
                <a:solidFill>
                  <a:schemeClr val="tx1"/>
                </a:solidFill>
                <a:latin typeface="+mn-lt"/>
                <a:ea typeface="+mn-ea"/>
                <a:cs typeface="+mn-cs"/>
              </a:rPr>
              <a:t>can be specifically applied to any community and any type of disturbance: natural, man-made, or a combination of the two. Disaster resilience can be seen as a public good that builds an appropriate amount of redundancy into urban systems and encourages communities to plan for dealing with disruptions</a:t>
            </a: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68</a:t>
            </a:fld>
            <a:endParaRPr lang="en-IN"/>
          </a:p>
        </p:txBody>
      </p:sp>
    </p:spTree>
    <p:extLst>
      <p:ext uri="{BB962C8B-B14F-4D97-AF65-F5344CB8AC3E}">
        <p14:creationId xmlns:p14="http://schemas.microsoft.com/office/powerpoint/2010/main" val="31621442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smtClean="0"/>
              <a:t>There are many aspects of vulnerability, arising from various physical, social, economic, and environmental factors. Examples may include poor design and construction of buildings, inadequate protection of assets, lack of public information and awareness, limited official recognition of risks and preparedness measures, and disregard for wise environmental management. Vulnerability varies significantly within a community and over time. This definition identifies vulnerability as a characteristic of the element of interest (community, system or asset) which is independent of its exposure. However, in common use the word is often used more broadly to include the element’s exposure. </a:t>
            </a: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69</a:t>
            </a:fld>
            <a:endParaRPr lang="en-IN"/>
          </a:p>
        </p:txBody>
      </p:sp>
    </p:spTree>
    <p:extLst>
      <p:ext uri="{BB962C8B-B14F-4D97-AF65-F5344CB8AC3E}">
        <p14:creationId xmlns:p14="http://schemas.microsoft.com/office/powerpoint/2010/main" val="31621442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is the problem? We have</a:t>
            </a:r>
            <a:r>
              <a:rPr lang="en-US" baseline="0" dirty="0" smtClean="0"/>
              <a:t> always faced these issues</a:t>
            </a: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70</a:t>
            </a:fld>
            <a:endParaRPr lang="en-IN"/>
          </a:p>
        </p:txBody>
      </p:sp>
    </p:spTree>
    <p:extLst>
      <p:ext uri="{BB962C8B-B14F-4D97-AF65-F5344CB8AC3E}">
        <p14:creationId xmlns:p14="http://schemas.microsoft.com/office/powerpoint/2010/main" val="16310436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is the problem? We have</a:t>
            </a:r>
            <a:r>
              <a:rPr lang="en-US" baseline="0" dirty="0" smtClean="0"/>
              <a:t> always faced these issues</a:t>
            </a: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71</a:t>
            </a:fld>
            <a:endParaRPr lang="en-IN"/>
          </a:p>
        </p:txBody>
      </p:sp>
    </p:spTree>
    <p:extLst>
      <p:ext uri="{BB962C8B-B14F-4D97-AF65-F5344CB8AC3E}">
        <p14:creationId xmlns:p14="http://schemas.microsoft.com/office/powerpoint/2010/main" val="16310436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err="1" smtClean="0">
                <a:solidFill>
                  <a:schemeClr val="tx1"/>
                </a:solidFill>
                <a:latin typeface="+mn-lt"/>
                <a:ea typeface="+mn-ea"/>
                <a:cs typeface="+mn-cs"/>
              </a:rPr>
              <a:t>Nonclimate</a:t>
            </a:r>
            <a:r>
              <a:rPr lang="en-IN" sz="1200" b="0" i="0" u="none" strike="noStrike" kern="1200" baseline="0" dirty="0" smtClean="0">
                <a:solidFill>
                  <a:schemeClr val="tx1"/>
                </a:solidFill>
                <a:latin typeface="+mn-lt"/>
                <a:ea typeface="+mn-ea"/>
                <a:cs typeface="+mn-cs"/>
              </a:rPr>
              <a:t> related trends, such as land subsidence, can also be drivers of risk for natural hazards, such as flooding, as noted in a World Bank study of three Asian coastal megacities (World Bank 2010a).</a:t>
            </a:r>
          </a:p>
          <a:p>
            <a:r>
              <a:rPr lang="en-IN" sz="1200" b="0" i="0" u="none" strike="noStrike" kern="1200" baseline="0" dirty="0" smtClean="0">
                <a:solidFill>
                  <a:schemeClr val="tx1"/>
                </a:solidFill>
                <a:latin typeface="+mn-lt"/>
                <a:ea typeface="+mn-ea"/>
                <a:cs typeface="+mn-cs"/>
              </a:rPr>
              <a:t>In conjunction with these existing issues, the impacts of climate change on cities will depend on the actual changes in climate experienced, such as higher  temperatures and increased rainfall. These will vary from place to place. For example, cities in low-elevation coastal zones with land subsidence may be affected by rising sea levels and storm surges. Cities in hot climates (or in temperate regions with hot summers) may be affected by longer and more severe heat waves. The World Bank’s </a:t>
            </a:r>
            <a:r>
              <a:rPr lang="en-IN" sz="1200" b="0" i="1" u="none" strike="noStrike" kern="1200" baseline="0" dirty="0" smtClean="0">
                <a:solidFill>
                  <a:schemeClr val="tx1"/>
                </a:solidFill>
                <a:latin typeface="+mn-lt"/>
                <a:ea typeface="+mn-ea"/>
                <a:cs typeface="+mn-cs"/>
              </a:rPr>
              <a:t>Climate Resilient Cities </a:t>
            </a:r>
            <a:r>
              <a:rPr lang="en-IN" sz="1200" b="0" i="0" u="none" strike="noStrike" kern="1200" baseline="0" dirty="0" smtClean="0">
                <a:solidFill>
                  <a:schemeClr val="tx1"/>
                </a:solidFill>
                <a:latin typeface="+mn-lt"/>
                <a:ea typeface="+mn-ea"/>
                <a:cs typeface="+mn-cs"/>
              </a:rPr>
              <a:t>primer (available at www.worldbank.org/eap/climatecities) provides guidance on how cities can scope possible climate change  impacts based on their geographic location (for example, sea level rise as a threat for coastal cities) (World Bank 2009).</a:t>
            </a: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72</a:t>
            </a:fld>
            <a:endParaRPr lang="en-IN"/>
          </a:p>
        </p:txBody>
      </p:sp>
    </p:spTree>
    <p:extLst>
      <p:ext uri="{BB962C8B-B14F-4D97-AF65-F5344CB8AC3E}">
        <p14:creationId xmlns:p14="http://schemas.microsoft.com/office/powerpoint/2010/main" val="16310436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73</a:t>
            </a:fld>
            <a:endParaRPr lang="en-IN"/>
          </a:p>
        </p:txBody>
      </p:sp>
    </p:spTree>
    <p:extLst>
      <p:ext uri="{BB962C8B-B14F-4D97-AF65-F5344CB8AC3E}">
        <p14:creationId xmlns:p14="http://schemas.microsoft.com/office/powerpoint/2010/main" val="1631043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200" dirty="0" smtClean="0"/>
              <a:t>In 2010, 3.5 billion people lived in areas classified as urban.</a:t>
            </a:r>
            <a:r>
              <a:rPr lang="en-US" sz="1200" dirty="0" smtClean="0"/>
              <a:t>  EU – no</a:t>
            </a:r>
            <a:r>
              <a:rPr lang="en-US" sz="1200" baseline="0" dirty="0" smtClean="0"/>
              <a:t> gaps more than 200m, 3</a:t>
            </a:r>
            <a:r>
              <a:rPr lang="en-US" sz="1200" baseline="30000" dirty="0" smtClean="0"/>
              <a:t>rd</a:t>
            </a:r>
            <a:r>
              <a:rPr lang="en-US" sz="1200" baseline="0" dirty="0" smtClean="0"/>
              <a:t> world – 75% not engaged in </a:t>
            </a:r>
            <a:r>
              <a:rPr lang="en-US" sz="1200" baseline="0" dirty="0" err="1" smtClean="0"/>
              <a:t>agri</a:t>
            </a:r>
            <a:r>
              <a:rPr lang="en-US" sz="1200" baseline="0" dirty="0" smtClean="0"/>
              <a:t>, CA – pop density -400/</a:t>
            </a:r>
            <a:r>
              <a:rPr lang="en-US" sz="1200" baseline="0" dirty="0" err="1" smtClean="0"/>
              <a:t>sq</a:t>
            </a:r>
            <a:r>
              <a:rPr lang="en-US" sz="1200" baseline="0" dirty="0" smtClean="0"/>
              <a:t> km, US </a:t>
            </a:r>
            <a:r>
              <a:rPr lang="en-US" sz="1200" baseline="0" dirty="0" err="1" smtClean="0"/>
              <a:t>aggl</a:t>
            </a:r>
            <a:r>
              <a:rPr lang="en-US" sz="1200" baseline="0" dirty="0" smtClean="0"/>
              <a:t>- 2500 and more, 50000 and more inhabitants, or urban clusters of 2500 and less than 50000 </a:t>
            </a:r>
            <a:r>
              <a:rPr lang="en-US" sz="1200" baseline="0" dirty="0" err="1" smtClean="0"/>
              <a:t>inh</a:t>
            </a:r>
            <a:r>
              <a:rPr lang="en-US" sz="1200" baseline="0" dirty="0" smtClean="0"/>
              <a:t>. Netherlands – </a:t>
            </a:r>
            <a:r>
              <a:rPr lang="en-US" sz="1200" baseline="0" dirty="0" err="1" smtClean="0"/>
              <a:t>municpalities</a:t>
            </a:r>
            <a:r>
              <a:rPr lang="en-US" sz="1200" baseline="0" dirty="0" smtClean="0"/>
              <a:t> of 2000 &gt; and 20% less involved in </a:t>
            </a:r>
            <a:r>
              <a:rPr lang="en-US" sz="1200" baseline="0" dirty="0" err="1" smtClean="0"/>
              <a:t>agri</a:t>
            </a:r>
            <a:r>
              <a:rPr lang="en-US" sz="1200" baseline="0" dirty="0" smtClean="0"/>
              <a:t> , </a:t>
            </a:r>
            <a:r>
              <a:rPr lang="en-US" sz="1200" baseline="0" dirty="0" err="1" smtClean="0"/>
              <a:t>Swiz</a:t>
            </a:r>
            <a:r>
              <a:rPr lang="en-US" sz="1200" baseline="0" dirty="0" smtClean="0"/>
              <a:t> – 10000 &gt; </a:t>
            </a:r>
            <a:r>
              <a:rPr lang="en-US" sz="1200" baseline="0" dirty="0" err="1" smtClean="0"/>
              <a:t>inh</a:t>
            </a:r>
            <a:r>
              <a:rPr lang="en-US" sz="1200" baseline="0" dirty="0" smtClean="0"/>
              <a:t>, France – communes of 2000 &gt; </a:t>
            </a:r>
            <a:r>
              <a:rPr lang="en-US" sz="1200" baseline="0" dirty="0" err="1" smtClean="0"/>
              <a:t>inh</a:t>
            </a:r>
            <a:r>
              <a:rPr lang="en-US" sz="1200" baseline="0" dirty="0" smtClean="0"/>
              <a:t> ;living not more than 200m apart</a:t>
            </a:r>
            <a:endParaRPr lang="en-US" sz="1200" dirty="0" smtClean="0"/>
          </a:p>
          <a:p>
            <a:r>
              <a:rPr lang="en-IN" sz="1200" b="0" i="0" u="none" strike="noStrike" kern="1200" baseline="0" dirty="0" smtClean="0">
                <a:solidFill>
                  <a:schemeClr val="tx1"/>
                </a:solidFill>
                <a:latin typeface="+mn-lt"/>
                <a:ea typeface="+mn-ea"/>
                <a:cs typeface="+mn-cs"/>
              </a:rPr>
              <a:t>.</a:t>
            </a: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10</a:t>
            </a:fld>
            <a:endParaRPr lang="en-IN"/>
          </a:p>
        </p:txBody>
      </p:sp>
    </p:spTree>
    <p:extLst>
      <p:ext uri="{BB962C8B-B14F-4D97-AF65-F5344CB8AC3E}">
        <p14:creationId xmlns:p14="http://schemas.microsoft.com/office/powerpoint/2010/main" val="275556905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smtClean="0">
                <a:solidFill>
                  <a:schemeClr val="tx1"/>
                </a:solidFill>
                <a:latin typeface="+mn-lt"/>
                <a:ea typeface="+mn-ea"/>
                <a:cs typeface="+mn-cs"/>
              </a:rPr>
              <a:t>Examples of historical and estimated costs of climate-related disasters include the following: Hurricane Katrina was estimated to cost the United States over $100 billion (NOAA 2011).</a:t>
            </a: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74</a:t>
            </a:fld>
            <a:endParaRPr lang="en-IN"/>
          </a:p>
        </p:txBody>
      </p:sp>
    </p:spTree>
    <p:extLst>
      <p:ext uri="{BB962C8B-B14F-4D97-AF65-F5344CB8AC3E}">
        <p14:creationId xmlns:p14="http://schemas.microsoft.com/office/powerpoint/2010/main" val="16310436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75</a:t>
            </a:fld>
            <a:endParaRPr lang="en-IN"/>
          </a:p>
        </p:txBody>
      </p:sp>
    </p:spTree>
    <p:extLst>
      <p:ext uri="{BB962C8B-B14F-4D97-AF65-F5344CB8AC3E}">
        <p14:creationId xmlns:p14="http://schemas.microsoft.com/office/powerpoint/2010/main" val="163104365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76</a:t>
            </a:fld>
            <a:endParaRPr lang="en-IN"/>
          </a:p>
        </p:txBody>
      </p:sp>
    </p:spTree>
    <p:extLst>
      <p:ext uri="{BB962C8B-B14F-4D97-AF65-F5344CB8AC3E}">
        <p14:creationId xmlns:p14="http://schemas.microsoft.com/office/powerpoint/2010/main" val="163104365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smtClean="0">
                <a:solidFill>
                  <a:schemeClr val="tx1"/>
                </a:solidFill>
                <a:latin typeface="+mn-lt"/>
                <a:ea typeface="+mn-ea"/>
                <a:cs typeface="+mn-cs"/>
              </a:rPr>
              <a:t>Rapid urbanization because of population growth and migration from rural areas, combined with lack of affordable housing, has been associated with the development of informal settlements on marginal land in and near cities. The urban poor—an increasing number of whom are migrants from areas affected by climate change impacts— tend to live in marginal areas of the urban landscape: on steep slopes, along riverbanks and transportation corridors, and in floodplains.</a:t>
            </a: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77</a:t>
            </a:fld>
            <a:endParaRPr lang="en-IN"/>
          </a:p>
        </p:txBody>
      </p:sp>
    </p:spTree>
    <p:extLst>
      <p:ext uri="{BB962C8B-B14F-4D97-AF65-F5344CB8AC3E}">
        <p14:creationId xmlns:p14="http://schemas.microsoft.com/office/powerpoint/2010/main" val="163104365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78</a:t>
            </a:fld>
            <a:endParaRPr lang="en-IN"/>
          </a:p>
        </p:txBody>
      </p:sp>
    </p:spTree>
    <p:extLst>
      <p:ext uri="{BB962C8B-B14F-4D97-AF65-F5344CB8AC3E}">
        <p14:creationId xmlns:p14="http://schemas.microsoft.com/office/powerpoint/2010/main" val="163104365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79</a:t>
            </a:fld>
            <a:endParaRPr lang="en-IN"/>
          </a:p>
        </p:txBody>
      </p:sp>
    </p:spTree>
    <p:extLst>
      <p:ext uri="{BB962C8B-B14F-4D97-AF65-F5344CB8AC3E}">
        <p14:creationId xmlns:p14="http://schemas.microsoft.com/office/powerpoint/2010/main" val="163104365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smtClean="0">
                <a:solidFill>
                  <a:schemeClr val="tx1"/>
                </a:solidFill>
                <a:latin typeface="+mn-lt"/>
                <a:ea typeface="+mn-ea"/>
                <a:cs typeface="+mn-cs"/>
              </a:rPr>
              <a:t>Climate change and its associated impacts can jeopardize progress in meeting the denied needs. For example, severe flooding could lead to indirect impacts (such as a localized increase in water-borne diseases) that had been previously reduced by improved sanitation.</a:t>
            </a: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80</a:t>
            </a:fld>
            <a:endParaRPr lang="en-IN"/>
          </a:p>
        </p:txBody>
      </p:sp>
    </p:spTree>
    <p:extLst>
      <p:ext uri="{BB962C8B-B14F-4D97-AF65-F5344CB8AC3E}">
        <p14:creationId xmlns:p14="http://schemas.microsoft.com/office/powerpoint/2010/main" val="163104365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smtClean="0">
                <a:solidFill>
                  <a:schemeClr val="tx1"/>
                </a:solidFill>
                <a:latin typeface="+mn-lt"/>
                <a:ea typeface="+mn-ea"/>
                <a:cs typeface="+mn-cs"/>
              </a:rPr>
              <a:t>Climate change and its associated impacts can jeopardize progress in meeting the denied needs. For example, severe flooding could lead to indirect impacts (such as a localized increase in water-borne diseases) that had been previously reduced by improved sanitation.</a:t>
            </a:r>
          </a:p>
          <a:p>
            <a:r>
              <a:rPr lang="en-IN" dirty="0" smtClean="0"/>
              <a:t>Adaptive capacity is determined by: ‘the characteristics of communities, countries and regions that influence their propensity or ability to adapt’ (IPCC, 2001, p. 18). These characteristics have dimensions that are generic, and also those that are specific to particular climate change risks (</a:t>
            </a:r>
            <a:r>
              <a:rPr lang="en-IN" dirty="0" err="1" smtClean="0"/>
              <a:t>Adger</a:t>
            </a:r>
            <a:r>
              <a:rPr lang="en-IN" dirty="0" smtClean="0"/>
              <a:t> et al., 2007). A</a:t>
            </a: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81</a:t>
            </a:fld>
            <a:endParaRPr lang="en-IN"/>
          </a:p>
        </p:txBody>
      </p:sp>
    </p:spTree>
    <p:extLst>
      <p:ext uri="{BB962C8B-B14F-4D97-AF65-F5344CB8AC3E}">
        <p14:creationId xmlns:p14="http://schemas.microsoft.com/office/powerpoint/2010/main" val="163104365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82</a:t>
            </a:fld>
            <a:endParaRPr lang="en-IN"/>
          </a:p>
        </p:txBody>
      </p:sp>
    </p:spTree>
    <p:extLst>
      <p:ext uri="{BB962C8B-B14F-4D97-AF65-F5344CB8AC3E}">
        <p14:creationId xmlns:p14="http://schemas.microsoft.com/office/powerpoint/2010/main" val="163104365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smtClean="0">
                <a:solidFill>
                  <a:schemeClr val="tx1"/>
                </a:solidFill>
                <a:latin typeface="+mn-lt"/>
                <a:ea typeface="+mn-ea"/>
                <a:cs typeface="+mn-cs"/>
              </a:rPr>
              <a:t>Cities may also find that effective strategies to manage present-day concerns are also helpful in coping with climate change impacts— implementing</a:t>
            </a:r>
          </a:p>
          <a:p>
            <a:r>
              <a:rPr lang="en-IN" sz="1200" b="0" i="0" u="none" strike="noStrike" kern="1200" baseline="0" dirty="0" smtClean="0">
                <a:solidFill>
                  <a:schemeClr val="tx1"/>
                </a:solidFill>
                <a:latin typeface="+mn-lt"/>
                <a:ea typeface="+mn-ea"/>
                <a:cs typeface="+mn-cs"/>
              </a:rPr>
              <a:t>a water conservation program in anticipation of increased future drought risk can offer immediate benefits for managing current droughts.</a:t>
            </a:r>
          </a:p>
          <a:p>
            <a:r>
              <a:rPr lang="en-IN" sz="1200" b="0" i="0" u="none" strike="noStrike" kern="1200" baseline="0" dirty="0" smtClean="0">
                <a:solidFill>
                  <a:schemeClr val="tx1"/>
                </a:solidFill>
                <a:latin typeface="+mn-lt"/>
                <a:ea typeface="+mn-ea"/>
                <a:cs typeface="+mn-cs"/>
              </a:rPr>
              <a:t>Some actions can reduce greenhouse gas (GHG) emissions while helping cities to adapt to expected climate change. Energy efficiency, for example, is a</a:t>
            </a:r>
          </a:p>
          <a:p>
            <a:r>
              <a:rPr lang="en-IN" sz="1200" b="0" i="0" u="none" strike="noStrike" kern="1200" baseline="0" dirty="0" smtClean="0">
                <a:solidFill>
                  <a:schemeClr val="tx1"/>
                </a:solidFill>
                <a:latin typeface="+mn-lt"/>
                <a:ea typeface="+mn-ea"/>
                <a:cs typeface="+mn-cs"/>
              </a:rPr>
              <a:t>common strategy to reduce GHG emissions, while also decreasing electricity consumption, thereby reducing vulnerability to </a:t>
            </a:r>
            <a:r>
              <a:rPr lang="en-IN" sz="1200" b="0" i="0" u="none" strike="noStrike" kern="1200" baseline="0" dirty="0" err="1" smtClean="0">
                <a:solidFill>
                  <a:schemeClr val="tx1"/>
                </a:solidFill>
                <a:latin typeface="+mn-lt"/>
                <a:ea typeface="+mn-ea"/>
                <a:cs typeface="+mn-cs"/>
              </a:rPr>
              <a:t>gridoverload</a:t>
            </a:r>
            <a:r>
              <a:rPr lang="en-IN" sz="1200" b="0" i="0" u="none" strike="noStrike" kern="1200" baseline="0" dirty="0" smtClean="0">
                <a:solidFill>
                  <a:schemeClr val="tx1"/>
                </a:solidFill>
                <a:latin typeface="+mn-lt"/>
                <a:ea typeface="+mn-ea"/>
                <a:cs typeface="+mn-cs"/>
              </a:rPr>
              <a:t> and outages.</a:t>
            </a: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83</a:t>
            </a:fld>
            <a:endParaRPr lang="en-IN"/>
          </a:p>
        </p:txBody>
      </p:sp>
    </p:spTree>
    <p:extLst>
      <p:ext uri="{BB962C8B-B14F-4D97-AF65-F5344CB8AC3E}">
        <p14:creationId xmlns:p14="http://schemas.microsoft.com/office/powerpoint/2010/main" val="3464836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smtClean="0">
                <a:solidFill>
                  <a:schemeClr val="tx1"/>
                </a:solidFill>
                <a:latin typeface="+mn-lt"/>
                <a:ea typeface="+mn-ea"/>
                <a:cs typeface="+mn-cs"/>
              </a:rPr>
              <a:t>For the first time ever, the majority of the world’s population is living in cities, and this proportion continues to grow. Putting this into numbers, in 1990 fewer than 4 in 10 people lived in urban areas. In 2010, more than half live in cities, and by 2050 this proportion will grow to 7 out of every 10 people. The number of</a:t>
            </a:r>
          </a:p>
          <a:p>
            <a:r>
              <a:rPr lang="en-IN" sz="1200" b="0" i="0" u="none" strike="noStrike" kern="1200" baseline="0" dirty="0" smtClean="0">
                <a:solidFill>
                  <a:schemeClr val="tx1"/>
                </a:solidFill>
                <a:latin typeface="+mn-lt"/>
                <a:ea typeface="+mn-ea"/>
                <a:cs typeface="+mn-cs"/>
              </a:rPr>
              <a:t>urban residents is growing by nearly 60 million every year</a:t>
            </a: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11</a:t>
            </a:fld>
            <a:endParaRPr lang="en-IN"/>
          </a:p>
        </p:txBody>
      </p:sp>
    </p:spTree>
    <p:extLst>
      <p:ext uri="{BB962C8B-B14F-4D97-AF65-F5344CB8AC3E}">
        <p14:creationId xmlns:p14="http://schemas.microsoft.com/office/powerpoint/2010/main" val="64800016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smtClean="0">
                <a:solidFill>
                  <a:schemeClr val="tx1"/>
                </a:solidFill>
                <a:latin typeface="+mn-lt"/>
                <a:ea typeface="+mn-ea"/>
                <a:cs typeface="+mn-cs"/>
              </a:rPr>
              <a:t>hazard events may become disasters, depending on the magnitude, location, and severity of impact on lives, livelihoods, and overall societal functioning</a:t>
            </a: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84</a:t>
            </a:fld>
            <a:endParaRPr lang="en-IN"/>
          </a:p>
        </p:txBody>
      </p:sp>
    </p:spTree>
    <p:extLst>
      <p:ext uri="{BB962C8B-B14F-4D97-AF65-F5344CB8AC3E}">
        <p14:creationId xmlns:p14="http://schemas.microsoft.com/office/powerpoint/2010/main" val="163104365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smtClean="0">
                <a:solidFill>
                  <a:schemeClr val="tx1"/>
                </a:solidFill>
                <a:latin typeface="+mn-lt"/>
                <a:ea typeface="+mn-ea"/>
                <a:cs typeface="+mn-cs"/>
              </a:rPr>
              <a:t>hazard events may become disasters, depending on the magnitude, location, and severity of impact on lives, livelihoods, and overall societal functioning</a:t>
            </a:r>
          </a:p>
          <a:p>
            <a:r>
              <a:rPr lang="en-US" sz="1200" b="0" i="0" u="none" strike="noStrike" kern="1200" baseline="0" dirty="0" smtClean="0">
                <a:solidFill>
                  <a:schemeClr val="tx1"/>
                </a:solidFill>
                <a:latin typeface="+mn-lt"/>
                <a:ea typeface="+mn-ea"/>
                <a:cs typeface="+mn-cs"/>
              </a:rPr>
              <a:t>Floating city - NY</a:t>
            </a: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85</a:t>
            </a:fld>
            <a:endParaRPr lang="en-IN"/>
          </a:p>
        </p:txBody>
      </p:sp>
    </p:spTree>
    <p:extLst>
      <p:ext uri="{BB962C8B-B14F-4D97-AF65-F5344CB8AC3E}">
        <p14:creationId xmlns:p14="http://schemas.microsoft.com/office/powerpoint/2010/main" val="163104365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smtClean="0">
                <a:solidFill>
                  <a:schemeClr val="tx1"/>
                </a:solidFill>
                <a:latin typeface="+mn-lt"/>
                <a:ea typeface="+mn-ea"/>
                <a:cs typeface="+mn-cs"/>
              </a:rPr>
              <a:t>Social capital, although it is difficult to quantify, refers to a sense of community, the ability of groups of citizens to adapt, and a sense of attachment to a place.</a:t>
            </a: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86</a:t>
            </a:fld>
            <a:endParaRPr lang="en-IN"/>
          </a:p>
        </p:txBody>
      </p:sp>
    </p:spTree>
    <p:extLst>
      <p:ext uri="{BB962C8B-B14F-4D97-AF65-F5344CB8AC3E}">
        <p14:creationId xmlns:p14="http://schemas.microsoft.com/office/powerpoint/2010/main" val="163104365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smtClean="0">
                <a:solidFill>
                  <a:schemeClr val="tx1"/>
                </a:solidFill>
                <a:latin typeface="+mn-lt"/>
                <a:ea typeface="+mn-ea"/>
                <a:cs typeface="+mn-cs"/>
              </a:rPr>
              <a:t>Social capital, although it is difficult to quantify, refers to a sense of community, the ability of groups of citizens to adapt, and a sense of attachment to a place.</a:t>
            </a:r>
          </a:p>
          <a:p>
            <a:r>
              <a:rPr lang="en-US" sz="1200" b="0" i="0" u="none" strike="noStrike" kern="1200" baseline="0" dirty="0" smtClean="0">
                <a:solidFill>
                  <a:schemeClr val="tx1"/>
                </a:solidFill>
                <a:latin typeface="+mn-lt"/>
                <a:ea typeface="+mn-ea"/>
                <a:cs typeface="+mn-cs"/>
              </a:rPr>
              <a:t>Jakarta flooding 2013</a:t>
            </a: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87</a:t>
            </a:fld>
            <a:endParaRPr lang="en-IN"/>
          </a:p>
        </p:txBody>
      </p:sp>
    </p:spTree>
    <p:extLst>
      <p:ext uri="{BB962C8B-B14F-4D97-AF65-F5344CB8AC3E}">
        <p14:creationId xmlns:p14="http://schemas.microsoft.com/office/powerpoint/2010/main" val="163104365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Hazardous locations, livelihood means </a:t>
            </a:r>
            <a:r>
              <a:rPr lang="en-US" dirty="0" err="1" smtClean="0"/>
              <a:t>etc</a:t>
            </a:r>
            <a:endParaRPr lang="en-US" dirty="0" smtClean="0"/>
          </a:p>
          <a:p>
            <a:r>
              <a:rPr lang="en-IN" sz="1200" b="0" i="0" u="none" strike="noStrike" kern="1200" baseline="0" dirty="0" smtClean="0">
                <a:solidFill>
                  <a:schemeClr val="tx1"/>
                </a:solidFill>
                <a:latin typeface="+mn-lt"/>
                <a:ea typeface="+mn-ea"/>
                <a:cs typeface="+mn-cs"/>
              </a:rPr>
              <a:t>order to cope with uncertainty, cities have to adopt a robust approach to decision-making. This means taking into account potential weak spots and system failures, and adapting to a wider range of futures rather than focusing on optimal design solutions.</a:t>
            </a: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88</a:t>
            </a:fld>
            <a:endParaRPr lang="en-IN"/>
          </a:p>
        </p:txBody>
      </p:sp>
    </p:spTree>
    <p:extLst>
      <p:ext uri="{BB962C8B-B14F-4D97-AF65-F5344CB8AC3E}">
        <p14:creationId xmlns:p14="http://schemas.microsoft.com/office/powerpoint/2010/main" val="163104365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Hazardous locations, livelihood means </a:t>
            </a:r>
            <a:r>
              <a:rPr lang="en-US" dirty="0" err="1" smtClean="0"/>
              <a:t>etc</a:t>
            </a:r>
            <a:endParaRPr lang="en-US" dirty="0" smtClean="0"/>
          </a:p>
          <a:p>
            <a:r>
              <a:rPr lang="en-IN" sz="1200" b="0" i="0" u="none" strike="noStrike" kern="1200" baseline="0" dirty="0" smtClean="0">
                <a:solidFill>
                  <a:schemeClr val="tx1"/>
                </a:solidFill>
                <a:latin typeface="+mn-lt"/>
                <a:ea typeface="+mn-ea"/>
                <a:cs typeface="+mn-cs"/>
              </a:rPr>
              <a:t>order to cope with uncertainty, cities have to adopt a robust approach to decision-making. This means taking into account potential weak spots and system failures, and adapting to a wider range of futures rather than focusing on optimal design solutions.</a:t>
            </a:r>
          </a:p>
          <a:p>
            <a:r>
              <a:rPr lang="en-IN" sz="1200" b="0" i="0" u="none" strike="noStrike" kern="1200" baseline="0" dirty="0" smtClean="0">
                <a:solidFill>
                  <a:schemeClr val="tx1"/>
                </a:solidFill>
                <a:latin typeface="+mn-lt"/>
                <a:ea typeface="+mn-ea"/>
                <a:cs typeface="+mn-cs"/>
              </a:rPr>
              <a:t>The design of these systems, including water, sanitation, energy, communications and transportation, needs to prepare for its failure, finding ways to both operate through redundant and back-up measures, as well as ways to fail or shut-down “gracefully” or in a way that is least damaging to the society. Traditional cost-benefit analysis, for instance, does not work well when dealing with catastrophic tail risk. A different approach is needed, which focuses on robust design and builds on investments in risk information, strategic communication, cross-sectoral cooperation, and well-planned response </a:t>
            </a: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89</a:t>
            </a:fld>
            <a:endParaRPr lang="en-IN"/>
          </a:p>
        </p:txBody>
      </p:sp>
    </p:spTree>
    <p:extLst>
      <p:ext uri="{BB962C8B-B14F-4D97-AF65-F5344CB8AC3E}">
        <p14:creationId xmlns:p14="http://schemas.microsoft.com/office/powerpoint/2010/main" val="163104365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smtClean="0">
                <a:solidFill>
                  <a:schemeClr val="tx1"/>
                </a:solidFill>
                <a:latin typeface="+mn-lt"/>
                <a:ea typeface="+mn-ea"/>
                <a:cs typeface="+mn-cs"/>
              </a:rPr>
              <a:t>Due to land use pressures, these types of complex failures are difficult to mitigate. Redundancy planning and designing for failure during the early stages of  development of an urban region is the ideal solution, but can be difficult to achieve in practice. Introducing resilience approaches can be perceived as reducing the efficiency of urban systems and increasing costs. Helping communities to understand the long term cost savings of resilience is central to addressing issues of risk and uncertainty</a:t>
            </a:r>
          </a:p>
          <a:p>
            <a:r>
              <a:rPr lang="en-IN" sz="1200" b="1" i="0" u="none" strike="noStrike" kern="1200" baseline="0" dirty="0" smtClean="0">
                <a:solidFill>
                  <a:schemeClr val="tx1"/>
                </a:solidFill>
                <a:latin typeface="+mn-lt"/>
                <a:ea typeface="+mn-ea"/>
                <a:cs typeface="+mn-cs"/>
              </a:rPr>
              <a:t>Illustration of cascading failures: Balboa Boulevard, 17 January 1994 Northridge earthquake (Los Angeles, USA) </a:t>
            </a: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90</a:t>
            </a:fld>
            <a:endParaRPr lang="en-IN"/>
          </a:p>
        </p:txBody>
      </p:sp>
    </p:spTree>
    <p:extLst>
      <p:ext uri="{BB962C8B-B14F-4D97-AF65-F5344CB8AC3E}">
        <p14:creationId xmlns:p14="http://schemas.microsoft.com/office/powerpoint/2010/main" val="163104365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smtClean="0">
                <a:solidFill>
                  <a:schemeClr val="tx1"/>
                </a:solidFill>
                <a:latin typeface="+mn-lt"/>
                <a:ea typeface="+mn-ea"/>
                <a:cs typeface="+mn-cs"/>
              </a:rPr>
              <a:t>For city and municipal governments, this includes: guiding where development takes place; providing safe and affordable Infrastructure and services; regulating building design and construction; regulating hazardous activities that can produce disasters; influencing land availability and what can be built on it; encouraging and</a:t>
            </a:r>
          </a:p>
          <a:p>
            <a:r>
              <a:rPr lang="en-IN" sz="1200" b="0" i="0" u="none" strike="noStrike" kern="1200" baseline="0" dirty="0" smtClean="0">
                <a:solidFill>
                  <a:schemeClr val="tx1"/>
                </a:solidFill>
                <a:latin typeface="+mn-lt"/>
                <a:ea typeface="+mn-ea"/>
                <a:cs typeface="+mn-cs"/>
              </a:rPr>
              <a:t>supporting household/community action that reduces risk; and providing adequate disaster early warning, preparedness and response systems. When urban governments </a:t>
            </a:r>
            <a:r>
              <a:rPr lang="en-IN" sz="1200" b="0" i="0" u="none" strike="noStrike" kern="1200" baseline="0" dirty="0" err="1" smtClean="0">
                <a:solidFill>
                  <a:schemeClr val="tx1"/>
                </a:solidFill>
                <a:latin typeface="+mn-lt"/>
                <a:ea typeface="+mn-ea"/>
                <a:cs typeface="+mn-cs"/>
              </a:rPr>
              <a:t>fulfill</a:t>
            </a:r>
            <a:r>
              <a:rPr lang="en-IN" sz="1200" b="0" i="0" u="none" strike="noStrike" kern="1200" baseline="0" dirty="0" smtClean="0">
                <a:solidFill>
                  <a:schemeClr val="tx1"/>
                </a:solidFill>
                <a:latin typeface="+mn-lt"/>
                <a:ea typeface="+mn-ea"/>
                <a:cs typeface="+mn-cs"/>
              </a:rPr>
              <a:t> these key roles, the levels of risk for their populations and economies are much reduced, and urbanization is associated with much lower risks.</a:t>
            </a: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91</a:t>
            </a:fld>
            <a:endParaRPr lang="en-IN"/>
          </a:p>
        </p:txBody>
      </p:sp>
    </p:spTree>
    <p:extLst>
      <p:ext uri="{BB962C8B-B14F-4D97-AF65-F5344CB8AC3E}">
        <p14:creationId xmlns:p14="http://schemas.microsoft.com/office/powerpoint/2010/main" val="163104365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smtClean="0">
                <a:solidFill>
                  <a:schemeClr val="tx1"/>
                </a:solidFill>
                <a:latin typeface="+mn-lt"/>
                <a:ea typeface="+mn-ea"/>
                <a:cs typeface="+mn-cs"/>
              </a:rPr>
              <a:t>For city and municipal governments, this includes: guiding where development takes place; providing safe and affordable Infrastructure and services; regulating building design and construction; regulating hazardous activities that can produce disasters; influencing land availability and what can be built on it; encouraging and supporting household/community action that reduces risk; and providing adequate disaster early warning, preparedness and response systems. When urban governments </a:t>
            </a:r>
            <a:r>
              <a:rPr lang="en-IN" sz="1200" b="0" i="0" u="none" strike="noStrike" kern="1200" baseline="0" dirty="0" err="1" smtClean="0">
                <a:solidFill>
                  <a:schemeClr val="tx1"/>
                </a:solidFill>
                <a:latin typeface="+mn-lt"/>
                <a:ea typeface="+mn-ea"/>
                <a:cs typeface="+mn-cs"/>
              </a:rPr>
              <a:t>fulfill</a:t>
            </a:r>
            <a:r>
              <a:rPr lang="en-IN" sz="1200" b="0" i="0" u="none" strike="noStrike" kern="1200" baseline="0" dirty="0" smtClean="0">
                <a:solidFill>
                  <a:schemeClr val="tx1"/>
                </a:solidFill>
                <a:latin typeface="+mn-lt"/>
                <a:ea typeface="+mn-ea"/>
                <a:cs typeface="+mn-cs"/>
              </a:rPr>
              <a:t> these key roles, the levels of risk for their populations and economies are much reduced, and urbanization is associated with much lower risks.</a:t>
            </a:r>
          </a:p>
          <a:p>
            <a:r>
              <a:rPr lang="en-IN" sz="1200" b="0" i="0" u="none" strike="noStrike" kern="1200" baseline="0" dirty="0" smtClean="0">
                <a:solidFill>
                  <a:schemeClr val="tx1"/>
                </a:solidFill>
                <a:latin typeface="+mn-lt"/>
                <a:ea typeface="+mn-ea"/>
                <a:cs typeface="+mn-cs"/>
              </a:rPr>
              <a:t>Authorities must balance a multiplicity of competing economic, political and social interests, for example, whether to protect the mangroves that buffer storm surges or allow industrial development in coastal areas, whether to try to control population movements to high-risk sites or to direct the incentives and infrastructure</a:t>
            </a:r>
          </a:p>
          <a:p>
            <a:r>
              <a:rPr lang="en-IN" sz="1200" b="0" i="0" u="none" strike="noStrike" kern="1200" baseline="0" dirty="0" smtClean="0">
                <a:solidFill>
                  <a:schemeClr val="tx1"/>
                </a:solidFill>
                <a:latin typeface="+mn-lt"/>
                <a:ea typeface="+mn-ea"/>
                <a:cs typeface="+mn-cs"/>
              </a:rPr>
              <a:t>investments which would guide population movements towards safer sites.20 Some decisions and resources also are beyond their control at regional or national levels, or beyond their jurisdiction or sector.</a:t>
            </a: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92</a:t>
            </a:fld>
            <a:endParaRPr lang="en-IN"/>
          </a:p>
        </p:txBody>
      </p:sp>
    </p:spTree>
    <p:extLst>
      <p:ext uri="{BB962C8B-B14F-4D97-AF65-F5344CB8AC3E}">
        <p14:creationId xmlns:p14="http://schemas.microsoft.com/office/powerpoint/2010/main" val="163104365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smtClean="0">
                <a:solidFill>
                  <a:schemeClr val="tx1"/>
                </a:solidFill>
                <a:latin typeface="+mn-lt"/>
                <a:ea typeface="+mn-ea"/>
                <a:cs typeface="+mn-cs"/>
              </a:rPr>
              <a:t>For city and municipal governments, this includes: guiding where development takes place; providing safe and affordable Infrastructure and services; regulating building design and construction; regulating hazardous activities that can produce disasters; influencing land availability and what can be built on it; encouraging and supporting household/community action that reduces risk; and providing adequate disaster early warning, preparedness and response systems. When urban governments </a:t>
            </a:r>
            <a:r>
              <a:rPr lang="en-IN" sz="1200" b="0" i="0" u="none" strike="noStrike" kern="1200" baseline="0" dirty="0" err="1" smtClean="0">
                <a:solidFill>
                  <a:schemeClr val="tx1"/>
                </a:solidFill>
                <a:latin typeface="+mn-lt"/>
                <a:ea typeface="+mn-ea"/>
                <a:cs typeface="+mn-cs"/>
              </a:rPr>
              <a:t>fulfill</a:t>
            </a:r>
            <a:r>
              <a:rPr lang="en-IN" sz="1200" b="0" i="0" u="none" strike="noStrike" kern="1200" baseline="0" dirty="0" smtClean="0">
                <a:solidFill>
                  <a:schemeClr val="tx1"/>
                </a:solidFill>
                <a:latin typeface="+mn-lt"/>
                <a:ea typeface="+mn-ea"/>
                <a:cs typeface="+mn-cs"/>
              </a:rPr>
              <a:t> these key roles, the levels of risk for their populations and economies are much reduced, and urbanization is associated with much lower risks.</a:t>
            </a:r>
          </a:p>
          <a:p>
            <a:r>
              <a:rPr lang="en-IN" sz="1200" b="0" i="0" u="none" strike="noStrike" kern="1200" baseline="0" dirty="0" smtClean="0">
                <a:solidFill>
                  <a:schemeClr val="tx1"/>
                </a:solidFill>
                <a:latin typeface="+mn-lt"/>
                <a:ea typeface="+mn-ea"/>
                <a:cs typeface="+mn-cs"/>
              </a:rPr>
              <a:t>Authorities must balance a multiplicity of competing economic, political and social interests, for example, whether to protect the mangroves that buffer storm surges or allow industrial development in coastal areas, whether to try to control population movements to high-risk sites or to direct the incentives and infrastructure</a:t>
            </a:r>
          </a:p>
          <a:p>
            <a:r>
              <a:rPr lang="en-IN" sz="1200" b="0" i="0" u="none" strike="noStrike" kern="1200" baseline="0" dirty="0" smtClean="0">
                <a:solidFill>
                  <a:schemeClr val="tx1"/>
                </a:solidFill>
                <a:latin typeface="+mn-lt"/>
                <a:ea typeface="+mn-ea"/>
                <a:cs typeface="+mn-cs"/>
              </a:rPr>
              <a:t>investments which would guide population movements towards safer sites.20 Some decisions and resources also are beyond their control at regional or national levels, or beyond their jurisdiction or sector.</a:t>
            </a: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93</a:t>
            </a:fld>
            <a:endParaRPr lang="en-IN"/>
          </a:p>
        </p:txBody>
      </p:sp>
    </p:spTree>
    <p:extLst>
      <p:ext uri="{BB962C8B-B14F-4D97-AF65-F5344CB8AC3E}">
        <p14:creationId xmlns:p14="http://schemas.microsoft.com/office/powerpoint/2010/main" val="1631043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t>Examples: Greater Mumbai UA, Delhi UA, etc. For example, The urban agglomeration of Tokyo includes the cities of Chiba, Kawasaki, Yokohama and others.</a:t>
            </a:r>
          </a:p>
          <a:p>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12</a:t>
            </a:fld>
            <a:endParaRPr lang="en-IN"/>
          </a:p>
        </p:txBody>
      </p:sp>
    </p:spTree>
    <p:extLst>
      <p:ext uri="{BB962C8B-B14F-4D97-AF65-F5344CB8AC3E}">
        <p14:creationId xmlns:p14="http://schemas.microsoft.com/office/powerpoint/2010/main" val="41901930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94</a:t>
            </a:fld>
            <a:endParaRPr lang="en-IN"/>
          </a:p>
        </p:txBody>
      </p:sp>
    </p:spTree>
    <p:extLst>
      <p:ext uri="{BB962C8B-B14F-4D97-AF65-F5344CB8AC3E}">
        <p14:creationId xmlns:p14="http://schemas.microsoft.com/office/powerpoint/2010/main" val="163104365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smtClean="0">
                <a:solidFill>
                  <a:schemeClr val="tx1"/>
                </a:solidFill>
                <a:latin typeface="+mn-lt"/>
                <a:ea typeface="+mn-ea"/>
                <a:cs typeface="+mn-cs"/>
              </a:rPr>
              <a:t>Using the framework of the disaster cycle, one has to bear in mind that the cycle is only a schematic representation of phases, which in reality take place in parallel.</a:t>
            </a:r>
          </a:p>
          <a:p>
            <a:r>
              <a:rPr lang="en-IN" sz="1200" b="0" i="0" u="none" strike="noStrike" kern="1200" baseline="0" dirty="0" smtClean="0">
                <a:solidFill>
                  <a:schemeClr val="tx1"/>
                </a:solidFill>
                <a:latin typeface="+mn-lt"/>
                <a:ea typeface="+mn-ea"/>
                <a:cs typeface="+mn-cs"/>
              </a:rPr>
              <a:t>While disaster risk mitigation is part of the resilience approach, with the overall aim of increasing preparedness and the capacity to respond to a disaster and swiftly recover from its impacts, resilience goes beyond mere mitigation measures</a:t>
            </a:r>
            <a:r>
              <a:rPr lang="en-IN" sz="1200" b="0" i="1" u="none" strike="noStrike" kern="1200" baseline="0" dirty="0" smtClean="0">
                <a:solidFill>
                  <a:schemeClr val="tx1"/>
                </a:solidFill>
                <a:latin typeface="+mn-lt"/>
                <a:ea typeface="+mn-ea"/>
                <a:cs typeface="+mn-cs"/>
              </a:rPr>
              <a:t>.</a:t>
            </a: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95</a:t>
            </a:fld>
            <a:endParaRPr lang="en-IN"/>
          </a:p>
        </p:txBody>
      </p:sp>
    </p:spTree>
    <p:extLst>
      <p:ext uri="{BB962C8B-B14F-4D97-AF65-F5344CB8AC3E}">
        <p14:creationId xmlns:p14="http://schemas.microsoft.com/office/powerpoint/2010/main" val="163104365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96</a:t>
            </a:fld>
            <a:endParaRPr lang="en-IN"/>
          </a:p>
        </p:txBody>
      </p:sp>
    </p:spTree>
    <p:extLst>
      <p:ext uri="{BB962C8B-B14F-4D97-AF65-F5344CB8AC3E}">
        <p14:creationId xmlns:p14="http://schemas.microsoft.com/office/powerpoint/2010/main" val="163104365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97</a:t>
            </a:fld>
            <a:endParaRPr lang="en-IN"/>
          </a:p>
        </p:txBody>
      </p:sp>
    </p:spTree>
    <p:extLst>
      <p:ext uri="{BB962C8B-B14F-4D97-AF65-F5344CB8AC3E}">
        <p14:creationId xmlns:p14="http://schemas.microsoft.com/office/powerpoint/2010/main" val="163104365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smtClean="0">
                <a:solidFill>
                  <a:schemeClr val="tx1"/>
                </a:solidFill>
                <a:latin typeface="+mn-lt"/>
                <a:ea typeface="+mn-ea"/>
                <a:cs typeface="+mn-cs"/>
              </a:rPr>
              <a:t>The results of a risk assessment can be used to enhance resilience to disasters and climate change by informing the selection and design of infrastructure and other urban investments. </a:t>
            </a:r>
          </a:p>
          <a:p>
            <a:r>
              <a:rPr lang="en-IN" sz="1200" b="0" i="0" u="none" strike="noStrike" kern="1200" baseline="0" dirty="0" smtClean="0">
                <a:solidFill>
                  <a:schemeClr val="tx1"/>
                </a:solidFill>
                <a:latin typeface="+mn-lt"/>
                <a:ea typeface="+mn-ea"/>
                <a:cs typeface="+mn-cs"/>
              </a:rPr>
              <a:t>risk assessment should always be part of a larger planning process, which will help form a basic understanding of risk for communities, property owners, urban planners and different levels of government. risk assessments cannot be implemented without inputs from communities and stakeholders in order to define each of the elements within a risk assessment.</a:t>
            </a: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98</a:t>
            </a:fld>
            <a:endParaRPr lang="en-IN"/>
          </a:p>
        </p:txBody>
      </p:sp>
    </p:spTree>
    <p:extLst>
      <p:ext uri="{BB962C8B-B14F-4D97-AF65-F5344CB8AC3E}">
        <p14:creationId xmlns:p14="http://schemas.microsoft.com/office/powerpoint/2010/main" val="163104365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smtClean="0">
                <a:solidFill>
                  <a:schemeClr val="tx1"/>
                </a:solidFill>
                <a:latin typeface="+mn-lt"/>
                <a:ea typeface="+mn-ea"/>
                <a:cs typeface="+mn-cs"/>
              </a:rPr>
              <a:t>The results of a risk assessment can be used to enhance resilience to disasters and climate change by informing the selection and design of infrastructure and other urban investments. </a:t>
            </a:r>
          </a:p>
          <a:p>
            <a:r>
              <a:rPr lang="en-IN" sz="1200" b="0" i="0" u="none" strike="noStrike" kern="1200" baseline="0" dirty="0" smtClean="0">
                <a:solidFill>
                  <a:schemeClr val="tx1"/>
                </a:solidFill>
                <a:latin typeface="+mn-lt"/>
                <a:ea typeface="+mn-ea"/>
                <a:cs typeface="+mn-cs"/>
              </a:rPr>
              <a:t>risk assessment should always be part of a larger planning process, which will help form a basic understanding of risk for communities, property owners, urban planners and different levels of government. risk assessments cannot be implemented without inputs from communities and stakeholders in order to define each of the elements within a risk assessment.</a:t>
            </a: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99</a:t>
            </a:fld>
            <a:endParaRPr lang="en-IN"/>
          </a:p>
        </p:txBody>
      </p:sp>
    </p:spTree>
    <p:extLst>
      <p:ext uri="{BB962C8B-B14F-4D97-AF65-F5344CB8AC3E}">
        <p14:creationId xmlns:p14="http://schemas.microsoft.com/office/powerpoint/2010/main" val="163104365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smtClean="0">
                <a:solidFill>
                  <a:schemeClr val="tx1"/>
                </a:solidFill>
                <a:latin typeface="+mn-lt"/>
                <a:ea typeface="+mn-ea"/>
                <a:cs typeface="+mn-cs"/>
              </a:rPr>
              <a:t>Urban planners must be careful to understand the quality of a risk assessment, which is dependent on the availability of data, the interaction of multiple hazards, the complex effects of disasters and the ability to involve experts in the process. Community risk mapping is an invaluable tool for community participation and grounds the risk analysis in actual versus assumed or projected risk data.</a:t>
            </a:r>
          </a:p>
          <a:p>
            <a:r>
              <a:rPr lang="en-IN" sz="1200" b="0" i="0" u="none" strike="noStrike" kern="1200" baseline="0" dirty="0" smtClean="0">
                <a:solidFill>
                  <a:schemeClr val="tx1"/>
                </a:solidFill>
                <a:latin typeface="+mn-lt"/>
                <a:ea typeface="+mn-ea"/>
                <a:cs typeface="+mn-cs"/>
              </a:rPr>
              <a:t>risk assessment includes the collection and analysis of underlying hazard data to produce a probabilistic event set and to define the localized/downscaled physical hazard conditions (such as elevation, soil type, and bathymetry</a:t>
            </a: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100</a:t>
            </a:fld>
            <a:endParaRPr lang="en-IN"/>
          </a:p>
        </p:txBody>
      </p:sp>
    </p:spTree>
    <p:extLst>
      <p:ext uri="{BB962C8B-B14F-4D97-AF65-F5344CB8AC3E}">
        <p14:creationId xmlns:p14="http://schemas.microsoft.com/office/powerpoint/2010/main" val="163104365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smtClean="0">
                <a:solidFill>
                  <a:schemeClr val="tx1"/>
                </a:solidFill>
                <a:latin typeface="+mn-lt"/>
                <a:ea typeface="+mn-ea"/>
                <a:cs typeface="+mn-cs"/>
              </a:rPr>
              <a:t>allow for the quantification of the impacts of climate change on disaster occurrence. The most valuable validation data are hazard empirical measurements or observation points from historical events, which can be used to test downscaling algorithms used to produce event footprints</a:t>
            </a:r>
          </a:p>
          <a:p>
            <a:r>
              <a:rPr lang="en-IN" sz="1200" b="0" i="0" u="none" strike="noStrike" kern="1200" baseline="0" dirty="0" smtClean="0">
                <a:solidFill>
                  <a:schemeClr val="tx1"/>
                </a:solidFill>
                <a:latin typeface="+mn-lt"/>
                <a:ea typeface="+mn-ea"/>
                <a:cs typeface="+mn-cs"/>
              </a:rPr>
              <a:t>It is an easy and intuitive way to identify areas at risk to disasters. Identification of hazards should include the frequency, duration, area extent speed of onset spatial dispersion and temporal spacing. The possibility of secondary hazards should always be understood as well. Multiple hazards should be treated separately and identified through parallel processes.</a:t>
            </a: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101</a:t>
            </a:fld>
            <a:endParaRPr lang="en-IN"/>
          </a:p>
        </p:txBody>
      </p:sp>
    </p:spTree>
    <p:extLst>
      <p:ext uri="{BB962C8B-B14F-4D97-AF65-F5344CB8AC3E}">
        <p14:creationId xmlns:p14="http://schemas.microsoft.com/office/powerpoint/2010/main" val="163104365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smtClean="0">
                <a:solidFill>
                  <a:schemeClr val="tx1"/>
                </a:solidFill>
                <a:latin typeface="+mn-lt"/>
                <a:ea typeface="+mn-ea"/>
                <a:cs typeface="+mn-cs"/>
              </a:rPr>
              <a:t>The detail and accuracy of the exposure data has a critical impact on the risk assessment output: location of exposure determines the type and intensity of hazard it will experience, physical characteristics influence the vulnerability and therefore the damage to the exposure, and finally monetary value coupled with the measure of damage estimate the expected losses that a community would incur during recovery.</a:t>
            </a: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102</a:t>
            </a:fld>
            <a:endParaRPr lang="en-IN"/>
          </a:p>
        </p:txBody>
      </p:sp>
    </p:spTree>
    <p:extLst>
      <p:ext uri="{BB962C8B-B14F-4D97-AF65-F5344CB8AC3E}">
        <p14:creationId xmlns:p14="http://schemas.microsoft.com/office/powerpoint/2010/main" val="163104365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smtClean="0">
                <a:solidFill>
                  <a:schemeClr val="tx1"/>
                </a:solidFill>
                <a:latin typeface="+mn-lt"/>
                <a:ea typeface="+mn-ea"/>
                <a:cs typeface="+mn-cs"/>
              </a:rPr>
              <a:t>It is important to recognize that vulnerability relationships should be defined to reflect the unique characteristics of the area being assessed. Vulnerability analysis must include estimates of human casualties based on distribution of population, damage, loss of assets and capacity analysis.</a:t>
            </a:r>
            <a:endParaRPr lang="en-IN" dirty="0"/>
          </a:p>
        </p:txBody>
      </p:sp>
      <p:sp>
        <p:nvSpPr>
          <p:cNvPr id="4" name="Slide Number Placeholder 3"/>
          <p:cNvSpPr>
            <a:spLocks noGrp="1"/>
          </p:cNvSpPr>
          <p:nvPr>
            <p:ph type="sldNum" sz="quarter" idx="10"/>
          </p:nvPr>
        </p:nvSpPr>
        <p:spPr/>
        <p:txBody>
          <a:bodyPr/>
          <a:lstStyle/>
          <a:p>
            <a:fld id="{970527EE-6B85-4155-8A94-6704551793F9}" type="slidenum">
              <a:rPr lang="en-IN" smtClean="0"/>
              <a:t>103</a:t>
            </a:fld>
            <a:endParaRPr lang="en-IN"/>
          </a:p>
        </p:txBody>
      </p:sp>
    </p:spTree>
    <p:extLst>
      <p:ext uri="{BB962C8B-B14F-4D97-AF65-F5344CB8AC3E}">
        <p14:creationId xmlns:p14="http://schemas.microsoft.com/office/powerpoint/2010/main" val="1631043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4F0AA3AD-98AD-4B3B-910B-7BB15E1FE806}" type="datetimeFigureOut">
              <a:rPr lang="en-IN" smtClean="0"/>
              <a:t>22-01-2018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43F5D8F-31B5-4DE0-ACC5-E80C9B40C936}" type="slidenum">
              <a:rPr lang="en-IN" smtClean="0"/>
              <a:t>‹#›</a:t>
            </a:fld>
            <a:endParaRPr lang="en-IN"/>
          </a:p>
        </p:txBody>
      </p:sp>
      <p:sp>
        <p:nvSpPr>
          <p:cNvPr id="8" name="Text Placeholder 7"/>
          <p:cNvSpPr>
            <a:spLocks noGrp="1"/>
          </p:cNvSpPr>
          <p:nvPr>
            <p:ph type="body" sz="quarter" idx="13" hasCustomPrompt="1"/>
          </p:nvPr>
        </p:nvSpPr>
        <p:spPr>
          <a:xfrm>
            <a:off x="539750" y="3429000"/>
            <a:ext cx="8496300" cy="2592388"/>
          </a:xfrm>
          <a:prstGeom prst="rect">
            <a:avLst/>
          </a:prstGeom>
        </p:spPr>
        <p:txBody>
          <a:bodyPr/>
          <a:lstStyle>
            <a:lvl1pPr marL="0" indent="0">
              <a:buNone/>
              <a:defRPr sz="1600"/>
            </a:lvl1pPr>
          </a:lstStyle>
          <a:p>
            <a:pPr lvl="0"/>
            <a:r>
              <a:rPr lang="en-IN" dirty="0" smtClean="0"/>
              <a:t>For the first time ever,</a:t>
            </a:r>
          </a:p>
          <a:p>
            <a:pPr lvl="0"/>
            <a:r>
              <a:rPr lang="en-IN" dirty="0" smtClean="0"/>
              <a:t>the majority of the world’s population is living in</a:t>
            </a:r>
          </a:p>
          <a:p>
            <a:pPr lvl="0"/>
            <a:r>
              <a:rPr lang="en-IN" dirty="0" smtClean="0"/>
              <a:t>cities, and this proportion continues to grow.</a:t>
            </a:r>
          </a:p>
          <a:p>
            <a:pPr lvl="0"/>
            <a:r>
              <a:rPr lang="en-IN" dirty="0" smtClean="0"/>
              <a:t>Putting this into numbers, in 1990 fewer than 4 in</a:t>
            </a:r>
          </a:p>
          <a:p>
            <a:pPr lvl="0"/>
            <a:r>
              <a:rPr lang="en-IN" dirty="0" smtClean="0"/>
              <a:t>10 people lived in urban areas. In 2010, more than</a:t>
            </a:r>
          </a:p>
          <a:p>
            <a:pPr lvl="0"/>
            <a:r>
              <a:rPr lang="en-IN" dirty="0" smtClean="0"/>
              <a:t>half live in cities, and by 2050 this proportion will</a:t>
            </a:r>
          </a:p>
          <a:p>
            <a:pPr lvl="0"/>
            <a:r>
              <a:rPr lang="en-IN" dirty="0" smtClean="0"/>
              <a:t>grow to 7 out of every 10 people. The number of</a:t>
            </a:r>
          </a:p>
          <a:p>
            <a:pPr lvl="0"/>
            <a:r>
              <a:rPr lang="en-IN" dirty="0" smtClean="0"/>
              <a:t>urban residents is growing by nearly 60 million</a:t>
            </a:r>
          </a:p>
          <a:p>
            <a:pPr lvl="0"/>
            <a:r>
              <a:rPr lang="en-IN" dirty="0" smtClean="0"/>
              <a:t>every year.</a:t>
            </a:r>
            <a:endParaRPr lang="en-IN" dirty="0"/>
          </a:p>
        </p:txBody>
      </p:sp>
    </p:spTree>
    <p:extLst>
      <p:ext uri="{BB962C8B-B14F-4D97-AF65-F5344CB8AC3E}">
        <p14:creationId xmlns:p14="http://schemas.microsoft.com/office/powerpoint/2010/main" val="2405851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4F0AA3AD-98AD-4B3B-910B-7BB15E1FE806}" type="datetimeFigureOut">
              <a:rPr lang="en-IN" smtClean="0"/>
              <a:t>22-01-2018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43F5D8F-31B5-4DE0-ACC5-E80C9B40C936}" type="slidenum">
              <a:rPr lang="en-IN" smtClean="0"/>
              <a:t>‹#›</a:t>
            </a:fld>
            <a:endParaRPr lang="en-IN"/>
          </a:p>
        </p:txBody>
      </p:sp>
    </p:spTree>
    <p:extLst>
      <p:ext uri="{BB962C8B-B14F-4D97-AF65-F5344CB8AC3E}">
        <p14:creationId xmlns:p14="http://schemas.microsoft.com/office/powerpoint/2010/main" val="2132346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4F0AA3AD-98AD-4B3B-910B-7BB15E1FE806}" type="datetimeFigureOut">
              <a:rPr lang="en-IN" smtClean="0"/>
              <a:t>22-01-2018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43F5D8F-31B5-4DE0-ACC5-E80C9B40C936}" type="slidenum">
              <a:rPr lang="en-IN" smtClean="0"/>
              <a:t>‹#›</a:t>
            </a:fld>
            <a:endParaRPr lang="en-IN"/>
          </a:p>
        </p:txBody>
      </p:sp>
    </p:spTree>
    <p:extLst>
      <p:ext uri="{BB962C8B-B14F-4D97-AF65-F5344CB8AC3E}">
        <p14:creationId xmlns:p14="http://schemas.microsoft.com/office/powerpoint/2010/main" val="2068624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IN"/>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4F0AA3AD-98AD-4B3B-910B-7BB15E1FE806}" type="datetimeFigureOut">
              <a:rPr lang="en-IN" smtClean="0"/>
              <a:t>22-01-2018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43F5D8F-31B5-4DE0-ACC5-E80C9B40C936}" type="slidenum">
              <a:rPr lang="en-IN" smtClean="0"/>
              <a:t>‹#›</a:t>
            </a:fld>
            <a:endParaRPr lang="en-IN"/>
          </a:p>
        </p:txBody>
      </p:sp>
    </p:spTree>
    <p:extLst>
      <p:ext uri="{BB962C8B-B14F-4D97-AF65-F5344CB8AC3E}">
        <p14:creationId xmlns:p14="http://schemas.microsoft.com/office/powerpoint/2010/main" val="3005372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0AA3AD-98AD-4B3B-910B-7BB15E1FE806}" type="datetimeFigureOut">
              <a:rPr lang="en-IN" smtClean="0"/>
              <a:t>22-01-2018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43F5D8F-31B5-4DE0-ACC5-E80C9B40C936}" type="slidenum">
              <a:rPr lang="en-IN" smtClean="0"/>
              <a:t>‹#›</a:t>
            </a:fld>
            <a:endParaRPr lang="en-IN"/>
          </a:p>
        </p:txBody>
      </p:sp>
    </p:spTree>
    <p:extLst>
      <p:ext uri="{BB962C8B-B14F-4D97-AF65-F5344CB8AC3E}">
        <p14:creationId xmlns:p14="http://schemas.microsoft.com/office/powerpoint/2010/main" val="1315638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4F0AA3AD-98AD-4B3B-910B-7BB15E1FE806}" type="datetimeFigureOut">
              <a:rPr lang="en-IN" smtClean="0"/>
              <a:t>22-01-2018</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43F5D8F-31B5-4DE0-ACC5-E80C9B40C936}" type="slidenum">
              <a:rPr lang="en-IN" smtClean="0"/>
              <a:t>‹#›</a:t>
            </a:fld>
            <a:endParaRPr lang="en-IN"/>
          </a:p>
        </p:txBody>
      </p:sp>
    </p:spTree>
    <p:extLst>
      <p:ext uri="{BB962C8B-B14F-4D97-AF65-F5344CB8AC3E}">
        <p14:creationId xmlns:p14="http://schemas.microsoft.com/office/powerpoint/2010/main" val="2545574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4F0AA3AD-98AD-4B3B-910B-7BB15E1FE806}" type="datetimeFigureOut">
              <a:rPr lang="en-IN" smtClean="0"/>
              <a:t>22-01-2018</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B43F5D8F-31B5-4DE0-ACC5-E80C9B40C936}" type="slidenum">
              <a:rPr lang="en-IN" smtClean="0"/>
              <a:t>‹#›</a:t>
            </a:fld>
            <a:endParaRPr lang="en-IN"/>
          </a:p>
        </p:txBody>
      </p:sp>
    </p:spTree>
    <p:extLst>
      <p:ext uri="{BB962C8B-B14F-4D97-AF65-F5344CB8AC3E}">
        <p14:creationId xmlns:p14="http://schemas.microsoft.com/office/powerpoint/2010/main" val="743847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4F0AA3AD-98AD-4B3B-910B-7BB15E1FE806}" type="datetimeFigureOut">
              <a:rPr lang="en-IN" smtClean="0"/>
              <a:t>22-01-2018</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B43F5D8F-31B5-4DE0-ACC5-E80C9B40C936}" type="slidenum">
              <a:rPr lang="en-IN" smtClean="0"/>
              <a:t>‹#›</a:t>
            </a:fld>
            <a:endParaRPr lang="en-IN"/>
          </a:p>
        </p:txBody>
      </p:sp>
    </p:spTree>
    <p:extLst>
      <p:ext uri="{BB962C8B-B14F-4D97-AF65-F5344CB8AC3E}">
        <p14:creationId xmlns:p14="http://schemas.microsoft.com/office/powerpoint/2010/main" val="3108101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0AA3AD-98AD-4B3B-910B-7BB15E1FE806}" type="datetimeFigureOut">
              <a:rPr lang="en-IN" smtClean="0"/>
              <a:t>22-01-2018</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B43F5D8F-31B5-4DE0-ACC5-E80C9B40C936}" type="slidenum">
              <a:rPr lang="en-IN" smtClean="0"/>
              <a:t>‹#›</a:t>
            </a:fld>
            <a:endParaRPr lang="en-IN"/>
          </a:p>
        </p:txBody>
      </p:sp>
    </p:spTree>
    <p:extLst>
      <p:ext uri="{BB962C8B-B14F-4D97-AF65-F5344CB8AC3E}">
        <p14:creationId xmlns:p14="http://schemas.microsoft.com/office/powerpoint/2010/main" val="2907995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0AA3AD-98AD-4B3B-910B-7BB15E1FE806}" type="datetimeFigureOut">
              <a:rPr lang="en-IN" smtClean="0"/>
              <a:t>22-01-2018</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43F5D8F-31B5-4DE0-ACC5-E80C9B40C936}" type="slidenum">
              <a:rPr lang="en-IN" smtClean="0"/>
              <a:t>‹#›</a:t>
            </a:fld>
            <a:endParaRPr lang="en-IN"/>
          </a:p>
        </p:txBody>
      </p:sp>
    </p:spTree>
    <p:extLst>
      <p:ext uri="{BB962C8B-B14F-4D97-AF65-F5344CB8AC3E}">
        <p14:creationId xmlns:p14="http://schemas.microsoft.com/office/powerpoint/2010/main" val="3834348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0AA3AD-98AD-4B3B-910B-7BB15E1FE806}" type="datetimeFigureOut">
              <a:rPr lang="en-IN" smtClean="0"/>
              <a:t>22-01-2018</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43F5D8F-31B5-4DE0-ACC5-E80C9B40C936}" type="slidenum">
              <a:rPr lang="en-IN" smtClean="0"/>
              <a:t>‹#›</a:t>
            </a:fld>
            <a:endParaRPr lang="en-IN"/>
          </a:p>
        </p:txBody>
      </p:sp>
    </p:spTree>
    <p:extLst>
      <p:ext uri="{BB962C8B-B14F-4D97-AF65-F5344CB8AC3E}">
        <p14:creationId xmlns:p14="http://schemas.microsoft.com/office/powerpoint/2010/main" val="1098639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BCCD7"/>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0AA3AD-98AD-4B3B-910B-7BB15E1FE806}" type="datetimeFigureOut">
              <a:rPr lang="en-IN" smtClean="0"/>
              <a:t>22-01-2018</a:t>
            </a:fld>
            <a:endParaRPr lang="en-I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3F5D8F-31B5-4DE0-ACC5-E80C9B40C936}" type="slidenum">
              <a:rPr lang="en-IN" smtClean="0"/>
              <a:t>‹#›</a:t>
            </a:fld>
            <a:endParaRPr lang="en-IN"/>
          </a:p>
        </p:txBody>
      </p:sp>
    </p:spTree>
    <p:extLst>
      <p:ext uri="{BB962C8B-B14F-4D97-AF65-F5344CB8AC3E}">
        <p14:creationId xmlns:p14="http://schemas.microsoft.com/office/powerpoint/2010/main" val="9559187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s>
</file>

<file path=ppt/slides/_rels/slide4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82.jpeg"/><Relationship Id="rId4" Type="http://schemas.openxmlformats.org/officeDocument/2006/relationships/image" Target="../media/image81.jpeg"/></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hyperlink" Target="https://www.google.co.in/url?sa=i&amp;rct=j&amp;q=&amp;esrc=s&amp;source=images&amp;cd=&amp;cad=rja&amp;uact=8&amp;ved=0ahUKEwjOhM3HgLDRAhVBL48KHeyOCCYQjRwIBw&amp;url=https://www.tes.com/lessons/vaB0LMtZ2MWZOg/climate&amp;psig=AFQjCNFYVLUQt-xAWKZ9BbyZIyzpU8JIlw&amp;ust=1483877482923261"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6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7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7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9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1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3" name="Rectangle 2"/>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1600" b="1" dirty="0" smtClean="0">
              <a:solidFill>
                <a:srgbClr val="586F82"/>
              </a:solidFill>
            </a:endParaRPr>
          </a:p>
          <a:p>
            <a:endParaRPr lang="en-US" sz="1600" b="1" dirty="0">
              <a:solidFill>
                <a:srgbClr val="586F82"/>
              </a:solidFill>
            </a:endParaRPr>
          </a:p>
          <a:p>
            <a:endParaRPr lang="en-US" sz="1600" b="1" dirty="0" smtClean="0">
              <a:solidFill>
                <a:srgbClr val="586F82"/>
              </a:solidFill>
            </a:endParaRPr>
          </a:p>
          <a:p>
            <a:endParaRPr lang="en-US" sz="1600" b="1" dirty="0">
              <a:solidFill>
                <a:srgbClr val="586F82"/>
              </a:solidFill>
            </a:endParaRPr>
          </a:p>
          <a:p>
            <a:endParaRPr lang="en-US" sz="1600" b="1" dirty="0" smtClean="0">
              <a:solidFill>
                <a:srgbClr val="586F82"/>
              </a:solidFill>
            </a:endParaRPr>
          </a:p>
          <a:p>
            <a:r>
              <a:rPr lang="en-US" sz="1600" b="1" dirty="0" smtClean="0">
                <a:solidFill>
                  <a:srgbClr val="586F82"/>
                </a:solidFill>
              </a:rPr>
              <a:t>A </a:t>
            </a:r>
            <a:r>
              <a:rPr lang="en-US" sz="1600" b="1" dirty="0" err="1">
                <a:solidFill>
                  <a:srgbClr val="586F82"/>
                </a:solidFill>
              </a:rPr>
              <a:t>BinUCom</a:t>
            </a:r>
            <a:r>
              <a:rPr lang="en-US" sz="1600" b="1" dirty="0">
                <a:solidFill>
                  <a:srgbClr val="586F82"/>
                </a:solidFill>
              </a:rPr>
              <a:t> Initiative </a:t>
            </a:r>
          </a:p>
          <a:p>
            <a:endParaRPr lang="en-US" sz="2000" b="1" dirty="0">
              <a:solidFill>
                <a:schemeClr val="bg1"/>
              </a:solidFill>
            </a:endParaRPr>
          </a:p>
          <a:p>
            <a:r>
              <a:rPr lang="en-US" sz="2000" b="1" dirty="0" err="1" smtClean="0">
                <a:solidFill>
                  <a:srgbClr val="586F82"/>
                </a:solidFill>
              </a:rPr>
              <a:t>M.Arch</a:t>
            </a:r>
            <a:endParaRPr lang="en-US" sz="2000" b="1" dirty="0">
              <a:solidFill>
                <a:srgbClr val="586F82"/>
              </a:solidFill>
            </a:endParaRPr>
          </a:p>
          <a:p>
            <a:r>
              <a:rPr lang="en-US" sz="2000" b="1" dirty="0">
                <a:solidFill>
                  <a:srgbClr val="586F82"/>
                </a:solidFill>
              </a:rPr>
              <a:t>Elective Course  </a:t>
            </a:r>
            <a:endParaRPr lang="en-US" sz="2400" b="1" dirty="0">
              <a:solidFill>
                <a:srgbClr val="586F82"/>
              </a:solidFill>
            </a:endParaRPr>
          </a:p>
          <a:p>
            <a:r>
              <a:rPr lang="en-US" b="1" dirty="0" smtClean="0">
                <a:solidFill>
                  <a:srgbClr val="586F82"/>
                </a:solidFill>
              </a:rPr>
              <a:t>Modules </a:t>
            </a:r>
            <a:r>
              <a:rPr lang="en-US" b="1" dirty="0">
                <a:solidFill>
                  <a:srgbClr val="586F82"/>
                </a:solidFill>
              </a:rPr>
              <a:t>– 5</a:t>
            </a:r>
          </a:p>
          <a:p>
            <a:endParaRPr lang="en-US" b="1" dirty="0" smtClean="0">
              <a:solidFill>
                <a:srgbClr val="586F82"/>
              </a:solidFill>
            </a:endParaRPr>
          </a:p>
          <a:p>
            <a:endParaRPr lang="en-US" b="1" dirty="0">
              <a:solidFill>
                <a:srgbClr val="586F82"/>
              </a:solidFill>
            </a:endParaRPr>
          </a:p>
          <a:p>
            <a:endParaRPr lang="en-US" b="1" dirty="0" smtClean="0">
              <a:solidFill>
                <a:srgbClr val="586F82"/>
              </a:solidFill>
            </a:endParaRPr>
          </a:p>
          <a:p>
            <a:endParaRPr lang="en-US" b="1" dirty="0">
              <a:solidFill>
                <a:srgbClr val="586F82"/>
              </a:solidFill>
            </a:endParaRPr>
          </a:p>
          <a:p>
            <a:r>
              <a:rPr lang="en-US" sz="1400" b="1" dirty="0" smtClean="0">
                <a:solidFill>
                  <a:srgbClr val="586F82"/>
                </a:solidFill>
              </a:rPr>
              <a:t>Conducted by:</a:t>
            </a:r>
          </a:p>
          <a:p>
            <a:r>
              <a:rPr lang="en-US" sz="1400" b="1" dirty="0" smtClean="0">
                <a:solidFill>
                  <a:srgbClr val="586F82"/>
                </a:solidFill>
              </a:rPr>
              <a:t>Christine </a:t>
            </a:r>
            <a:r>
              <a:rPr lang="en-US" sz="1400" b="1" dirty="0" err="1" smtClean="0">
                <a:solidFill>
                  <a:srgbClr val="586F82"/>
                </a:solidFill>
              </a:rPr>
              <a:t>Wamsler</a:t>
            </a:r>
            <a:endParaRPr lang="en-US" sz="1400" b="1" dirty="0" smtClean="0">
              <a:solidFill>
                <a:srgbClr val="586F82"/>
              </a:solidFill>
            </a:endParaRPr>
          </a:p>
          <a:p>
            <a:r>
              <a:rPr lang="en-US" sz="1400" b="1" dirty="0" err="1" smtClean="0">
                <a:solidFill>
                  <a:srgbClr val="586F82"/>
                </a:solidFill>
              </a:rPr>
              <a:t>Mamta</a:t>
            </a:r>
            <a:r>
              <a:rPr lang="en-US" sz="1400" b="1" dirty="0" smtClean="0">
                <a:solidFill>
                  <a:srgbClr val="586F82"/>
                </a:solidFill>
              </a:rPr>
              <a:t> </a:t>
            </a:r>
            <a:r>
              <a:rPr lang="en-US" sz="1400" b="1" dirty="0" err="1" smtClean="0">
                <a:solidFill>
                  <a:srgbClr val="586F82"/>
                </a:solidFill>
              </a:rPr>
              <a:t>Patwardhan</a:t>
            </a:r>
            <a:endParaRPr lang="en-US" sz="1400" b="1" dirty="0" smtClean="0">
              <a:solidFill>
                <a:srgbClr val="586F82"/>
              </a:solidFill>
            </a:endParaRPr>
          </a:p>
          <a:p>
            <a:endParaRPr lang="en-US" b="1" dirty="0">
              <a:solidFill>
                <a:schemeClr val="bg1"/>
              </a:solidFill>
            </a:endParaRPr>
          </a:p>
          <a:p>
            <a:endParaRPr lang="en-US" b="1" dirty="0" smtClean="0">
              <a:solidFill>
                <a:schemeClr val="bg1"/>
              </a:solidFill>
            </a:endParaRPr>
          </a:p>
          <a:p>
            <a:endParaRPr lang="en-US" b="1" dirty="0" smtClean="0">
              <a:solidFill>
                <a:schemeClr val="bg1"/>
              </a:solidFill>
            </a:endParaRPr>
          </a:p>
          <a:p>
            <a:endParaRPr lang="en-US" b="1" dirty="0">
              <a:solidFill>
                <a:schemeClr val="bg1"/>
              </a:solidFill>
            </a:endParaRPr>
          </a:p>
          <a:p>
            <a:endParaRPr lang="en-US" b="1" dirty="0" smtClean="0">
              <a:solidFill>
                <a:schemeClr val="bg1"/>
              </a:solidFill>
            </a:endParaRPr>
          </a:p>
          <a:p>
            <a:endParaRPr lang="en-US" b="1" dirty="0">
              <a:solidFill>
                <a:schemeClr val="bg1"/>
              </a:solidFill>
            </a:endParaRPr>
          </a:p>
          <a:p>
            <a:endParaRPr lang="en-US" sz="1600" b="1" dirty="0">
              <a:solidFill>
                <a:srgbClr val="586F82"/>
              </a:solidFill>
            </a:endParaRPr>
          </a:p>
          <a:p>
            <a:endParaRPr lang="en-US" sz="1600" b="1" dirty="0">
              <a:solidFill>
                <a:srgbClr val="586F82"/>
              </a:solidFill>
            </a:endParaRPr>
          </a:p>
        </p:txBody>
      </p:sp>
      <p:sp>
        <p:nvSpPr>
          <p:cNvPr id="12" name="TextBox 11"/>
          <p:cNvSpPr txBox="1"/>
          <p:nvPr/>
        </p:nvSpPr>
        <p:spPr>
          <a:xfrm>
            <a:off x="0" y="550421"/>
            <a:ext cx="9144000" cy="646331"/>
          </a:xfrm>
          <a:prstGeom prst="rect">
            <a:avLst/>
          </a:prstGeom>
          <a:solidFill>
            <a:srgbClr val="82A0A6"/>
          </a:solidFill>
          <a:ln w="34925">
            <a:noFill/>
          </a:ln>
        </p:spPr>
        <p:txBody>
          <a:bodyPr wrap="square" rtlCol="0" anchor="ctr">
            <a:spAutoFit/>
          </a:bodyPr>
          <a:lstStyle/>
          <a:p>
            <a:endParaRPr lang="en-US" dirty="0" smtClean="0"/>
          </a:p>
          <a:p>
            <a:r>
              <a:rPr lang="en-US" b="1" dirty="0" smtClean="0">
                <a:solidFill>
                  <a:schemeClr val="tx1">
                    <a:lumMod val="65000"/>
                    <a:lumOff val="35000"/>
                  </a:schemeClr>
                </a:solidFill>
              </a:rPr>
              <a:t>  </a:t>
            </a:r>
            <a:endParaRPr lang="en-US" dirty="0"/>
          </a:p>
        </p:txBody>
      </p:sp>
      <p:sp>
        <p:nvSpPr>
          <p:cNvPr id="9" name="Title Placeholder 1"/>
          <p:cNvSpPr txBox="1">
            <a:spLocks/>
          </p:cNvSpPr>
          <p:nvPr/>
        </p:nvSpPr>
        <p:spPr>
          <a:xfrm>
            <a:off x="446856" y="41798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r>
              <a:rPr lang="en-US" dirty="0" err="1" smtClean="0">
                <a:solidFill>
                  <a:schemeClr val="tx1">
                    <a:lumMod val="50000"/>
                    <a:lumOff val="50000"/>
                  </a:schemeClr>
                </a:solidFill>
              </a:rPr>
              <a:t>CLIMATERISK</a:t>
            </a:r>
            <a:r>
              <a:rPr lang="en-US" dirty="0" smtClean="0">
                <a:solidFill>
                  <a:schemeClr val="tx1">
                    <a:lumMod val="50000"/>
                    <a:lumOff val="50000"/>
                  </a:schemeClr>
                </a:solidFill>
              </a:rPr>
              <a:t> ASSESSMENT</a:t>
            </a:r>
            <a:endParaRPr lang="en-IN" dirty="0">
              <a:solidFill>
                <a:schemeClr val="tx1">
                  <a:lumMod val="50000"/>
                  <a:lumOff val="50000"/>
                </a:schemeClr>
              </a:solidFill>
            </a:endParaRPr>
          </a:p>
        </p:txBody>
      </p:sp>
      <p:sp>
        <p:nvSpPr>
          <p:cNvPr id="8" name="Title Placeholder 1"/>
          <p:cNvSpPr txBox="1">
            <a:spLocks/>
          </p:cNvSpPr>
          <p:nvPr/>
        </p:nvSpPr>
        <p:spPr>
          <a:xfrm>
            <a:off x="467544" y="40885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r>
              <a:rPr lang="en-US" dirty="0" smtClean="0">
                <a:solidFill>
                  <a:schemeClr val="bg1"/>
                </a:solidFill>
              </a:rPr>
              <a:t>CLIMATE RISK ASSESSMENT</a:t>
            </a:r>
            <a:endParaRPr lang="en-IN" dirty="0">
              <a:solidFill>
                <a:schemeClr val="bg1"/>
              </a:solidFill>
            </a:endParaRPr>
          </a:p>
        </p:txBody>
      </p:sp>
      <p:pic>
        <p:nvPicPr>
          <p:cNvPr id="1026" name="Picture 2" descr="European Commission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1912226"/>
            <a:ext cx="2088232" cy="144476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0" y="1268760"/>
            <a:ext cx="9144000"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0226291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087" t="23778" r="61204" b="23111"/>
          <a:stretch/>
        </p:blipFill>
        <p:spPr bwMode="auto">
          <a:xfrm>
            <a:off x="630956" y="1928033"/>
            <a:ext cx="1607419" cy="2159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10"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6000" spc="1500" dirty="0" smtClean="0">
                <a:solidFill>
                  <a:srgbClr val="586F82"/>
                </a:solidFill>
              </a:rPr>
              <a:t>Urban Vs Rural</a:t>
            </a:r>
            <a:endParaRPr lang="en-IN" sz="6000" spc="1500" dirty="0">
              <a:solidFill>
                <a:srgbClr val="586F82"/>
              </a:solidFill>
            </a:endParaRPr>
          </a:p>
        </p:txBody>
      </p:sp>
      <p:sp>
        <p:nvSpPr>
          <p:cNvPr id="11" name="Rectangle 10"/>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p:cNvSpPr/>
          <p:nvPr/>
        </p:nvSpPr>
        <p:spPr>
          <a:xfrm>
            <a:off x="14412" y="543164"/>
            <a:ext cx="381124" cy="5838164"/>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4507" t="23778" r="22054" b="23111"/>
          <a:stretch/>
        </p:blipFill>
        <p:spPr bwMode="auto">
          <a:xfrm>
            <a:off x="630956" y="4061310"/>
            <a:ext cx="1607419"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8215" t="26952" r="63489" b="31645"/>
          <a:stretch/>
        </p:blipFill>
        <p:spPr bwMode="auto">
          <a:xfrm>
            <a:off x="2584804" y="1928033"/>
            <a:ext cx="1508347" cy="2133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6615" t="25889" r="25604" b="31171"/>
          <a:stretch/>
        </p:blipFill>
        <p:spPr bwMode="auto">
          <a:xfrm>
            <a:off x="2584804" y="4061310"/>
            <a:ext cx="1508347"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5401" t="23661" r="52856" b="51454"/>
          <a:stretch/>
        </p:blipFill>
        <p:spPr bwMode="auto">
          <a:xfrm>
            <a:off x="4473628" y="1928033"/>
            <a:ext cx="1610540" cy="2133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descr="Image result for rural transport in india"/>
          <p:cNvPicPr>
            <a:picLocks noChangeAspect="1" noChangeArrowheads="1"/>
          </p:cNvPicPr>
          <p:nvPr/>
        </p:nvPicPr>
        <p:blipFill rotWithShape="1">
          <a:blip r:embed="rId6">
            <a:extLst>
              <a:ext uri="{28A0092B-C50C-407E-A947-70E740481C1C}">
                <a14:useLocalDpi xmlns:a14="http://schemas.microsoft.com/office/drawing/2010/main" val="0"/>
              </a:ext>
            </a:extLst>
          </a:blip>
          <a:srcRect l="39875" t="16526" r="24397" b="8160"/>
          <a:stretch/>
        </p:blipFill>
        <p:spPr bwMode="auto">
          <a:xfrm>
            <a:off x="4473628" y="4087480"/>
            <a:ext cx="1601304" cy="225030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rural school"/>
          <p:cNvPicPr>
            <a:picLocks noChangeAspect="1" noChangeArrowheads="1"/>
          </p:cNvPicPr>
          <p:nvPr/>
        </p:nvPicPr>
        <p:blipFill rotWithShape="1">
          <a:blip r:embed="rId7">
            <a:extLst>
              <a:ext uri="{28A0092B-C50C-407E-A947-70E740481C1C}">
                <a14:useLocalDpi xmlns:a14="http://schemas.microsoft.com/office/drawing/2010/main" val="0"/>
              </a:ext>
            </a:extLst>
          </a:blip>
          <a:srcRect r="49210"/>
          <a:stretch/>
        </p:blipFill>
        <p:spPr bwMode="auto">
          <a:xfrm>
            <a:off x="6433369" y="1928033"/>
            <a:ext cx="1667023" cy="2174937"/>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Image result for orion school vile parle"/>
          <p:cNvPicPr>
            <a:picLocks noChangeAspect="1" noChangeArrowheads="1"/>
          </p:cNvPicPr>
          <p:nvPr/>
        </p:nvPicPr>
        <p:blipFill rotWithShape="1">
          <a:blip r:embed="rId8">
            <a:extLst>
              <a:ext uri="{28A0092B-C50C-407E-A947-70E740481C1C}">
                <a14:useLocalDpi xmlns:a14="http://schemas.microsoft.com/office/drawing/2010/main" val="0"/>
              </a:ext>
            </a:extLst>
          </a:blip>
          <a:srcRect l="17781" t="17915" r="37137"/>
          <a:stretch/>
        </p:blipFill>
        <p:spPr bwMode="auto">
          <a:xfrm>
            <a:off x="6433369" y="4075824"/>
            <a:ext cx="1667023" cy="2276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18899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2" name="Rectangle 11"/>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5" name="Rectangle 4"/>
          <p:cNvSpPr/>
          <p:nvPr/>
        </p:nvSpPr>
        <p:spPr>
          <a:xfrm>
            <a:off x="653206" y="2068393"/>
            <a:ext cx="4494858" cy="2862322"/>
          </a:xfrm>
          <a:prstGeom prst="rect">
            <a:avLst/>
          </a:prstGeom>
        </p:spPr>
        <p:txBody>
          <a:bodyPr wrap="square">
            <a:spAutoFit/>
          </a:bodyPr>
          <a:lstStyle/>
          <a:p>
            <a:pPr algn="just"/>
            <a:r>
              <a:rPr lang="en-IN" dirty="0"/>
              <a:t>The four </a:t>
            </a:r>
            <a:r>
              <a:rPr lang="en-IN" dirty="0" smtClean="0"/>
              <a:t>core elements </a:t>
            </a:r>
            <a:r>
              <a:rPr lang="en-IN" dirty="0"/>
              <a:t>of any risk assessment </a:t>
            </a:r>
            <a:r>
              <a:rPr lang="en-IN" dirty="0" smtClean="0"/>
              <a:t> methodology must include</a:t>
            </a:r>
            <a:r>
              <a:rPr lang="en-IN" dirty="0"/>
              <a:t>: </a:t>
            </a:r>
            <a:endParaRPr lang="en-IN" dirty="0" smtClean="0"/>
          </a:p>
          <a:p>
            <a:pPr algn="just"/>
            <a:endParaRPr lang="en-IN" dirty="0" smtClean="0"/>
          </a:p>
          <a:p>
            <a:pPr algn="just"/>
            <a:r>
              <a:rPr lang="en-IN" i="1" dirty="0" smtClean="0"/>
              <a:t>Hazard identification</a:t>
            </a:r>
          </a:p>
          <a:p>
            <a:pPr algn="just"/>
            <a:endParaRPr lang="en-IN" i="1" dirty="0" smtClean="0"/>
          </a:p>
          <a:p>
            <a:pPr algn="just"/>
            <a:r>
              <a:rPr lang="en-IN" i="1" dirty="0" smtClean="0"/>
              <a:t>Exposure analysis</a:t>
            </a:r>
          </a:p>
          <a:p>
            <a:pPr algn="just"/>
            <a:endParaRPr lang="en-IN" i="1" dirty="0" smtClean="0"/>
          </a:p>
          <a:p>
            <a:pPr algn="just"/>
            <a:r>
              <a:rPr lang="en-IN" i="1" dirty="0" smtClean="0"/>
              <a:t>Vulnerability analysis </a:t>
            </a:r>
          </a:p>
          <a:p>
            <a:pPr algn="just"/>
            <a:endParaRPr lang="en-IN" i="1" dirty="0" smtClean="0"/>
          </a:p>
          <a:p>
            <a:pPr algn="just"/>
            <a:r>
              <a:rPr lang="en-IN" i="1" dirty="0" smtClean="0"/>
              <a:t>Risk </a:t>
            </a:r>
            <a:r>
              <a:rPr lang="en-IN" i="1" dirty="0"/>
              <a:t>analysis</a:t>
            </a:r>
            <a:endParaRPr lang="en-US" dirty="0"/>
          </a:p>
        </p:txBody>
      </p:sp>
      <p:sp>
        <p:nvSpPr>
          <p:cNvPr id="7" name="Rectangle 6"/>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9" name="Rectangle 8"/>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pc="1500" dirty="0" smtClean="0">
                <a:solidFill>
                  <a:srgbClr val="586F82"/>
                </a:solidFill>
              </a:rPr>
              <a:t>Methodology</a:t>
            </a:r>
            <a:endParaRPr lang="en-IN" spc="1500" dirty="0">
              <a:solidFill>
                <a:srgbClr val="586F82"/>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4308" r="42124"/>
          <a:stretch/>
        </p:blipFill>
        <p:spPr>
          <a:xfrm>
            <a:off x="6084168" y="2375475"/>
            <a:ext cx="2088232" cy="4057125"/>
          </a:xfrm>
          <a:prstGeom prst="rect">
            <a:avLst/>
          </a:prstGeom>
        </p:spPr>
      </p:pic>
    </p:spTree>
    <p:extLst>
      <p:ext uri="{BB962C8B-B14F-4D97-AF65-F5344CB8AC3E}">
        <p14:creationId xmlns:p14="http://schemas.microsoft.com/office/powerpoint/2010/main" val="185183322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2" name="Rectangle 11"/>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5" name="Rectangle 4"/>
          <p:cNvSpPr/>
          <p:nvPr/>
        </p:nvSpPr>
        <p:spPr>
          <a:xfrm>
            <a:off x="653206" y="2068393"/>
            <a:ext cx="4494858" cy="2585323"/>
          </a:xfrm>
          <a:prstGeom prst="rect">
            <a:avLst/>
          </a:prstGeom>
        </p:spPr>
        <p:txBody>
          <a:bodyPr wrap="square">
            <a:spAutoFit/>
          </a:bodyPr>
          <a:lstStyle/>
          <a:p>
            <a:pPr algn="just"/>
            <a:r>
              <a:rPr lang="en-US" dirty="0"/>
              <a:t>Probabilistic </a:t>
            </a:r>
            <a:r>
              <a:rPr lang="en-US" dirty="0" smtClean="0"/>
              <a:t>hazard models</a:t>
            </a:r>
          </a:p>
          <a:p>
            <a:pPr algn="just"/>
            <a:endParaRPr lang="en-US" dirty="0"/>
          </a:p>
          <a:p>
            <a:pPr algn="just"/>
            <a:r>
              <a:rPr lang="en-IN" dirty="0"/>
              <a:t>The resolution of hazard analysis will </a:t>
            </a:r>
            <a:r>
              <a:rPr lang="en-IN" dirty="0" smtClean="0"/>
              <a:t>determine the </a:t>
            </a:r>
            <a:r>
              <a:rPr lang="en-IN" dirty="0"/>
              <a:t>fitness-of-use of the overall risk </a:t>
            </a:r>
            <a:r>
              <a:rPr lang="en-IN" dirty="0" smtClean="0"/>
              <a:t>assessment output</a:t>
            </a:r>
            <a:r>
              <a:rPr lang="en-IN" dirty="0"/>
              <a:t>. </a:t>
            </a:r>
            <a:endParaRPr lang="en-IN" dirty="0" smtClean="0"/>
          </a:p>
          <a:p>
            <a:pPr algn="just"/>
            <a:endParaRPr lang="en-US" dirty="0"/>
          </a:p>
          <a:p>
            <a:pPr algn="just"/>
            <a:r>
              <a:rPr lang="en-IN" dirty="0"/>
              <a:t>Hazard mapping is the most common form </a:t>
            </a:r>
            <a:r>
              <a:rPr lang="en-IN" dirty="0" smtClean="0"/>
              <a:t>of identification </a:t>
            </a:r>
            <a:r>
              <a:rPr lang="en-IN" dirty="0"/>
              <a:t>and is recommended for </a:t>
            </a:r>
            <a:r>
              <a:rPr lang="en-IN" dirty="0" smtClean="0"/>
              <a:t>urban investment </a:t>
            </a:r>
            <a:r>
              <a:rPr lang="en-IN" dirty="0"/>
              <a:t>projects.</a:t>
            </a:r>
            <a:endParaRPr lang="en-US" dirty="0"/>
          </a:p>
        </p:txBody>
      </p:sp>
      <p:sp>
        <p:nvSpPr>
          <p:cNvPr id="7" name="Rectangle 6"/>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9" name="Rectangle 8"/>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3200" spc="1500" dirty="0" smtClean="0">
                <a:solidFill>
                  <a:srgbClr val="586F82"/>
                </a:solidFill>
              </a:rPr>
              <a:t>Hazard Identification</a:t>
            </a:r>
            <a:endParaRPr lang="en-IN" sz="3200" spc="1500" dirty="0">
              <a:solidFill>
                <a:srgbClr val="586F82"/>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880" r="39641"/>
          <a:stretch/>
        </p:blipFill>
        <p:spPr>
          <a:xfrm>
            <a:off x="6084168" y="2129170"/>
            <a:ext cx="2088232" cy="4324018"/>
          </a:xfrm>
          <a:prstGeom prst="rect">
            <a:avLst/>
          </a:prstGeom>
        </p:spPr>
      </p:pic>
      <p:sp>
        <p:nvSpPr>
          <p:cNvPr id="13" name="Rectangle 12"/>
          <p:cNvSpPr/>
          <p:nvPr/>
        </p:nvSpPr>
        <p:spPr>
          <a:xfrm>
            <a:off x="653206" y="6184953"/>
            <a:ext cx="4572000" cy="276999"/>
          </a:xfrm>
          <a:prstGeom prst="rect">
            <a:avLst/>
          </a:prstGeom>
        </p:spPr>
        <p:txBody>
          <a:bodyPr>
            <a:spAutoFit/>
          </a:bodyPr>
          <a:lstStyle/>
          <a:p>
            <a:r>
              <a:rPr lang="en-IN" sz="1200" dirty="0" err="1" smtClean="0">
                <a:latin typeface="SolexOT-Medium"/>
              </a:rPr>
              <a:t>UN_HABITAT</a:t>
            </a:r>
            <a:r>
              <a:rPr lang="en-IN" sz="1200" dirty="0" smtClean="0">
                <a:latin typeface="SolexOT-Medium"/>
              </a:rPr>
              <a:t> 2016. </a:t>
            </a:r>
            <a:r>
              <a:rPr lang="en-IN" sz="1200" i="1" dirty="0" err="1" smtClean="0">
                <a:latin typeface="SolexOT-Medium"/>
              </a:rPr>
              <a:t>EAP</a:t>
            </a:r>
            <a:r>
              <a:rPr lang="en-IN" sz="1200" i="1" dirty="0" smtClean="0">
                <a:latin typeface="SolexOT-Medium"/>
              </a:rPr>
              <a:t> Guidelines</a:t>
            </a:r>
            <a:endParaRPr lang="en-IN" sz="1200" i="1" dirty="0"/>
          </a:p>
        </p:txBody>
      </p:sp>
    </p:spTree>
    <p:extLst>
      <p:ext uri="{BB962C8B-B14F-4D97-AF65-F5344CB8AC3E}">
        <p14:creationId xmlns:p14="http://schemas.microsoft.com/office/powerpoint/2010/main" val="312677297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2" name="Rectangle 11"/>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5" name="Rectangle 4"/>
          <p:cNvSpPr/>
          <p:nvPr/>
        </p:nvSpPr>
        <p:spPr>
          <a:xfrm>
            <a:off x="653206" y="2068393"/>
            <a:ext cx="4494858" cy="4247317"/>
          </a:xfrm>
          <a:prstGeom prst="rect">
            <a:avLst/>
          </a:prstGeom>
        </p:spPr>
        <p:txBody>
          <a:bodyPr wrap="square">
            <a:spAutoFit/>
          </a:bodyPr>
          <a:lstStyle/>
          <a:p>
            <a:pPr algn="just"/>
            <a:r>
              <a:rPr lang="en-IN" dirty="0"/>
              <a:t>Exposure analysis is intended to connect </a:t>
            </a:r>
            <a:r>
              <a:rPr lang="en-IN" dirty="0" smtClean="0"/>
              <a:t>identified hazards </a:t>
            </a:r>
            <a:r>
              <a:rPr lang="en-IN" dirty="0"/>
              <a:t>with the elements at risk, which </a:t>
            </a:r>
            <a:r>
              <a:rPr lang="en-IN" dirty="0" smtClean="0"/>
              <a:t>in urban </a:t>
            </a:r>
            <a:r>
              <a:rPr lang="en-IN" dirty="0"/>
              <a:t>infrastructure projects generally refer </a:t>
            </a:r>
            <a:r>
              <a:rPr lang="en-IN" dirty="0" smtClean="0"/>
              <a:t>to human </a:t>
            </a:r>
            <a:r>
              <a:rPr lang="en-IN" dirty="0"/>
              <a:t>populations and infrastructure</a:t>
            </a:r>
            <a:r>
              <a:rPr lang="en-IN" dirty="0" smtClean="0"/>
              <a:t>.</a:t>
            </a:r>
          </a:p>
          <a:p>
            <a:pPr algn="just"/>
            <a:endParaRPr lang="en-US" dirty="0"/>
          </a:p>
          <a:p>
            <a:r>
              <a:rPr lang="en-IN" dirty="0" smtClean="0"/>
              <a:t>Physical characteristics</a:t>
            </a:r>
          </a:p>
          <a:p>
            <a:endParaRPr lang="en-IN" dirty="0" smtClean="0"/>
          </a:p>
          <a:p>
            <a:r>
              <a:rPr lang="en-IN" dirty="0" smtClean="0"/>
              <a:t>Monetary value</a:t>
            </a:r>
          </a:p>
          <a:p>
            <a:endParaRPr lang="en-IN" dirty="0" smtClean="0"/>
          </a:p>
          <a:p>
            <a:r>
              <a:rPr lang="en-IN" dirty="0" smtClean="0"/>
              <a:t>Spatial location</a:t>
            </a:r>
          </a:p>
          <a:p>
            <a:endParaRPr lang="en-US" dirty="0"/>
          </a:p>
          <a:p>
            <a:pPr algn="just"/>
            <a:r>
              <a:rPr lang="en-IN" dirty="0"/>
              <a:t>Understanding the application for the </a:t>
            </a:r>
            <a:r>
              <a:rPr lang="en-IN" dirty="0" smtClean="0"/>
              <a:t>risk assessment </a:t>
            </a:r>
            <a:r>
              <a:rPr lang="en-IN" dirty="0"/>
              <a:t>is important for exposure development.</a:t>
            </a:r>
            <a:endParaRPr lang="en-US" dirty="0"/>
          </a:p>
        </p:txBody>
      </p:sp>
      <p:sp>
        <p:nvSpPr>
          <p:cNvPr id="7" name="Rectangle 6"/>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9" name="Rectangle 8"/>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3200" spc="1500" dirty="0">
                <a:solidFill>
                  <a:srgbClr val="586F82"/>
                </a:solidFill>
              </a:rPr>
              <a:t>Exposure Analysis</a:t>
            </a:r>
            <a:endParaRPr lang="en-IN" sz="3200" spc="1500" dirty="0">
              <a:solidFill>
                <a:srgbClr val="586F82"/>
              </a:solidFill>
            </a:endParaRPr>
          </a:p>
        </p:txBody>
      </p:sp>
      <p:pic>
        <p:nvPicPr>
          <p:cNvPr id="13" name="Picture 12"/>
          <p:cNvPicPr>
            <a:picLocks noChangeAspect="1"/>
          </p:cNvPicPr>
          <p:nvPr/>
        </p:nvPicPr>
        <p:blipFill rotWithShape="1">
          <a:blip r:embed="rId3"/>
          <a:srcRect r="46696"/>
          <a:stretch/>
        </p:blipFill>
        <p:spPr>
          <a:xfrm>
            <a:off x="6084167" y="2492895"/>
            <a:ext cx="2088233" cy="3960293"/>
          </a:xfrm>
          <a:prstGeom prst="rect">
            <a:avLst/>
          </a:prstGeom>
        </p:spPr>
      </p:pic>
      <p:sp>
        <p:nvSpPr>
          <p:cNvPr id="14" name="Rectangle 13"/>
          <p:cNvSpPr/>
          <p:nvPr/>
        </p:nvSpPr>
        <p:spPr>
          <a:xfrm>
            <a:off x="653206" y="6184953"/>
            <a:ext cx="4572000" cy="276999"/>
          </a:xfrm>
          <a:prstGeom prst="rect">
            <a:avLst/>
          </a:prstGeom>
        </p:spPr>
        <p:txBody>
          <a:bodyPr>
            <a:spAutoFit/>
          </a:bodyPr>
          <a:lstStyle/>
          <a:p>
            <a:r>
              <a:rPr lang="en-IN" sz="1200" dirty="0" err="1" smtClean="0">
                <a:latin typeface="SolexOT-Medium"/>
              </a:rPr>
              <a:t>UN_HABITAT</a:t>
            </a:r>
            <a:r>
              <a:rPr lang="en-IN" sz="1200" dirty="0" smtClean="0">
                <a:latin typeface="SolexOT-Medium"/>
              </a:rPr>
              <a:t> 2016. </a:t>
            </a:r>
            <a:r>
              <a:rPr lang="en-IN" sz="1200" i="1" dirty="0" err="1" smtClean="0">
                <a:latin typeface="SolexOT-Medium"/>
              </a:rPr>
              <a:t>EAP</a:t>
            </a:r>
            <a:r>
              <a:rPr lang="en-IN" sz="1200" i="1" dirty="0" smtClean="0">
                <a:latin typeface="SolexOT-Medium"/>
              </a:rPr>
              <a:t> Guidelines</a:t>
            </a:r>
            <a:endParaRPr lang="en-IN" sz="1200" i="1" dirty="0"/>
          </a:p>
        </p:txBody>
      </p:sp>
    </p:spTree>
    <p:extLst>
      <p:ext uri="{BB962C8B-B14F-4D97-AF65-F5344CB8AC3E}">
        <p14:creationId xmlns:p14="http://schemas.microsoft.com/office/powerpoint/2010/main" val="320059729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2" name="Rectangle 11"/>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5" name="Rectangle 4"/>
          <p:cNvSpPr/>
          <p:nvPr/>
        </p:nvSpPr>
        <p:spPr>
          <a:xfrm>
            <a:off x="653206" y="2068393"/>
            <a:ext cx="4494858" cy="923330"/>
          </a:xfrm>
          <a:prstGeom prst="rect">
            <a:avLst/>
          </a:prstGeom>
        </p:spPr>
        <p:txBody>
          <a:bodyPr wrap="square">
            <a:spAutoFit/>
          </a:bodyPr>
          <a:lstStyle/>
          <a:p>
            <a:pPr algn="just"/>
            <a:r>
              <a:rPr lang="en-IN" dirty="0"/>
              <a:t>This analysis quantifies the susceptibility </a:t>
            </a:r>
            <a:r>
              <a:rPr lang="en-IN" dirty="0" smtClean="0"/>
              <a:t>of exposed </a:t>
            </a:r>
            <a:r>
              <a:rPr lang="en-IN" dirty="0"/>
              <a:t>populations and their assets to </a:t>
            </a:r>
            <a:r>
              <a:rPr lang="en-IN" dirty="0" smtClean="0"/>
              <a:t>different levels </a:t>
            </a:r>
            <a:r>
              <a:rPr lang="en-IN" dirty="0"/>
              <a:t>of hazard intensity</a:t>
            </a:r>
            <a:r>
              <a:rPr lang="en-IN" dirty="0" smtClean="0"/>
              <a:t>. </a:t>
            </a:r>
            <a:endParaRPr lang="en-US" dirty="0"/>
          </a:p>
        </p:txBody>
      </p:sp>
      <p:sp>
        <p:nvSpPr>
          <p:cNvPr id="7" name="Rectangle 6"/>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9" name="Rectangle 8"/>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2800" spc="1500" dirty="0" smtClean="0">
                <a:solidFill>
                  <a:srgbClr val="586F82"/>
                </a:solidFill>
              </a:rPr>
              <a:t>Vulnerability Analysis</a:t>
            </a:r>
            <a:endParaRPr lang="en-IN" sz="2800" spc="1500" dirty="0">
              <a:solidFill>
                <a:srgbClr val="586F82"/>
              </a:solidFill>
            </a:endParaRPr>
          </a:p>
        </p:txBody>
      </p:sp>
      <p:pic>
        <p:nvPicPr>
          <p:cNvPr id="2" name="Picture 1"/>
          <p:cNvPicPr>
            <a:picLocks noChangeAspect="1"/>
          </p:cNvPicPr>
          <p:nvPr/>
        </p:nvPicPr>
        <p:blipFill>
          <a:blip r:embed="rId3"/>
          <a:stretch>
            <a:fillRect/>
          </a:stretch>
        </p:blipFill>
        <p:spPr>
          <a:xfrm>
            <a:off x="6139891" y="2068393"/>
            <a:ext cx="1976785" cy="4810781"/>
          </a:xfrm>
          <a:prstGeom prst="rect">
            <a:avLst/>
          </a:prstGeom>
        </p:spPr>
      </p:pic>
      <p:sp>
        <p:nvSpPr>
          <p:cNvPr id="13" name="Rectangle 12"/>
          <p:cNvSpPr/>
          <p:nvPr/>
        </p:nvSpPr>
        <p:spPr>
          <a:xfrm>
            <a:off x="653206" y="6184953"/>
            <a:ext cx="4572000" cy="276999"/>
          </a:xfrm>
          <a:prstGeom prst="rect">
            <a:avLst/>
          </a:prstGeom>
        </p:spPr>
        <p:txBody>
          <a:bodyPr>
            <a:spAutoFit/>
          </a:bodyPr>
          <a:lstStyle/>
          <a:p>
            <a:r>
              <a:rPr lang="en-IN" sz="1200" dirty="0" err="1" smtClean="0">
                <a:latin typeface="SolexOT-Medium"/>
              </a:rPr>
              <a:t>UN_HABITAT</a:t>
            </a:r>
            <a:r>
              <a:rPr lang="en-IN" sz="1200" dirty="0" smtClean="0">
                <a:latin typeface="SolexOT-Medium"/>
              </a:rPr>
              <a:t> 2016. </a:t>
            </a:r>
            <a:r>
              <a:rPr lang="en-IN" sz="1200" i="1" dirty="0" err="1" smtClean="0">
                <a:latin typeface="SolexOT-Medium"/>
              </a:rPr>
              <a:t>EAP</a:t>
            </a:r>
            <a:r>
              <a:rPr lang="en-IN" sz="1200" i="1" dirty="0" smtClean="0">
                <a:latin typeface="SolexOT-Medium"/>
              </a:rPr>
              <a:t> Guidelines</a:t>
            </a:r>
            <a:endParaRPr lang="en-IN" sz="1200" i="1" dirty="0"/>
          </a:p>
        </p:txBody>
      </p:sp>
    </p:spTree>
    <p:extLst>
      <p:ext uri="{BB962C8B-B14F-4D97-AF65-F5344CB8AC3E}">
        <p14:creationId xmlns:p14="http://schemas.microsoft.com/office/powerpoint/2010/main" val="69294930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2" name="Rectangle 11"/>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5" name="Rectangle 4"/>
          <p:cNvSpPr/>
          <p:nvPr/>
        </p:nvSpPr>
        <p:spPr>
          <a:xfrm>
            <a:off x="653206" y="2068393"/>
            <a:ext cx="4494858" cy="3139321"/>
          </a:xfrm>
          <a:prstGeom prst="rect">
            <a:avLst/>
          </a:prstGeom>
        </p:spPr>
        <p:txBody>
          <a:bodyPr wrap="square">
            <a:spAutoFit/>
          </a:bodyPr>
          <a:lstStyle/>
          <a:p>
            <a:pPr algn="just"/>
            <a:r>
              <a:rPr lang="en-IN" dirty="0"/>
              <a:t>This analysis combines hazard, exposure </a:t>
            </a:r>
            <a:r>
              <a:rPr lang="en-IN" dirty="0" smtClean="0"/>
              <a:t>and vulnerability </a:t>
            </a:r>
            <a:r>
              <a:rPr lang="en-IN" dirty="0"/>
              <a:t>analysis and provides a </a:t>
            </a:r>
            <a:r>
              <a:rPr lang="en-IN" dirty="0" smtClean="0"/>
              <a:t>spatial assessment </a:t>
            </a:r>
            <a:r>
              <a:rPr lang="en-IN" dirty="0"/>
              <a:t>of risk based on hazards, </a:t>
            </a:r>
            <a:r>
              <a:rPr lang="en-IN" dirty="0" smtClean="0"/>
              <a:t>vulnerable populations </a:t>
            </a:r>
            <a:r>
              <a:rPr lang="en-IN" dirty="0"/>
              <a:t>and the ability of the community </a:t>
            </a:r>
            <a:r>
              <a:rPr lang="en-IN" dirty="0" smtClean="0"/>
              <a:t>to cope </a:t>
            </a:r>
            <a:r>
              <a:rPr lang="en-IN" dirty="0"/>
              <a:t>with disasters</a:t>
            </a:r>
            <a:r>
              <a:rPr lang="en-IN" dirty="0" smtClean="0"/>
              <a:t>.</a:t>
            </a:r>
          </a:p>
          <a:p>
            <a:pPr algn="just"/>
            <a:endParaRPr lang="en-US" dirty="0"/>
          </a:p>
          <a:p>
            <a:pPr algn="just"/>
            <a:r>
              <a:rPr lang="en-IN" dirty="0"/>
              <a:t>Risk analysis provides the </a:t>
            </a:r>
            <a:r>
              <a:rPr lang="en-IN" dirty="0" smtClean="0"/>
              <a:t>basis for </a:t>
            </a:r>
            <a:r>
              <a:rPr lang="en-IN" dirty="0"/>
              <a:t>determining the acceptable level of risk and </a:t>
            </a:r>
            <a:r>
              <a:rPr lang="en-IN" dirty="0" smtClean="0"/>
              <a:t>related land </a:t>
            </a:r>
            <a:r>
              <a:rPr lang="en-IN" dirty="0"/>
              <a:t>use planning interventions. It also provides data </a:t>
            </a:r>
            <a:r>
              <a:rPr lang="en-IN" dirty="0" smtClean="0"/>
              <a:t>for calculating </a:t>
            </a:r>
            <a:r>
              <a:rPr lang="en-IN" dirty="0"/>
              <a:t>the benefit costs of various </a:t>
            </a:r>
            <a:r>
              <a:rPr lang="en-IN" dirty="0" smtClean="0"/>
              <a:t>interventions.</a:t>
            </a:r>
            <a:endParaRPr lang="en-US" dirty="0"/>
          </a:p>
        </p:txBody>
      </p:sp>
      <p:sp>
        <p:nvSpPr>
          <p:cNvPr id="7" name="Rectangle 6"/>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9" name="Rectangle 8"/>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4000" spc="1500" dirty="0" smtClean="0">
                <a:solidFill>
                  <a:srgbClr val="586F82"/>
                </a:solidFill>
              </a:rPr>
              <a:t>Risk Analysis</a:t>
            </a:r>
            <a:endParaRPr lang="en-IN" sz="4000" spc="1500" dirty="0">
              <a:solidFill>
                <a:srgbClr val="586F82"/>
              </a:solidFill>
            </a:endParaRPr>
          </a:p>
        </p:txBody>
      </p:sp>
      <p:pic>
        <p:nvPicPr>
          <p:cNvPr id="2" name="Picture 1"/>
          <p:cNvPicPr>
            <a:picLocks noChangeAspect="1"/>
          </p:cNvPicPr>
          <p:nvPr/>
        </p:nvPicPr>
        <p:blipFill rotWithShape="1">
          <a:blip r:embed="rId3"/>
          <a:srcRect l="24659" r="5367"/>
          <a:stretch/>
        </p:blipFill>
        <p:spPr>
          <a:xfrm>
            <a:off x="6156176" y="2368149"/>
            <a:ext cx="2088232" cy="4082909"/>
          </a:xfrm>
          <a:prstGeom prst="rect">
            <a:avLst/>
          </a:prstGeom>
        </p:spPr>
      </p:pic>
      <p:sp>
        <p:nvSpPr>
          <p:cNvPr id="13" name="Rectangle 12"/>
          <p:cNvSpPr/>
          <p:nvPr/>
        </p:nvSpPr>
        <p:spPr>
          <a:xfrm>
            <a:off x="653206" y="6184953"/>
            <a:ext cx="4572000" cy="276999"/>
          </a:xfrm>
          <a:prstGeom prst="rect">
            <a:avLst/>
          </a:prstGeom>
        </p:spPr>
        <p:txBody>
          <a:bodyPr>
            <a:spAutoFit/>
          </a:bodyPr>
          <a:lstStyle/>
          <a:p>
            <a:r>
              <a:rPr lang="en-IN" sz="1200" dirty="0" err="1" smtClean="0">
                <a:latin typeface="SolexOT-Medium"/>
              </a:rPr>
              <a:t>UN_HABITAT</a:t>
            </a:r>
            <a:r>
              <a:rPr lang="en-IN" sz="1200" dirty="0" smtClean="0">
                <a:latin typeface="SolexOT-Medium"/>
              </a:rPr>
              <a:t> 2016. </a:t>
            </a:r>
            <a:r>
              <a:rPr lang="en-IN" sz="1200" i="1" dirty="0" err="1" smtClean="0">
                <a:latin typeface="SolexOT-Medium"/>
              </a:rPr>
              <a:t>EAP</a:t>
            </a:r>
            <a:r>
              <a:rPr lang="en-IN" sz="1200" i="1" dirty="0" smtClean="0">
                <a:latin typeface="SolexOT-Medium"/>
              </a:rPr>
              <a:t> Guidelines</a:t>
            </a:r>
            <a:endParaRPr lang="en-IN" sz="1200" i="1" dirty="0"/>
          </a:p>
        </p:txBody>
      </p:sp>
    </p:spTree>
    <p:extLst>
      <p:ext uri="{BB962C8B-B14F-4D97-AF65-F5344CB8AC3E}">
        <p14:creationId xmlns:p14="http://schemas.microsoft.com/office/powerpoint/2010/main" val="72194386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2" name="Rectangle 11"/>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7" name="Rectangle 6"/>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9" name="Rectangle 8"/>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3600" spc="1500" dirty="0" smtClean="0">
                <a:solidFill>
                  <a:srgbClr val="586F82"/>
                </a:solidFill>
              </a:rPr>
              <a:t>Risk Reduction</a:t>
            </a:r>
            <a:endParaRPr lang="en-IN" sz="3600" spc="1500" dirty="0">
              <a:solidFill>
                <a:srgbClr val="586F82"/>
              </a:solidFill>
            </a:endParaRPr>
          </a:p>
        </p:txBody>
      </p:sp>
      <p:sp>
        <p:nvSpPr>
          <p:cNvPr id="2" name="Rectangle 1"/>
          <p:cNvSpPr/>
          <p:nvPr/>
        </p:nvSpPr>
        <p:spPr>
          <a:xfrm>
            <a:off x="539552" y="1473948"/>
            <a:ext cx="7632848" cy="4834144"/>
          </a:xfrm>
          <a:prstGeom prst="rect">
            <a:avLst/>
          </a:prstGeom>
        </p:spPr>
        <p:txBody>
          <a:bodyPr wrap="square">
            <a:spAutoFit/>
          </a:bodyPr>
          <a:lstStyle/>
          <a:p>
            <a:pPr algn="just">
              <a:lnSpc>
                <a:spcPct val="107000"/>
              </a:lnSpc>
              <a:spcAft>
                <a:spcPts val="0"/>
              </a:spcAft>
            </a:pPr>
            <a:r>
              <a:rPr lang="en-IN" u="sng" dirty="0">
                <a:latin typeface="Calibri" panose="020F0502020204030204" pitchFamily="34" charset="0"/>
                <a:ea typeface="Calibri" panose="020F0502020204030204" pitchFamily="34" charset="0"/>
                <a:cs typeface="Mangal"/>
              </a:rPr>
              <a:t>Analytical framework</a:t>
            </a:r>
            <a:endParaRPr lang="en-IN" dirty="0">
              <a:latin typeface="Calibri" panose="020F0502020204030204" pitchFamily="34" charset="0"/>
              <a:ea typeface="Calibri" panose="020F0502020204030204" pitchFamily="34" charset="0"/>
              <a:cs typeface="Mangal"/>
            </a:endParaRPr>
          </a:p>
          <a:p>
            <a:pPr algn="just">
              <a:lnSpc>
                <a:spcPct val="107000"/>
              </a:lnSpc>
              <a:spcAft>
                <a:spcPts val="0"/>
              </a:spcAft>
            </a:pPr>
            <a:r>
              <a:rPr lang="en-IN" dirty="0">
                <a:latin typeface="Calibri" panose="020F0502020204030204" pitchFamily="34" charset="0"/>
                <a:ea typeface="Calibri" panose="020F0502020204030204" pitchFamily="34" charset="0"/>
                <a:cs typeface="Mangal"/>
              </a:rPr>
              <a:t> </a:t>
            </a:r>
          </a:p>
          <a:p>
            <a:pPr algn="just">
              <a:lnSpc>
                <a:spcPct val="107000"/>
              </a:lnSpc>
              <a:spcAft>
                <a:spcPts val="0"/>
              </a:spcAft>
            </a:pPr>
            <a:r>
              <a:rPr lang="en-IN" dirty="0">
                <a:latin typeface="Calibri" panose="020F0502020204030204" pitchFamily="34" charset="0"/>
                <a:ea typeface="Calibri" panose="020F0502020204030204" pitchFamily="34" charset="0"/>
                <a:cs typeface="Mangal"/>
              </a:rPr>
              <a:t>It is quite agreed upon (as per UN_HABITAT, World Bank, etc.) that the urban poor endure the effects of changing weather patterns and natural hazards. One of the frequently cited works of Moser et al (2008), examines the role of assets, - “natural, physical, social, financial and human capital” – in increasing the adaptive capacity of the urban poor. The analytical framework will look at risks posed by natural hazards and their impact on the health of the cohort group in informal settlements. </a:t>
            </a:r>
          </a:p>
          <a:p>
            <a:pPr algn="just">
              <a:lnSpc>
                <a:spcPct val="107000"/>
              </a:lnSpc>
              <a:spcAft>
                <a:spcPts val="0"/>
              </a:spcAft>
            </a:pPr>
            <a:r>
              <a:rPr lang="en-IN" dirty="0">
                <a:latin typeface="Calibri" panose="020F0502020204030204" pitchFamily="34" charset="0"/>
                <a:ea typeface="Calibri" panose="020F0502020204030204" pitchFamily="34" charset="0"/>
                <a:cs typeface="Mangal"/>
              </a:rPr>
              <a:t>The application of the analytical framework will focus on building resilience by means of upgradation using design and planning methods.</a:t>
            </a:r>
          </a:p>
          <a:p>
            <a:pPr algn="just">
              <a:lnSpc>
                <a:spcPct val="107000"/>
              </a:lnSpc>
              <a:spcAft>
                <a:spcPts val="0"/>
              </a:spcAft>
            </a:pPr>
            <a:r>
              <a:rPr lang="en-IN" dirty="0">
                <a:latin typeface="Calibri" panose="020F0502020204030204" pitchFamily="34" charset="0"/>
                <a:ea typeface="Calibri" panose="020F0502020204030204" pitchFamily="34" charset="0"/>
                <a:cs typeface="Mangal"/>
              </a:rPr>
              <a:t> </a:t>
            </a:r>
          </a:p>
          <a:p>
            <a:pPr algn="just">
              <a:lnSpc>
                <a:spcPct val="107000"/>
              </a:lnSpc>
              <a:spcAft>
                <a:spcPts val="0"/>
              </a:spcAft>
            </a:pPr>
            <a:r>
              <a:rPr lang="en-IN" dirty="0">
                <a:latin typeface="Calibri" panose="020F0502020204030204" pitchFamily="34" charset="0"/>
                <a:ea typeface="Calibri" panose="020F0502020204030204" pitchFamily="34" charset="0"/>
                <a:cs typeface="Mangal"/>
              </a:rPr>
              <a:t>Disasters are seen as products of the interaction between natural hazards and societies’ vulnerability to those hazards, which is represented by</a:t>
            </a:r>
          </a:p>
          <a:p>
            <a:pPr algn="just">
              <a:lnSpc>
                <a:spcPct val="107000"/>
              </a:lnSpc>
              <a:spcAft>
                <a:spcPts val="0"/>
              </a:spcAft>
            </a:pPr>
            <a:r>
              <a:rPr lang="en-IN" dirty="0">
                <a:latin typeface="Calibri" panose="020F0502020204030204" pitchFamily="34" charset="0"/>
                <a:ea typeface="Calibri" panose="020F0502020204030204" pitchFamily="34" charset="0"/>
                <a:cs typeface="Mangal"/>
              </a:rPr>
              <a:t> </a:t>
            </a:r>
          </a:p>
          <a:p>
            <a:pPr algn="just">
              <a:lnSpc>
                <a:spcPct val="107000"/>
              </a:lnSpc>
              <a:spcAft>
                <a:spcPts val="0"/>
              </a:spcAft>
            </a:pPr>
            <a:r>
              <a:rPr lang="en-IN" dirty="0">
                <a:latin typeface="Calibri" panose="020F0502020204030204" pitchFamily="34" charset="0"/>
                <a:ea typeface="Calibri" panose="020F0502020204030204" pitchFamily="34" charset="0"/>
                <a:cs typeface="Mangal"/>
              </a:rPr>
              <a:t>DISASTER RISK = HAZARD * VULNERABILITY.</a:t>
            </a:r>
            <a:endParaRPr lang="en-IN" dirty="0">
              <a:effectLst/>
              <a:latin typeface="Calibri" panose="020F0502020204030204" pitchFamily="34" charset="0"/>
              <a:ea typeface="Calibri" panose="020F0502020204030204" pitchFamily="34" charset="0"/>
              <a:cs typeface="Mangal"/>
            </a:endParaRPr>
          </a:p>
        </p:txBody>
      </p:sp>
      <p:sp>
        <p:nvSpPr>
          <p:cNvPr id="3" name="TextBox 2"/>
          <p:cNvSpPr txBox="1"/>
          <p:nvPr/>
        </p:nvSpPr>
        <p:spPr>
          <a:xfrm>
            <a:off x="539552" y="6308092"/>
            <a:ext cx="5616624" cy="523220"/>
          </a:xfrm>
          <a:prstGeom prst="rect">
            <a:avLst/>
          </a:prstGeom>
          <a:noFill/>
        </p:spPr>
        <p:txBody>
          <a:bodyPr wrap="square" rtlCol="0">
            <a:spAutoFit/>
          </a:bodyPr>
          <a:lstStyle/>
          <a:p>
            <a:r>
              <a:rPr lang="en-IN" sz="1400" b="1" dirty="0"/>
              <a:t>Christine </a:t>
            </a:r>
            <a:r>
              <a:rPr lang="en-IN" sz="1400" b="1" dirty="0" err="1" smtClean="0"/>
              <a:t>Wamsler</a:t>
            </a:r>
            <a:endParaRPr lang="en-IN" sz="1400" b="1" dirty="0" smtClean="0"/>
          </a:p>
          <a:p>
            <a:r>
              <a:rPr lang="en-IN" sz="1400" dirty="0"/>
              <a:t>Professor at LUCSUS (Lund University Centre for Sustainability Studies)</a:t>
            </a:r>
          </a:p>
        </p:txBody>
      </p:sp>
    </p:spTree>
    <p:extLst>
      <p:ext uri="{BB962C8B-B14F-4D97-AF65-F5344CB8AC3E}">
        <p14:creationId xmlns:p14="http://schemas.microsoft.com/office/powerpoint/2010/main" val="423825438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2" name="Rectangle 11"/>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7" name="Rectangle 6"/>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9" name="Rectangle 8"/>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3600" spc="1500" dirty="0" smtClean="0">
                <a:solidFill>
                  <a:srgbClr val="586F82"/>
                </a:solidFill>
              </a:rPr>
              <a:t>Risk Reduction</a:t>
            </a:r>
            <a:endParaRPr lang="en-IN" sz="3600" spc="1500" dirty="0">
              <a:solidFill>
                <a:srgbClr val="586F82"/>
              </a:solidFill>
            </a:endParaRPr>
          </a:p>
        </p:txBody>
      </p:sp>
      <p:sp>
        <p:nvSpPr>
          <p:cNvPr id="2" name="Rectangle 1"/>
          <p:cNvSpPr/>
          <p:nvPr/>
        </p:nvSpPr>
        <p:spPr>
          <a:xfrm>
            <a:off x="539552" y="1473948"/>
            <a:ext cx="7632848" cy="5355312"/>
          </a:xfrm>
          <a:prstGeom prst="rect">
            <a:avLst/>
          </a:prstGeom>
        </p:spPr>
        <p:txBody>
          <a:bodyPr wrap="square">
            <a:spAutoFit/>
          </a:bodyPr>
          <a:lstStyle/>
          <a:p>
            <a:pPr algn="just"/>
            <a:r>
              <a:rPr lang="en-IN" dirty="0"/>
              <a:t>Further development of that equation (including elements of vulnerability that relate to the phases before, during and after a potential disaster) gives , </a:t>
            </a:r>
          </a:p>
          <a:p>
            <a:pPr algn="just"/>
            <a:r>
              <a:rPr lang="en-IN" dirty="0"/>
              <a:t> </a:t>
            </a:r>
          </a:p>
          <a:p>
            <a:pPr algn="just"/>
            <a:r>
              <a:rPr lang="en-IN" dirty="0"/>
              <a:t>DISASTER RISK = HAZARD * VULNERABILITY * INSUFFICIENT RESPONSE PREPAREDNESS * INSUFFICIENT RECOVERY PREPAREDNESS</a:t>
            </a:r>
          </a:p>
          <a:p>
            <a:pPr algn="just"/>
            <a:r>
              <a:rPr lang="en-IN" dirty="0"/>
              <a:t>See e.g. the book At Risk by Wisner et al., and Christine’s book Cities, Disaster Risk and Adaptation, or our paper in Environment &amp; Urbanization.</a:t>
            </a:r>
          </a:p>
          <a:p>
            <a:pPr algn="just"/>
            <a:r>
              <a:rPr lang="en-IN" dirty="0"/>
              <a:t> </a:t>
            </a:r>
          </a:p>
          <a:p>
            <a:pPr algn="just"/>
            <a:r>
              <a:rPr lang="en-IN" b="1" dirty="0"/>
              <a:t>Hazard</a:t>
            </a:r>
            <a:r>
              <a:rPr lang="en-IN" dirty="0"/>
              <a:t>= A dangerous phenomenon, substance, human activity or condition that may cause loss of life, injury or other health impacts, property damage, loss of livelihoods and services, social and economic disruption, or environmental damage. (UNISDR, 2009)</a:t>
            </a:r>
          </a:p>
          <a:p>
            <a:pPr algn="just"/>
            <a:r>
              <a:rPr lang="en-IN" dirty="0"/>
              <a:t>(impact of climate change factors that aggravate the health issues arising out  of lack of basic services and environment)</a:t>
            </a:r>
          </a:p>
          <a:p>
            <a:pPr algn="just"/>
            <a:r>
              <a:rPr lang="en-IN" b="1" dirty="0"/>
              <a:t>Vulnerability </a:t>
            </a:r>
            <a:r>
              <a:rPr lang="en-IN" dirty="0"/>
              <a:t>= The characteristics and circumstances of a community, system or asset that make it susceptible to the damaging effects of a hazard. (UNISDR, 2009)</a:t>
            </a:r>
          </a:p>
          <a:p>
            <a:pPr algn="just"/>
            <a:r>
              <a:rPr lang="en-IN" b="1" dirty="0"/>
              <a:t>Exposure</a:t>
            </a:r>
            <a:r>
              <a:rPr lang="en-IN" dirty="0"/>
              <a:t> =People, property, systems, or other elements present in hazard zones that are thereby subject to potential losses. (UNISDR, 2009)</a:t>
            </a:r>
          </a:p>
        </p:txBody>
      </p:sp>
    </p:spTree>
    <p:extLst>
      <p:ext uri="{BB962C8B-B14F-4D97-AF65-F5344CB8AC3E}">
        <p14:creationId xmlns:p14="http://schemas.microsoft.com/office/powerpoint/2010/main" val="292451907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2" name="Rectangle 11"/>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7" name="Rectangle 6"/>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9" name="Rectangle 8"/>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3600" spc="1500" dirty="0" smtClean="0">
                <a:solidFill>
                  <a:srgbClr val="586F82"/>
                </a:solidFill>
              </a:rPr>
              <a:t>Risk Reduction</a:t>
            </a:r>
            <a:endParaRPr lang="en-IN" sz="3600" spc="1500" dirty="0">
              <a:solidFill>
                <a:srgbClr val="586F82"/>
              </a:solidFill>
            </a:endParaRPr>
          </a:p>
        </p:txBody>
      </p:sp>
      <p:sp>
        <p:nvSpPr>
          <p:cNvPr id="2" name="Rectangle 1"/>
          <p:cNvSpPr/>
          <p:nvPr/>
        </p:nvSpPr>
        <p:spPr>
          <a:xfrm>
            <a:off x="539552" y="1473948"/>
            <a:ext cx="7632848" cy="1200329"/>
          </a:xfrm>
          <a:prstGeom prst="rect">
            <a:avLst/>
          </a:prstGeom>
        </p:spPr>
        <p:txBody>
          <a:bodyPr wrap="square">
            <a:spAutoFit/>
          </a:bodyPr>
          <a:lstStyle/>
          <a:p>
            <a:r>
              <a:rPr lang="en-IN" b="1" dirty="0"/>
              <a:t>Resilience</a:t>
            </a:r>
            <a:r>
              <a:rPr lang="en-IN" dirty="0"/>
              <a:t> is the ability of a system, community or society exposed to hazards to resist, absorb, accommodate to and recover from the effects of a hazard in a timely and efficient manner- (UNISDR, 2011.)</a:t>
            </a:r>
          </a:p>
          <a:p>
            <a:r>
              <a:rPr lang="en-IN" dirty="0"/>
              <a:t> </a:t>
            </a:r>
          </a:p>
        </p:txBody>
      </p:sp>
      <p:sp>
        <p:nvSpPr>
          <p:cNvPr id="4" name="Rectangle 3"/>
          <p:cNvSpPr>
            <a:spLocks noChangeArrowheads="1"/>
          </p:cNvSpPr>
          <p:nvPr/>
        </p:nvSpPr>
        <p:spPr bwMode="auto">
          <a:xfrm>
            <a:off x="5614379" y="569812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rPr>
              <a:t/>
            </a:r>
            <a:br>
              <a:rPr kumimoji="0" lang="en-US" altLang="en-US" sz="1800" b="0" i="0" u="none" strike="noStrike" cap="none" normalizeH="0" baseline="0" dirty="0" smtClean="0">
                <a:ln>
                  <a:noFill/>
                </a:ln>
                <a:solidFill>
                  <a:schemeClr val="tx1"/>
                </a:solidFill>
                <a:effectLst/>
                <a:latin typeface="Arial" panose="020B0604020202020204" pitchFamily="34" charset="0"/>
              </a:rPr>
            </a:b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5" name="Rectangle 4"/>
          <p:cNvSpPr/>
          <p:nvPr/>
        </p:nvSpPr>
        <p:spPr>
          <a:xfrm>
            <a:off x="539552" y="2661713"/>
            <a:ext cx="7632848" cy="3939540"/>
          </a:xfrm>
          <a:prstGeom prst="rect">
            <a:avLst/>
          </a:prstGeom>
        </p:spPr>
        <p:txBody>
          <a:bodyPr wrap="square">
            <a:spAutoFit/>
          </a:bodyPr>
          <a:lstStyle/>
          <a:p>
            <a:pPr lvl="0" algn="just" eaLnBrk="0" fontAlgn="base" hangingPunct="0">
              <a:spcBef>
                <a:spcPct val="0"/>
              </a:spcBef>
              <a:spcAft>
                <a:spcPct val="0"/>
              </a:spcAft>
            </a:pPr>
            <a:r>
              <a:rPr lang="en-US" altLang="en-US" sz="2000" b="1" dirty="0">
                <a:latin typeface="Calibri" panose="020F0502020204030204" pitchFamily="34" charset="0"/>
                <a:ea typeface="Calibri" panose="020F0502020204030204" pitchFamily="34" charset="0"/>
                <a:cs typeface="Mangal"/>
              </a:rPr>
              <a:t>RISK = HEALTH HAZARD x EXPOSURE x </a:t>
            </a:r>
            <a:r>
              <a:rPr lang="en-US" altLang="en-US" sz="2000" b="1" dirty="0" smtClean="0">
                <a:latin typeface="Calibri" panose="020F0502020204030204" pitchFamily="34" charset="0"/>
                <a:ea typeface="Calibri" panose="020F0502020204030204" pitchFamily="34" charset="0"/>
                <a:cs typeface="Mangal"/>
              </a:rPr>
              <a:t>VULNERABILITY</a:t>
            </a:r>
          </a:p>
          <a:p>
            <a:pPr lvl="0" algn="just" eaLnBrk="0" fontAlgn="base" hangingPunct="0">
              <a:spcBef>
                <a:spcPct val="0"/>
              </a:spcBef>
              <a:spcAft>
                <a:spcPct val="0"/>
              </a:spcAft>
            </a:pPr>
            <a:endParaRPr lang="en-US" altLang="en-US" sz="2000" b="1" dirty="0">
              <a:latin typeface="Calibri" panose="020F0502020204030204" pitchFamily="34" charset="0"/>
            </a:endParaRPr>
          </a:p>
          <a:p>
            <a:pPr lvl="0" algn="just" eaLnBrk="0" fontAlgn="base" hangingPunct="0">
              <a:spcBef>
                <a:spcPct val="0"/>
              </a:spcBef>
              <a:spcAft>
                <a:spcPct val="0"/>
              </a:spcAft>
            </a:pPr>
            <a:endParaRPr lang="en-US" altLang="en-US" sz="1100" dirty="0"/>
          </a:p>
          <a:p>
            <a:pPr lvl="0" algn="just" eaLnBrk="0" fontAlgn="base" hangingPunct="0">
              <a:spcBef>
                <a:spcPct val="0"/>
              </a:spcBef>
              <a:spcAft>
                <a:spcPct val="0"/>
              </a:spcAft>
            </a:pPr>
            <a:r>
              <a:rPr lang="en-US" altLang="en-US" b="1" dirty="0">
                <a:latin typeface="Calibri" panose="020F0502020204030204" pitchFamily="34" charset="0"/>
                <a:ea typeface="Calibri" panose="020F0502020204030204" pitchFamily="34" charset="0"/>
                <a:cs typeface="Mangal"/>
              </a:rPr>
              <a:t>Health Hazard</a:t>
            </a:r>
            <a:r>
              <a:rPr lang="en-US" altLang="en-US" dirty="0">
                <a:latin typeface="Calibri" panose="020F0502020204030204" pitchFamily="34" charset="0"/>
                <a:ea typeface="Calibri" panose="020F0502020204030204" pitchFamily="34" charset="0"/>
                <a:cs typeface="Mangal"/>
              </a:rPr>
              <a:t>= impact of lack of basic services; insecure tenure; unmanaged locations on people and environment – level of </a:t>
            </a:r>
            <a:r>
              <a:rPr lang="en-US" altLang="en-US" dirty="0" smtClean="0">
                <a:latin typeface="Calibri" panose="020F0502020204030204" pitchFamily="34" charset="0"/>
                <a:ea typeface="Calibri" panose="020F0502020204030204" pitchFamily="34" charset="0"/>
                <a:cs typeface="Mangal"/>
              </a:rPr>
              <a:t>planning</a:t>
            </a:r>
          </a:p>
          <a:p>
            <a:pPr lvl="0" algn="just" eaLnBrk="0" fontAlgn="base" hangingPunct="0">
              <a:spcBef>
                <a:spcPct val="0"/>
              </a:spcBef>
              <a:spcAft>
                <a:spcPct val="0"/>
              </a:spcAft>
            </a:pPr>
            <a:endParaRPr lang="en-US" altLang="en-US" sz="1100" dirty="0"/>
          </a:p>
          <a:p>
            <a:pPr lvl="0" algn="just" eaLnBrk="0" fontAlgn="base" hangingPunct="0">
              <a:spcBef>
                <a:spcPct val="0"/>
              </a:spcBef>
              <a:spcAft>
                <a:spcPct val="0"/>
              </a:spcAft>
            </a:pPr>
            <a:r>
              <a:rPr lang="en-US" altLang="en-US" b="1" dirty="0">
                <a:latin typeface="Calibri" panose="020F0502020204030204" pitchFamily="34" charset="0"/>
                <a:ea typeface="Calibri" panose="020F0502020204030204" pitchFamily="34" charset="0"/>
                <a:cs typeface="Mangal"/>
              </a:rPr>
              <a:t>Vulnerability</a:t>
            </a:r>
            <a:r>
              <a:rPr lang="en-US" altLang="en-US" dirty="0">
                <a:latin typeface="Calibri" panose="020F0502020204030204" pitchFamily="34" charset="0"/>
                <a:ea typeface="Calibri" panose="020F0502020204030204" pitchFamily="34" charset="0"/>
                <a:cs typeface="Mangal"/>
              </a:rPr>
              <a:t> = the circumstances of the community that make it susceptible to the adverse impacts of the hazard </a:t>
            </a:r>
            <a:r>
              <a:rPr lang="en-US" altLang="en-US" dirty="0" smtClean="0">
                <a:latin typeface="Calibri" panose="020F0502020204030204" pitchFamily="34" charset="0"/>
                <a:ea typeface="Calibri" panose="020F0502020204030204" pitchFamily="34" charset="0"/>
                <a:cs typeface="Mangal"/>
              </a:rPr>
              <a:t>– </a:t>
            </a:r>
          </a:p>
          <a:p>
            <a:pPr lvl="0" algn="just" eaLnBrk="0" fontAlgn="base" hangingPunct="0">
              <a:spcBef>
                <a:spcPct val="0"/>
              </a:spcBef>
              <a:spcAft>
                <a:spcPct val="0"/>
              </a:spcAft>
            </a:pPr>
            <a:endParaRPr lang="en-US" altLang="en-US" sz="1100" dirty="0">
              <a:latin typeface="Calibri" panose="020F0502020204030204" pitchFamily="34" charset="0"/>
            </a:endParaRPr>
          </a:p>
          <a:p>
            <a:pPr lvl="0" algn="just" eaLnBrk="0" fontAlgn="base" hangingPunct="0">
              <a:spcBef>
                <a:spcPct val="0"/>
              </a:spcBef>
              <a:spcAft>
                <a:spcPct val="0"/>
              </a:spcAft>
            </a:pPr>
            <a:endParaRPr lang="en-US" altLang="en-US" sz="1100" dirty="0"/>
          </a:p>
          <a:p>
            <a:pPr lvl="0" algn="just" eaLnBrk="0" fontAlgn="base" hangingPunct="0">
              <a:spcBef>
                <a:spcPct val="0"/>
              </a:spcBef>
              <a:spcAft>
                <a:spcPct val="0"/>
              </a:spcAft>
            </a:pPr>
            <a:r>
              <a:rPr lang="en-US" altLang="en-US" b="1" dirty="0">
                <a:latin typeface="Calibri" panose="020F0502020204030204" pitchFamily="34" charset="0"/>
                <a:ea typeface="Calibri" panose="020F0502020204030204" pitchFamily="34" charset="0"/>
                <a:cs typeface="Mangal"/>
              </a:rPr>
              <a:t>Exposure</a:t>
            </a:r>
            <a:r>
              <a:rPr lang="en-US" altLang="en-US" dirty="0">
                <a:latin typeface="Calibri" panose="020F0502020204030204" pitchFamily="34" charset="0"/>
                <a:ea typeface="Calibri" panose="020F0502020204030204" pitchFamily="34" charset="0"/>
                <a:cs typeface="Mangal"/>
              </a:rPr>
              <a:t> = Cohort group, property present in the hazard zones that are subject to potential losses or damage </a:t>
            </a:r>
            <a:endParaRPr lang="en-US" altLang="en-US" dirty="0" smtClean="0">
              <a:latin typeface="Calibri" panose="020F0502020204030204" pitchFamily="34" charset="0"/>
              <a:ea typeface="Calibri" panose="020F0502020204030204" pitchFamily="34" charset="0"/>
              <a:cs typeface="Mangal"/>
            </a:endParaRPr>
          </a:p>
          <a:p>
            <a:pPr lvl="0" algn="just" eaLnBrk="0" fontAlgn="base" hangingPunct="0">
              <a:spcBef>
                <a:spcPct val="0"/>
              </a:spcBef>
              <a:spcAft>
                <a:spcPct val="0"/>
              </a:spcAft>
            </a:pPr>
            <a:endParaRPr lang="en-US" altLang="en-US" sz="1100" dirty="0"/>
          </a:p>
          <a:p>
            <a:pPr lvl="0" algn="just" eaLnBrk="0" fontAlgn="base" hangingPunct="0">
              <a:spcBef>
                <a:spcPct val="0"/>
              </a:spcBef>
              <a:spcAft>
                <a:spcPct val="0"/>
              </a:spcAft>
            </a:pPr>
            <a:r>
              <a:rPr lang="en-US" altLang="en-US" b="1" dirty="0">
                <a:latin typeface="Calibri" panose="020F0502020204030204" pitchFamily="34" charset="0"/>
                <a:ea typeface="Calibri" panose="020F0502020204030204" pitchFamily="34" charset="0"/>
                <a:cs typeface="Mangal"/>
              </a:rPr>
              <a:t>Adaptive capacity</a:t>
            </a:r>
            <a:r>
              <a:rPr lang="en-US" altLang="en-US" dirty="0">
                <a:latin typeface="Calibri" panose="020F0502020204030204" pitchFamily="34" charset="0"/>
                <a:ea typeface="Calibri" panose="020F0502020204030204" pitchFamily="34" charset="0"/>
                <a:cs typeface="Mangal"/>
              </a:rPr>
              <a:t> = ability of the system to adjust to the hazard to moderate potential damage or cope with the </a:t>
            </a:r>
            <a:r>
              <a:rPr lang="en-US" altLang="en-US" dirty="0" smtClean="0">
                <a:latin typeface="Calibri" panose="020F0502020204030204" pitchFamily="34" charset="0"/>
                <a:ea typeface="Calibri" panose="020F0502020204030204" pitchFamily="34" charset="0"/>
                <a:cs typeface="Mangal"/>
              </a:rPr>
              <a:t>consequence</a:t>
            </a:r>
          </a:p>
          <a:p>
            <a:pPr lvl="0" eaLnBrk="0" fontAlgn="base" hangingPunct="0">
              <a:spcBef>
                <a:spcPct val="0"/>
              </a:spcBef>
              <a:spcAft>
                <a:spcPct val="0"/>
              </a:spcAft>
            </a:pPr>
            <a:endParaRPr lang="en-US" altLang="en-US" sz="1100" dirty="0"/>
          </a:p>
        </p:txBody>
      </p:sp>
    </p:spTree>
    <p:extLst>
      <p:ext uri="{BB962C8B-B14F-4D97-AF65-F5344CB8AC3E}">
        <p14:creationId xmlns:p14="http://schemas.microsoft.com/office/powerpoint/2010/main" val="156454680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2" name="Rectangle 11"/>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7" name="Rectangle 6"/>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9" name="Rectangle 8"/>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3600" spc="1500" dirty="0" smtClean="0">
                <a:solidFill>
                  <a:srgbClr val="586F82"/>
                </a:solidFill>
              </a:rPr>
              <a:t>Risk Reduction</a:t>
            </a:r>
            <a:endParaRPr lang="en-IN" sz="3600" spc="1500" dirty="0">
              <a:solidFill>
                <a:srgbClr val="586F82"/>
              </a:solidFill>
            </a:endParaRPr>
          </a:p>
        </p:txBody>
      </p:sp>
      <p:sp>
        <p:nvSpPr>
          <p:cNvPr id="4" name="Rectangle 3"/>
          <p:cNvSpPr>
            <a:spLocks noChangeArrowheads="1"/>
          </p:cNvSpPr>
          <p:nvPr/>
        </p:nvSpPr>
        <p:spPr bwMode="auto">
          <a:xfrm>
            <a:off x="5614379" y="569812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rPr>
              <a:t/>
            </a:r>
            <a:br>
              <a:rPr kumimoji="0" lang="en-US" altLang="en-US" sz="1800" b="0" i="0" u="none" strike="noStrike" cap="none" normalizeH="0" baseline="0" dirty="0" smtClean="0">
                <a:ln>
                  <a:noFill/>
                </a:ln>
                <a:solidFill>
                  <a:schemeClr val="tx1"/>
                </a:solidFill>
                <a:effectLst/>
                <a:latin typeface="Arial" panose="020B0604020202020204" pitchFamily="34" charset="0"/>
              </a:rPr>
            </a:b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567123266"/>
              </p:ext>
            </p:extLst>
          </p:nvPr>
        </p:nvGraphicFramePr>
        <p:xfrm>
          <a:off x="679974" y="1664415"/>
          <a:ext cx="7492426" cy="3940182"/>
        </p:xfrm>
        <a:graphic>
          <a:graphicData uri="http://schemas.openxmlformats.org/drawingml/2006/table">
            <a:tbl>
              <a:tblPr firstRow="1" firstCol="1" bandRow="1">
                <a:tableStyleId>{5C22544A-7EE6-4342-B048-85BDC9FD1C3A}</a:tableStyleId>
              </a:tblPr>
              <a:tblGrid>
                <a:gridCol w="2065015"/>
                <a:gridCol w="1897991"/>
                <a:gridCol w="1646613"/>
                <a:gridCol w="1882807"/>
              </a:tblGrid>
              <a:tr h="651782">
                <a:tc>
                  <a:txBody>
                    <a:bodyPr/>
                    <a:lstStyle/>
                    <a:p>
                      <a:pPr algn="just">
                        <a:lnSpc>
                          <a:spcPct val="107000"/>
                        </a:lnSpc>
                        <a:spcAft>
                          <a:spcPts val="0"/>
                        </a:spcAft>
                      </a:pPr>
                      <a:r>
                        <a:rPr lang="en-IN" sz="1100">
                          <a:effectLst/>
                        </a:rPr>
                        <a:t>HAZARD EXPOSURE</a:t>
                      </a:r>
                      <a:endParaRPr lang="en-IN" sz="1100">
                        <a:effectLst/>
                        <a:latin typeface="Calibri" panose="020F0502020204030204" pitchFamily="34" charset="0"/>
                        <a:ea typeface="Calibri" panose="020F0502020204030204" pitchFamily="34" charset="0"/>
                        <a:cs typeface="Mangal"/>
                      </a:endParaRPr>
                    </a:p>
                  </a:txBody>
                  <a:tcPr marL="68580" marR="68580" marT="0" marB="0"/>
                </a:tc>
                <a:tc>
                  <a:txBody>
                    <a:bodyPr/>
                    <a:lstStyle/>
                    <a:p>
                      <a:pPr algn="just">
                        <a:lnSpc>
                          <a:spcPct val="107000"/>
                        </a:lnSpc>
                        <a:spcAft>
                          <a:spcPts val="0"/>
                        </a:spcAft>
                      </a:pPr>
                      <a:r>
                        <a:rPr lang="en-IN" sz="1100">
                          <a:effectLst/>
                        </a:rPr>
                        <a:t>VULNERABILTY</a:t>
                      </a:r>
                      <a:endParaRPr lang="en-IN" sz="1100">
                        <a:effectLst/>
                        <a:latin typeface="Calibri" panose="020F0502020204030204" pitchFamily="34" charset="0"/>
                        <a:ea typeface="Calibri" panose="020F0502020204030204" pitchFamily="34" charset="0"/>
                        <a:cs typeface="Mangal"/>
                      </a:endParaRPr>
                    </a:p>
                  </a:txBody>
                  <a:tcPr marL="68580" marR="68580" marT="0" marB="0"/>
                </a:tc>
                <a:tc>
                  <a:txBody>
                    <a:bodyPr/>
                    <a:lstStyle/>
                    <a:p>
                      <a:pPr algn="just">
                        <a:lnSpc>
                          <a:spcPct val="107000"/>
                        </a:lnSpc>
                        <a:spcAft>
                          <a:spcPts val="0"/>
                        </a:spcAft>
                      </a:pPr>
                      <a:r>
                        <a:rPr lang="en-IN" sz="1100">
                          <a:effectLst/>
                        </a:rPr>
                        <a:t>DEFICIENCIES IN RESPONSE</a:t>
                      </a:r>
                      <a:endParaRPr lang="en-IN" sz="1100">
                        <a:effectLst/>
                        <a:latin typeface="Calibri" panose="020F0502020204030204" pitchFamily="34" charset="0"/>
                        <a:ea typeface="Calibri" panose="020F0502020204030204" pitchFamily="34" charset="0"/>
                        <a:cs typeface="Mangal"/>
                      </a:endParaRPr>
                    </a:p>
                  </a:txBody>
                  <a:tcPr marL="68580" marR="68580" marT="0" marB="0"/>
                </a:tc>
                <a:tc>
                  <a:txBody>
                    <a:bodyPr/>
                    <a:lstStyle/>
                    <a:p>
                      <a:pPr algn="just">
                        <a:lnSpc>
                          <a:spcPct val="107000"/>
                        </a:lnSpc>
                        <a:spcAft>
                          <a:spcPts val="0"/>
                        </a:spcAft>
                      </a:pPr>
                      <a:r>
                        <a:rPr lang="en-IN" sz="1100">
                          <a:effectLst/>
                        </a:rPr>
                        <a:t>DEFICIENCIES IN RECOVERY</a:t>
                      </a:r>
                      <a:endParaRPr lang="en-IN" sz="1100">
                        <a:effectLst/>
                        <a:latin typeface="Calibri" panose="020F0502020204030204" pitchFamily="34" charset="0"/>
                        <a:ea typeface="Calibri" panose="020F0502020204030204" pitchFamily="34" charset="0"/>
                        <a:cs typeface="Mangal"/>
                      </a:endParaRPr>
                    </a:p>
                  </a:txBody>
                  <a:tcPr marL="68580" marR="68580" marT="0" marB="0"/>
                </a:tc>
              </a:tr>
              <a:tr h="1651573">
                <a:tc>
                  <a:txBody>
                    <a:bodyPr/>
                    <a:lstStyle/>
                    <a:p>
                      <a:pPr algn="just">
                        <a:lnSpc>
                          <a:spcPct val="107000"/>
                        </a:lnSpc>
                        <a:spcAft>
                          <a:spcPts val="0"/>
                        </a:spcAft>
                      </a:pPr>
                      <a:r>
                        <a:rPr lang="en-IN" sz="1100">
                          <a:effectLst/>
                        </a:rPr>
                        <a:t>Unsafe drinking water</a:t>
                      </a:r>
                      <a:endParaRPr lang="en-IN" sz="1100">
                        <a:effectLst/>
                        <a:latin typeface="Calibri" panose="020F0502020204030204" pitchFamily="34" charset="0"/>
                        <a:ea typeface="Calibri" panose="020F0502020204030204" pitchFamily="34" charset="0"/>
                        <a:cs typeface="Mangal"/>
                      </a:endParaRPr>
                    </a:p>
                  </a:txBody>
                  <a:tcPr marL="68580" marR="68580" marT="0" marB="0"/>
                </a:tc>
                <a:tc>
                  <a:txBody>
                    <a:bodyPr/>
                    <a:lstStyle/>
                    <a:p>
                      <a:pPr algn="just">
                        <a:lnSpc>
                          <a:spcPct val="107000"/>
                        </a:lnSpc>
                        <a:spcAft>
                          <a:spcPts val="0"/>
                        </a:spcAft>
                      </a:pPr>
                      <a:r>
                        <a:rPr lang="en-IN" sz="1100">
                          <a:effectLst/>
                        </a:rPr>
                        <a:t>Water-borne disease</a:t>
                      </a:r>
                    </a:p>
                    <a:p>
                      <a:pPr algn="just">
                        <a:lnSpc>
                          <a:spcPct val="107000"/>
                        </a:lnSpc>
                        <a:spcAft>
                          <a:spcPts val="0"/>
                        </a:spcAft>
                      </a:pPr>
                      <a:r>
                        <a:rPr lang="en-IN" sz="1100">
                          <a:effectLst/>
                        </a:rPr>
                        <a:t> </a:t>
                      </a:r>
                      <a:endParaRPr lang="en-IN" sz="1100">
                        <a:effectLst/>
                        <a:latin typeface="Calibri" panose="020F0502020204030204" pitchFamily="34" charset="0"/>
                        <a:ea typeface="Calibri" panose="020F0502020204030204" pitchFamily="34" charset="0"/>
                        <a:cs typeface="Mangal"/>
                      </a:endParaRPr>
                    </a:p>
                  </a:txBody>
                  <a:tcPr marL="68580" marR="68580" marT="0" marB="0"/>
                </a:tc>
                <a:tc>
                  <a:txBody>
                    <a:bodyPr/>
                    <a:lstStyle/>
                    <a:p>
                      <a:pPr algn="just">
                        <a:lnSpc>
                          <a:spcPct val="107000"/>
                        </a:lnSpc>
                        <a:spcAft>
                          <a:spcPts val="0"/>
                        </a:spcAft>
                      </a:pPr>
                      <a:r>
                        <a:rPr lang="en-IN" sz="1100">
                          <a:effectLst/>
                        </a:rPr>
                        <a:t>Ignoring water quality</a:t>
                      </a:r>
                    </a:p>
                    <a:p>
                      <a:pPr algn="just">
                        <a:lnSpc>
                          <a:spcPct val="107000"/>
                        </a:lnSpc>
                        <a:spcAft>
                          <a:spcPts val="0"/>
                        </a:spcAft>
                      </a:pPr>
                      <a:r>
                        <a:rPr lang="en-IN" sz="1100">
                          <a:effectLst/>
                        </a:rPr>
                        <a:t>Unaffordability of clean drinking water</a:t>
                      </a:r>
                      <a:endParaRPr lang="en-IN" sz="1100">
                        <a:effectLst/>
                        <a:latin typeface="Calibri" panose="020F0502020204030204" pitchFamily="34" charset="0"/>
                        <a:ea typeface="Calibri" panose="020F0502020204030204" pitchFamily="34" charset="0"/>
                        <a:cs typeface="Mangal"/>
                      </a:endParaRPr>
                    </a:p>
                  </a:txBody>
                  <a:tcPr marL="68580" marR="68580" marT="0" marB="0"/>
                </a:tc>
                <a:tc>
                  <a:txBody>
                    <a:bodyPr/>
                    <a:lstStyle/>
                    <a:p>
                      <a:pPr algn="just">
                        <a:lnSpc>
                          <a:spcPct val="107000"/>
                        </a:lnSpc>
                        <a:spcAft>
                          <a:spcPts val="0"/>
                        </a:spcAft>
                      </a:pPr>
                      <a:r>
                        <a:rPr lang="en-IN" sz="1100">
                          <a:effectLst/>
                        </a:rPr>
                        <a:t>Unaffordability of good treatment</a:t>
                      </a:r>
                      <a:endParaRPr lang="en-IN" sz="1100">
                        <a:effectLst/>
                        <a:latin typeface="Calibri" panose="020F0502020204030204" pitchFamily="34" charset="0"/>
                        <a:ea typeface="Calibri" panose="020F0502020204030204" pitchFamily="34" charset="0"/>
                        <a:cs typeface="Mangal"/>
                      </a:endParaRPr>
                    </a:p>
                  </a:txBody>
                  <a:tcPr marL="68580" marR="68580" marT="0" marB="0"/>
                </a:tc>
              </a:tr>
              <a:tr h="985045">
                <a:tc>
                  <a:txBody>
                    <a:bodyPr/>
                    <a:lstStyle/>
                    <a:p>
                      <a:pPr algn="just">
                        <a:lnSpc>
                          <a:spcPct val="107000"/>
                        </a:lnSpc>
                        <a:spcAft>
                          <a:spcPts val="0"/>
                        </a:spcAft>
                      </a:pPr>
                      <a:r>
                        <a:rPr lang="en-IN" sz="1100">
                          <a:effectLst/>
                        </a:rPr>
                        <a:t>Poor sanitation</a:t>
                      </a:r>
                      <a:endParaRPr lang="en-IN" sz="1100">
                        <a:effectLst/>
                        <a:latin typeface="Calibri" panose="020F0502020204030204" pitchFamily="34" charset="0"/>
                        <a:ea typeface="Calibri" panose="020F0502020204030204" pitchFamily="34" charset="0"/>
                        <a:cs typeface="Mangal"/>
                      </a:endParaRPr>
                    </a:p>
                  </a:txBody>
                  <a:tcPr marL="68580" marR="68580" marT="0" marB="0"/>
                </a:tc>
                <a:tc>
                  <a:txBody>
                    <a:bodyPr/>
                    <a:lstStyle/>
                    <a:p>
                      <a:pPr algn="just">
                        <a:lnSpc>
                          <a:spcPct val="107000"/>
                        </a:lnSpc>
                        <a:spcAft>
                          <a:spcPts val="0"/>
                        </a:spcAft>
                      </a:pPr>
                      <a:r>
                        <a:rPr lang="en-IN" sz="1100">
                          <a:effectLst/>
                        </a:rPr>
                        <a:t>Cholera, typhoid, infectious hepatitis and ascariasis.</a:t>
                      </a:r>
                      <a:endParaRPr lang="en-IN" sz="1100">
                        <a:effectLst/>
                        <a:latin typeface="Calibri" panose="020F0502020204030204" pitchFamily="34" charset="0"/>
                        <a:ea typeface="Calibri" panose="020F0502020204030204" pitchFamily="34" charset="0"/>
                        <a:cs typeface="Mangal"/>
                      </a:endParaRPr>
                    </a:p>
                  </a:txBody>
                  <a:tcPr marL="68580" marR="68580" marT="0" marB="0"/>
                </a:tc>
                <a:tc>
                  <a:txBody>
                    <a:bodyPr/>
                    <a:lstStyle/>
                    <a:p>
                      <a:pPr algn="just">
                        <a:lnSpc>
                          <a:spcPct val="107000"/>
                        </a:lnSpc>
                        <a:spcAft>
                          <a:spcPts val="0"/>
                        </a:spcAft>
                      </a:pPr>
                      <a:r>
                        <a:rPr lang="en-IN" sz="1100">
                          <a:effectLst/>
                        </a:rPr>
                        <a:t>Absence of investment to build resilience</a:t>
                      </a:r>
                      <a:endParaRPr lang="en-IN" sz="1100">
                        <a:effectLst/>
                        <a:latin typeface="Calibri" panose="020F0502020204030204" pitchFamily="34" charset="0"/>
                        <a:ea typeface="Calibri" panose="020F0502020204030204" pitchFamily="34" charset="0"/>
                        <a:cs typeface="Mangal"/>
                      </a:endParaRPr>
                    </a:p>
                  </a:txBody>
                  <a:tcPr marL="68580" marR="68580" marT="0" marB="0"/>
                </a:tc>
                <a:tc>
                  <a:txBody>
                    <a:bodyPr/>
                    <a:lstStyle/>
                    <a:p>
                      <a:pPr algn="just">
                        <a:lnSpc>
                          <a:spcPct val="107000"/>
                        </a:lnSpc>
                        <a:spcAft>
                          <a:spcPts val="0"/>
                        </a:spcAft>
                      </a:pPr>
                      <a:r>
                        <a:rPr lang="en-IN" sz="1100">
                          <a:effectLst/>
                        </a:rPr>
                        <a:t> </a:t>
                      </a:r>
                      <a:endParaRPr lang="en-IN" sz="1100">
                        <a:effectLst/>
                        <a:latin typeface="Calibri" panose="020F0502020204030204" pitchFamily="34" charset="0"/>
                        <a:ea typeface="Calibri" panose="020F0502020204030204" pitchFamily="34" charset="0"/>
                        <a:cs typeface="Mangal"/>
                      </a:endParaRPr>
                    </a:p>
                  </a:txBody>
                  <a:tcPr marL="68580" marR="68580" marT="0" marB="0"/>
                </a:tc>
              </a:tr>
              <a:tr h="651782">
                <a:tc>
                  <a:txBody>
                    <a:bodyPr/>
                    <a:lstStyle/>
                    <a:p>
                      <a:pPr algn="just">
                        <a:lnSpc>
                          <a:spcPct val="107000"/>
                        </a:lnSpc>
                        <a:spcAft>
                          <a:spcPts val="0"/>
                        </a:spcAft>
                      </a:pPr>
                      <a:r>
                        <a:rPr lang="en-IN" sz="1100">
                          <a:effectLst/>
                        </a:rPr>
                        <a:t>Hazardous Location-dumpyard</a:t>
                      </a:r>
                      <a:endParaRPr lang="en-IN" sz="1100">
                        <a:effectLst/>
                        <a:latin typeface="Calibri" panose="020F0502020204030204" pitchFamily="34" charset="0"/>
                        <a:ea typeface="Calibri" panose="020F0502020204030204" pitchFamily="34" charset="0"/>
                        <a:cs typeface="Mangal"/>
                      </a:endParaRPr>
                    </a:p>
                  </a:txBody>
                  <a:tcPr marL="68580" marR="68580" marT="0" marB="0"/>
                </a:tc>
                <a:tc>
                  <a:txBody>
                    <a:bodyPr/>
                    <a:lstStyle/>
                    <a:p>
                      <a:pPr algn="just">
                        <a:lnSpc>
                          <a:spcPct val="107000"/>
                        </a:lnSpc>
                        <a:spcAft>
                          <a:spcPts val="0"/>
                        </a:spcAft>
                      </a:pPr>
                      <a:r>
                        <a:rPr lang="en-IN" sz="1100">
                          <a:effectLst/>
                        </a:rPr>
                        <a:t>Respiratory diseases/ Fire</a:t>
                      </a:r>
                      <a:endParaRPr lang="en-IN" sz="1100">
                        <a:effectLst/>
                        <a:latin typeface="Calibri" panose="020F0502020204030204" pitchFamily="34" charset="0"/>
                        <a:ea typeface="Calibri" panose="020F0502020204030204" pitchFamily="34" charset="0"/>
                        <a:cs typeface="Mangal"/>
                      </a:endParaRPr>
                    </a:p>
                  </a:txBody>
                  <a:tcPr marL="68580" marR="68580" marT="0" marB="0"/>
                </a:tc>
                <a:tc>
                  <a:txBody>
                    <a:bodyPr/>
                    <a:lstStyle/>
                    <a:p>
                      <a:pPr algn="just">
                        <a:lnSpc>
                          <a:spcPct val="107000"/>
                        </a:lnSpc>
                        <a:spcAft>
                          <a:spcPts val="0"/>
                        </a:spcAft>
                      </a:pPr>
                      <a:r>
                        <a:rPr lang="en-IN" sz="1100">
                          <a:effectLst/>
                        </a:rPr>
                        <a:t>Livelihood demands</a:t>
                      </a:r>
                      <a:endParaRPr lang="en-IN" sz="1100">
                        <a:effectLst/>
                        <a:latin typeface="Calibri" panose="020F0502020204030204" pitchFamily="34" charset="0"/>
                        <a:ea typeface="Calibri" panose="020F0502020204030204" pitchFamily="34" charset="0"/>
                        <a:cs typeface="Mangal"/>
                      </a:endParaRPr>
                    </a:p>
                  </a:txBody>
                  <a:tcPr marL="68580" marR="68580" marT="0" marB="0"/>
                </a:tc>
                <a:tc>
                  <a:txBody>
                    <a:bodyPr/>
                    <a:lstStyle/>
                    <a:p>
                      <a:pPr algn="just">
                        <a:lnSpc>
                          <a:spcPct val="107000"/>
                        </a:lnSpc>
                        <a:spcAft>
                          <a:spcPts val="0"/>
                        </a:spcAft>
                      </a:pPr>
                      <a:r>
                        <a:rPr lang="en-IN" sz="1100" dirty="0">
                          <a:effectLst/>
                        </a:rPr>
                        <a:t> </a:t>
                      </a:r>
                      <a:endParaRPr lang="en-IN" sz="1100" dirty="0">
                        <a:effectLst/>
                        <a:latin typeface="Calibri" panose="020F0502020204030204" pitchFamily="34" charset="0"/>
                        <a:ea typeface="Calibri" panose="020F0502020204030204" pitchFamily="34" charset="0"/>
                        <a:cs typeface="Mangal"/>
                      </a:endParaRPr>
                    </a:p>
                  </a:txBody>
                  <a:tcPr marL="68580" marR="68580" marT="0" marB="0"/>
                </a:tc>
              </a:tr>
            </a:tbl>
          </a:graphicData>
        </a:graphic>
      </p:graphicFrame>
      <p:sp>
        <p:nvSpPr>
          <p:cNvPr id="13" name="TextBox 12"/>
          <p:cNvSpPr txBox="1"/>
          <p:nvPr/>
        </p:nvSpPr>
        <p:spPr>
          <a:xfrm>
            <a:off x="539552" y="6308092"/>
            <a:ext cx="5616624" cy="523220"/>
          </a:xfrm>
          <a:prstGeom prst="rect">
            <a:avLst/>
          </a:prstGeom>
          <a:noFill/>
        </p:spPr>
        <p:txBody>
          <a:bodyPr wrap="square" rtlCol="0">
            <a:spAutoFit/>
          </a:bodyPr>
          <a:lstStyle/>
          <a:p>
            <a:r>
              <a:rPr lang="en-IN" sz="1400" b="1" dirty="0"/>
              <a:t>Christine </a:t>
            </a:r>
            <a:r>
              <a:rPr lang="en-IN" sz="1400" b="1" dirty="0" err="1" smtClean="0"/>
              <a:t>Wamsler</a:t>
            </a:r>
            <a:endParaRPr lang="en-IN" sz="1400" b="1" dirty="0" smtClean="0"/>
          </a:p>
          <a:p>
            <a:r>
              <a:rPr lang="en-IN" sz="1400" dirty="0"/>
              <a:t>Professor at LUCSUS (Lund University Centre for Sustainability Studies)</a:t>
            </a:r>
          </a:p>
        </p:txBody>
      </p:sp>
    </p:spTree>
    <p:extLst>
      <p:ext uri="{BB962C8B-B14F-4D97-AF65-F5344CB8AC3E}">
        <p14:creationId xmlns:p14="http://schemas.microsoft.com/office/powerpoint/2010/main" val="279703280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2" name="Rectangle 11"/>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7" name="Rectangle 6"/>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9" name="Rectangle 8"/>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3600" spc="1500" dirty="0" smtClean="0">
                <a:solidFill>
                  <a:srgbClr val="586F82"/>
                </a:solidFill>
              </a:rPr>
              <a:t>Risk Reduction</a:t>
            </a:r>
            <a:endParaRPr lang="en-IN" sz="3600" spc="1500" dirty="0">
              <a:solidFill>
                <a:srgbClr val="586F82"/>
              </a:solidFill>
            </a:endParaRPr>
          </a:p>
        </p:txBody>
      </p:sp>
      <p:sp>
        <p:nvSpPr>
          <p:cNvPr id="4" name="Rectangle 3"/>
          <p:cNvSpPr>
            <a:spLocks noChangeArrowheads="1"/>
          </p:cNvSpPr>
          <p:nvPr/>
        </p:nvSpPr>
        <p:spPr bwMode="auto">
          <a:xfrm>
            <a:off x="5614379" y="569812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rPr>
              <a:t/>
            </a:r>
            <a:br>
              <a:rPr kumimoji="0" lang="en-US" altLang="en-US" sz="1800" b="0" i="0" u="none" strike="noStrike" cap="none" normalizeH="0" baseline="0" dirty="0" smtClean="0">
                <a:ln>
                  <a:noFill/>
                </a:ln>
                <a:solidFill>
                  <a:schemeClr val="tx1"/>
                </a:solidFill>
                <a:effectLst/>
                <a:latin typeface="Arial" panose="020B0604020202020204" pitchFamily="34" charset="0"/>
              </a:rPr>
            </a:b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grpSp>
        <p:nvGrpSpPr>
          <p:cNvPr id="27" name="Group 26"/>
          <p:cNvGrpSpPr/>
          <p:nvPr/>
        </p:nvGrpSpPr>
        <p:grpSpPr>
          <a:xfrm>
            <a:off x="1187624" y="322734"/>
            <a:ext cx="5772785" cy="5603875"/>
            <a:chOff x="0" y="0"/>
            <a:chExt cx="5772838" cy="5603921"/>
          </a:xfrm>
        </p:grpSpPr>
        <p:sp>
          <p:nvSpPr>
            <p:cNvPr id="28" name="Oval 27"/>
            <p:cNvSpPr/>
            <p:nvPr/>
          </p:nvSpPr>
          <p:spPr>
            <a:xfrm>
              <a:off x="0" y="0"/>
              <a:ext cx="5772838" cy="5603921"/>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IN" sz="1100">
                  <a:effectLst/>
                  <a:ea typeface="Calibri" panose="020F0502020204030204" pitchFamily="34" charset="0"/>
                  <a:cs typeface="Times New Roman" panose="02020603050405020304" pitchFamily="18" charset="0"/>
                </a:rPr>
                <a:t> </a:t>
              </a:r>
            </a:p>
          </p:txBody>
        </p:sp>
        <p:sp>
          <p:nvSpPr>
            <p:cNvPr id="29" name="Oval 28"/>
            <p:cNvSpPr/>
            <p:nvPr/>
          </p:nvSpPr>
          <p:spPr>
            <a:xfrm>
              <a:off x="936434" y="958468"/>
              <a:ext cx="3877792" cy="3829946"/>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IN" sz="1100">
                  <a:effectLst/>
                  <a:ea typeface="Calibri" panose="020F0502020204030204" pitchFamily="34" charset="0"/>
                  <a:cs typeface="Times New Roman" panose="02020603050405020304" pitchFamily="18" charset="0"/>
                </a:rPr>
                <a:t> </a:t>
              </a:r>
            </a:p>
          </p:txBody>
        </p:sp>
        <p:sp>
          <p:nvSpPr>
            <p:cNvPr id="30" name="Text Box 2"/>
            <p:cNvSpPr txBox="1">
              <a:spLocks noChangeArrowheads="1"/>
            </p:cNvSpPr>
            <p:nvPr/>
          </p:nvSpPr>
          <p:spPr bwMode="auto">
            <a:xfrm>
              <a:off x="2192357" y="2280492"/>
              <a:ext cx="1144905" cy="603250"/>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IN" sz="1200">
                  <a:effectLst/>
                  <a:latin typeface="Calibri" panose="020F0502020204030204" pitchFamily="34" charset="0"/>
                  <a:ea typeface="Calibri" panose="020F0502020204030204" pitchFamily="34" charset="0"/>
                  <a:cs typeface="Times New Roman" panose="02020603050405020304" pitchFamily="18" charset="0"/>
                </a:rPr>
                <a:t>Mainstreaming at local level</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1" name="Text Box 2"/>
            <p:cNvSpPr txBox="1">
              <a:spLocks noChangeArrowheads="1"/>
            </p:cNvSpPr>
            <p:nvPr/>
          </p:nvSpPr>
          <p:spPr bwMode="auto">
            <a:xfrm>
              <a:off x="2192357" y="2864386"/>
              <a:ext cx="1144905" cy="603250"/>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IN" sz="1200">
                  <a:effectLst/>
                  <a:latin typeface="Calibri" panose="020F0502020204030204" pitchFamily="34" charset="0"/>
                  <a:ea typeface="Calibri" panose="020F0502020204030204" pitchFamily="34" charset="0"/>
                  <a:cs typeface="Times New Roman" panose="02020603050405020304" pitchFamily="18" charset="0"/>
                </a:rPr>
                <a:t>STRATEGIES I/ II</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2" name="Text Box 2"/>
            <p:cNvSpPr txBox="1">
              <a:spLocks noChangeArrowheads="1"/>
            </p:cNvSpPr>
            <p:nvPr/>
          </p:nvSpPr>
          <p:spPr bwMode="auto">
            <a:xfrm>
              <a:off x="1949985" y="1399142"/>
              <a:ext cx="1589405" cy="670560"/>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IN" sz="1400">
                  <a:effectLst/>
                  <a:latin typeface="Calibri" panose="020F0502020204030204" pitchFamily="34" charset="0"/>
                  <a:ea typeface="Calibri" panose="020F0502020204030204" pitchFamily="34" charset="0"/>
                  <a:cs typeface="Times New Roman" panose="02020603050405020304" pitchFamily="18" charset="0"/>
                </a:rPr>
                <a:t>Mainstreaming at institutional level</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3" name="Text Box 5"/>
            <p:cNvSpPr txBox="1">
              <a:spLocks noChangeArrowheads="1"/>
            </p:cNvSpPr>
            <p:nvPr/>
          </p:nvSpPr>
          <p:spPr bwMode="auto">
            <a:xfrm>
              <a:off x="2214390" y="3448280"/>
              <a:ext cx="1341755" cy="402590"/>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IN" sz="1200">
                  <a:effectLst/>
                  <a:latin typeface="Calibri" panose="020F0502020204030204" pitchFamily="34" charset="0"/>
                  <a:ea typeface="Calibri" panose="020F0502020204030204" pitchFamily="34" charset="0"/>
                  <a:cs typeface="Times New Roman" panose="02020603050405020304" pitchFamily="18" charset="0"/>
                </a:rPr>
                <a:t>STRATEGIES III/ IV</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4" name="Text Box 2"/>
            <p:cNvSpPr txBox="1">
              <a:spLocks noChangeArrowheads="1"/>
            </p:cNvSpPr>
            <p:nvPr/>
          </p:nvSpPr>
          <p:spPr bwMode="auto">
            <a:xfrm>
              <a:off x="1608463" y="3701668"/>
              <a:ext cx="3007360" cy="41973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IN" sz="1300">
                  <a:effectLst/>
                  <a:latin typeface="Calibri" panose="020F0502020204030204" pitchFamily="34" charset="0"/>
                  <a:ea typeface="Calibri" panose="020F0502020204030204" pitchFamily="34" charset="0"/>
                  <a:cs typeface="Times New Roman" panose="02020603050405020304" pitchFamily="18" charset="0"/>
                </a:rPr>
                <a:t>Internal organization and co-operation</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5" name="Text Box 7"/>
            <p:cNvSpPr txBox="1">
              <a:spLocks noChangeArrowheads="1"/>
            </p:cNvSpPr>
            <p:nvPr/>
          </p:nvSpPr>
          <p:spPr bwMode="auto">
            <a:xfrm>
              <a:off x="2214390" y="4076241"/>
              <a:ext cx="1341755" cy="402590"/>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IN" sz="1200">
                  <a:effectLst/>
                  <a:latin typeface="Calibri" panose="020F0502020204030204" pitchFamily="34" charset="0"/>
                  <a:ea typeface="Calibri" panose="020F0502020204030204" pitchFamily="34" charset="0"/>
                  <a:cs typeface="Times New Roman" panose="02020603050405020304" pitchFamily="18" charset="0"/>
                </a:rPr>
                <a:t>STRATEGIES V</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6" name="Text Box 2"/>
            <p:cNvSpPr txBox="1">
              <a:spLocks noChangeArrowheads="1"/>
            </p:cNvSpPr>
            <p:nvPr/>
          </p:nvSpPr>
          <p:spPr bwMode="auto">
            <a:xfrm>
              <a:off x="1883884" y="4274545"/>
              <a:ext cx="1985010" cy="402590"/>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IN" sz="1200">
                  <a:effectLst/>
                  <a:latin typeface="Calibri" panose="020F0502020204030204" pitchFamily="34" charset="0"/>
                  <a:ea typeface="Calibri" panose="020F0502020204030204" pitchFamily="34" charset="0"/>
                  <a:cs typeface="Times New Roman" panose="02020603050405020304" pitchFamily="18" charset="0"/>
                </a:rPr>
                <a:t>Policies and Regulations</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7" name="Text Box 12"/>
            <p:cNvSpPr txBox="1">
              <a:spLocks noChangeArrowheads="1"/>
            </p:cNvSpPr>
            <p:nvPr/>
          </p:nvSpPr>
          <p:spPr bwMode="auto">
            <a:xfrm>
              <a:off x="2214390" y="4946574"/>
              <a:ext cx="1341755" cy="286385"/>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IN" sz="1200">
                  <a:effectLst/>
                  <a:latin typeface="Calibri" panose="020F0502020204030204" pitchFamily="34" charset="0"/>
                  <a:ea typeface="Calibri" panose="020F0502020204030204" pitchFamily="34" charset="0"/>
                  <a:cs typeface="Times New Roman" panose="02020603050405020304" pitchFamily="18" charset="0"/>
                </a:rPr>
                <a:t>STRATEGIES VI</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8" name="Arc 37"/>
            <p:cNvSpPr/>
            <p:nvPr/>
          </p:nvSpPr>
          <p:spPr>
            <a:xfrm rot="2081602">
              <a:off x="2082188" y="1795750"/>
              <a:ext cx="1952627" cy="2303663"/>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39" name="Arc 38"/>
            <p:cNvSpPr/>
            <p:nvPr/>
          </p:nvSpPr>
          <p:spPr>
            <a:xfrm rot="12600463">
              <a:off x="1652530" y="1344058"/>
              <a:ext cx="1872183" cy="2386218"/>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40" name="Text Box 2"/>
            <p:cNvSpPr txBox="1">
              <a:spLocks noChangeArrowheads="1"/>
            </p:cNvSpPr>
            <p:nvPr/>
          </p:nvSpPr>
          <p:spPr bwMode="auto">
            <a:xfrm>
              <a:off x="1311007" y="330506"/>
              <a:ext cx="2962910" cy="772160"/>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IN" sz="1400">
                  <a:effectLst/>
                  <a:latin typeface="Calibri" panose="020F0502020204030204" pitchFamily="34" charset="0"/>
                  <a:ea typeface="Calibri" panose="020F0502020204030204" pitchFamily="34" charset="0"/>
                  <a:cs typeface="Times New Roman" panose="02020603050405020304" pitchFamily="18" charset="0"/>
                </a:rPr>
                <a:t>Mainstreaming in general sector work</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IN" sz="1400">
                  <a:effectLst/>
                  <a:latin typeface="Calibri" panose="020F0502020204030204" pitchFamily="34" charset="0"/>
                  <a:ea typeface="Calibri" panose="020F0502020204030204" pitchFamily="34" charset="0"/>
                  <a:cs typeface="Times New Roman" panose="02020603050405020304" pitchFamily="18" charset="0"/>
                </a:rPr>
                <a:t>&amp; related professions</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41" name="Down Arrow 40"/>
          <p:cNvSpPr/>
          <p:nvPr/>
        </p:nvSpPr>
        <p:spPr>
          <a:xfrm rot="17807547">
            <a:off x="1935693" y="2676548"/>
            <a:ext cx="681205" cy="132701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T</a:t>
            </a:r>
            <a:endParaRPr lang="en-IN" dirty="0"/>
          </a:p>
        </p:txBody>
      </p:sp>
      <p:sp>
        <p:nvSpPr>
          <p:cNvPr id="42" name="TextBox 41"/>
          <p:cNvSpPr txBox="1"/>
          <p:nvPr/>
        </p:nvSpPr>
        <p:spPr>
          <a:xfrm rot="1633216">
            <a:off x="1634932" y="3281701"/>
            <a:ext cx="1634931" cy="276999"/>
          </a:xfrm>
          <a:prstGeom prst="rect">
            <a:avLst/>
          </a:prstGeom>
          <a:noFill/>
        </p:spPr>
        <p:txBody>
          <a:bodyPr wrap="square" rtlCol="0">
            <a:spAutoFit/>
          </a:bodyPr>
          <a:lstStyle/>
          <a:p>
            <a:r>
              <a:rPr lang="en-IN" sz="1200" dirty="0" smtClean="0">
                <a:solidFill>
                  <a:srgbClr val="FF0000"/>
                </a:solidFill>
              </a:rPr>
              <a:t>Top - Down</a:t>
            </a:r>
            <a:endParaRPr lang="en-IN" sz="1200" dirty="0">
              <a:solidFill>
                <a:srgbClr val="FF0000"/>
              </a:solidFill>
            </a:endParaRPr>
          </a:p>
        </p:txBody>
      </p:sp>
      <p:sp>
        <p:nvSpPr>
          <p:cNvPr id="43" name="Down Arrow 42"/>
          <p:cNvSpPr/>
          <p:nvPr/>
        </p:nvSpPr>
        <p:spPr>
          <a:xfrm rot="16200000">
            <a:off x="4843719" y="3131929"/>
            <a:ext cx="514613" cy="1216145"/>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T</a:t>
            </a:r>
            <a:endParaRPr lang="en-IN" dirty="0"/>
          </a:p>
        </p:txBody>
      </p:sp>
      <p:sp>
        <p:nvSpPr>
          <p:cNvPr id="44" name="TextBox 43"/>
          <p:cNvSpPr txBox="1"/>
          <p:nvPr/>
        </p:nvSpPr>
        <p:spPr>
          <a:xfrm>
            <a:off x="4483555" y="3606887"/>
            <a:ext cx="1634931" cy="276999"/>
          </a:xfrm>
          <a:prstGeom prst="rect">
            <a:avLst/>
          </a:prstGeom>
          <a:noFill/>
        </p:spPr>
        <p:txBody>
          <a:bodyPr wrap="square" rtlCol="0">
            <a:spAutoFit/>
          </a:bodyPr>
          <a:lstStyle/>
          <a:p>
            <a:r>
              <a:rPr lang="en-IN" sz="1200" dirty="0" smtClean="0">
                <a:solidFill>
                  <a:srgbClr val="FF0000"/>
                </a:solidFill>
              </a:rPr>
              <a:t>Bottoms - up</a:t>
            </a:r>
            <a:endParaRPr lang="en-IN" sz="1200" dirty="0">
              <a:solidFill>
                <a:srgbClr val="FF0000"/>
              </a:solidFill>
            </a:endParaRPr>
          </a:p>
        </p:txBody>
      </p:sp>
      <p:sp>
        <p:nvSpPr>
          <p:cNvPr id="45" name="TextBox 44"/>
          <p:cNvSpPr txBox="1"/>
          <p:nvPr/>
        </p:nvSpPr>
        <p:spPr>
          <a:xfrm>
            <a:off x="539552" y="6308092"/>
            <a:ext cx="5616624" cy="523220"/>
          </a:xfrm>
          <a:prstGeom prst="rect">
            <a:avLst/>
          </a:prstGeom>
          <a:noFill/>
        </p:spPr>
        <p:txBody>
          <a:bodyPr wrap="square" rtlCol="0">
            <a:spAutoFit/>
          </a:bodyPr>
          <a:lstStyle/>
          <a:p>
            <a:r>
              <a:rPr lang="en-IN" sz="1400" b="1" dirty="0"/>
              <a:t>Christine </a:t>
            </a:r>
            <a:r>
              <a:rPr lang="en-IN" sz="1400" b="1" dirty="0" err="1" smtClean="0"/>
              <a:t>Wamsler</a:t>
            </a:r>
            <a:endParaRPr lang="en-IN" sz="1400" b="1" dirty="0" smtClean="0"/>
          </a:p>
          <a:p>
            <a:r>
              <a:rPr lang="en-IN" sz="1400" dirty="0"/>
              <a:t>Professor at LUCSUS (Lund University Centre for Sustainability Studies)</a:t>
            </a:r>
          </a:p>
        </p:txBody>
      </p:sp>
    </p:spTree>
    <p:extLst>
      <p:ext uri="{BB962C8B-B14F-4D97-AF65-F5344CB8AC3E}">
        <p14:creationId xmlns:p14="http://schemas.microsoft.com/office/powerpoint/2010/main" val="23904061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0" name="Rectangle 9"/>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4" name="Rectangle 3"/>
          <p:cNvSpPr/>
          <p:nvPr/>
        </p:nvSpPr>
        <p:spPr>
          <a:xfrm>
            <a:off x="537816" y="1412776"/>
            <a:ext cx="3458120" cy="4678204"/>
          </a:xfrm>
          <a:prstGeom prst="rect">
            <a:avLst/>
          </a:prstGeom>
        </p:spPr>
        <p:txBody>
          <a:bodyPr wrap="square">
            <a:spAutoFit/>
          </a:bodyPr>
          <a:lstStyle/>
          <a:p>
            <a:endParaRPr lang="en-IN" b="1" dirty="0" smtClean="0">
              <a:solidFill>
                <a:srgbClr val="000000"/>
              </a:solidFill>
              <a:latin typeface="UniversLTStd-BoldCn"/>
            </a:endParaRPr>
          </a:p>
          <a:p>
            <a:endParaRPr lang="en-IN" b="1" dirty="0">
              <a:solidFill>
                <a:srgbClr val="000000"/>
              </a:solidFill>
              <a:latin typeface="UniversLTStd-BoldCn"/>
            </a:endParaRPr>
          </a:p>
          <a:p>
            <a:r>
              <a:rPr lang="en-IN" b="1" dirty="0" smtClean="0">
                <a:solidFill>
                  <a:srgbClr val="000000"/>
                </a:solidFill>
                <a:latin typeface="UniversLTStd-BoldCn"/>
              </a:rPr>
              <a:t>Urbanization</a:t>
            </a:r>
            <a:endParaRPr lang="en-IN" b="1" dirty="0">
              <a:solidFill>
                <a:srgbClr val="000000"/>
              </a:solidFill>
              <a:latin typeface="UniversLTStd-BoldCn"/>
            </a:endParaRPr>
          </a:p>
          <a:p>
            <a:pPr algn="just"/>
            <a:r>
              <a:rPr lang="en-IN" sz="1600" dirty="0"/>
              <a:t>The proportion of a country that is urban</a:t>
            </a:r>
            <a:r>
              <a:rPr lang="en-IN" sz="1600" dirty="0" smtClean="0"/>
              <a:t>.</a:t>
            </a:r>
            <a:endParaRPr lang="en-US" sz="1600" dirty="0" smtClean="0"/>
          </a:p>
          <a:p>
            <a:pPr algn="just"/>
            <a:endParaRPr lang="en-US" sz="1600" dirty="0"/>
          </a:p>
          <a:p>
            <a:pPr algn="just"/>
            <a:endParaRPr lang="en-US" sz="1600" dirty="0" smtClean="0"/>
          </a:p>
          <a:p>
            <a:pPr algn="just"/>
            <a:endParaRPr lang="en-IN" sz="1600" dirty="0" smtClean="0"/>
          </a:p>
          <a:p>
            <a:pPr algn="just"/>
            <a:endParaRPr lang="en-IN" sz="1600" dirty="0"/>
          </a:p>
          <a:p>
            <a:r>
              <a:rPr lang="en-IN" b="1" dirty="0">
                <a:solidFill>
                  <a:srgbClr val="000000"/>
                </a:solidFill>
                <a:latin typeface="UniversLTStd-BoldCn"/>
              </a:rPr>
              <a:t>Rate of urbanization</a:t>
            </a:r>
          </a:p>
          <a:p>
            <a:pPr algn="just"/>
            <a:r>
              <a:rPr lang="en-IN" sz="1600" dirty="0"/>
              <a:t>The increase in the proportion of urban population </a:t>
            </a:r>
            <a:r>
              <a:rPr lang="en-IN" sz="1600" dirty="0" smtClean="0"/>
              <a:t>over time</a:t>
            </a:r>
            <a:r>
              <a:rPr lang="en-IN" sz="1600" dirty="0"/>
              <a:t>, calculated as the rate of growth of the urban </a:t>
            </a:r>
            <a:r>
              <a:rPr lang="en-IN" sz="1600" dirty="0" smtClean="0"/>
              <a:t>population minus </a:t>
            </a:r>
            <a:r>
              <a:rPr lang="en-IN" sz="1600" dirty="0"/>
              <a:t>that of the total population. </a:t>
            </a:r>
            <a:endParaRPr lang="en-IN" sz="1600" dirty="0" smtClean="0"/>
          </a:p>
          <a:p>
            <a:pPr algn="just"/>
            <a:endParaRPr lang="en-IN" sz="1600" dirty="0"/>
          </a:p>
          <a:p>
            <a:pPr algn="just"/>
            <a:r>
              <a:rPr lang="en-IN" sz="1600" dirty="0" smtClean="0"/>
              <a:t>Positive </a:t>
            </a:r>
            <a:r>
              <a:rPr lang="en-IN" sz="1600" dirty="0"/>
              <a:t>rates </a:t>
            </a:r>
            <a:r>
              <a:rPr lang="en-IN" sz="1600" dirty="0" smtClean="0"/>
              <a:t>of urbanization </a:t>
            </a:r>
            <a:r>
              <a:rPr lang="en-IN" sz="1600" dirty="0"/>
              <a:t>result when the urban population grows at </a:t>
            </a:r>
            <a:r>
              <a:rPr lang="en-IN" sz="1600" dirty="0" smtClean="0"/>
              <a:t>a faster </a:t>
            </a:r>
            <a:r>
              <a:rPr lang="en-IN" sz="1600" dirty="0"/>
              <a:t>rate than the total population</a:t>
            </a:r>
            <a:r>
              <a:rPr lang="en-IN" dirty="0">
                <a:solidFill>
                  <a:srgbClr val="77797B"/>
                </a:solidFill>
                <a:latin typeface="UniversLTStd-Cn"/>
              </a:rPr>
              <a:t>.</a:t>
            </a:r>
            <a:endParaRPr lang="en-IN" dirty="0"/>
          </a:p>
        </p:txBody>
      </p:sp>
      <p:pic>
        <p:nvPicPr>
          <p:cNvPr id="3074" name="Picture 2" descr="http://www.spur.org/sites/default/files/migrated/images/F19-SCULPTINGChrysler_Building_Midtown_Manhattan_New_York_City_1932.jpg"/>
          <p:cNvPicPr>
            <a:picLocks noChangeAspect="1" noChangeArrowheads="1"/>
          </p:cNvPicPr>
          <p:nvPr/>
        </p:nvPicPr>
        <p:blipFill rotWithShape="1">
          <a:blip r:embed="rId3">
            <a:extLst>
              <a:ext uri="{28A0092B-C50C-407E-A947-70E740481C1C}">
                <a14:useLocalDpi xmlns:a14="http://schemas.microsoft.com/office/drawing/2010/main" val="0"/>
              </a:ext>
            </a:extLst>
          </a:blip>
          <a:srcRect l="24599" r="33631"/>
          <a:stretch/>
        </p:blipFill>
        <p:spPr bwMode="auto">
          <a:xfrm>
            <a:off x="6114967" y="2852936"/>
            <a:ext cx="2088232" cy="352839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13"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6000" spc="1500" dirty="0" smtClean="0">
                <a:solidFill>
                  <a:srgbClr val="586F82"/>
                </a:solidFill>
              </a:rPr>
              <a:t>Urbanization</a:t>
            </a:r>
            <a:endParaRPr lang="en-IN" sz="6000" spc="1500" dirty="0">
              <a:solidFill>
                <a:srgbClr val="586F82"/>
              </a:solidFill>
            </a:endParaRPr>
          </a:p>
        </p:txBody>
      </p:sp>
      <p:sp>
        <p:nvSpPr>
          <p:cNvPr id="15" name="Rectangle 14"/>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15"/>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Rectangle 11"/>
          <p:cNvSpPr/>
          <p:nvPr/>
        </p:nvSpPr>
        <p:spPr>
          <a:xfrm>
            <a:off x="611560" y="6468326"/>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UNICEf</a:t>
            </a:r>
            <a:r>
              <a:rPr lang="en-IN" sz="1200" dirty="0" smtClean="0">
                <a:latin typeface="SolexOT-Medium"/>
              </a:rPr>
              <a:t>: </a:t>
            </a:r>
            <a:r>
              <a:rPr lang="en-IN" sz="1200" dirty="0" err="1" smtClean="0">
                <a:latin typeface="SolexOT-Medium"/>
              </a:rPr>
              <a:t>SOWC</a:t>
            </a:r>
            <a:r>
              <a:rPr lang="en-IN" sz="1200" dirty="0" smtClean="0">
                <a:latin typeface="SolexOT-Medium"/>
              </a:rPr>
              <a:t> 2012. </a:t>
            </a:r>
            <a:r>
              <a:rPr lang="en-IN" sz="1200" i="1" dirty="0" smtClean="0">
                <a:latin typeface="SolexOT-Medium"/>
              </a:rPr>
              <a:t>Definitions</a:t>
            </a:r>
            <a:endParaRPr lang="en-IN" sz="1200" i="1" dirty="0"/>
          </a:p>
        </p:txBody>
      </p:sp>
    </p:spTree>
    <p:extLst>
      <p:ext uri="{BB962C8B-B14F-4D97-AF65-F5344CB8AC3E}">
        <p14:creationId xmlns:p14="http://schemas.microsoft.com/office/powerpoint/2010/main" val="195105364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2" name="Rectangle 11"/>
          <p:cNvSpPr/>
          <p:nvPr/>
        </p:nvSpPr>
        <p:spPr>
          <a:xfrm>
            <a:off x="6084168" y="1949489"/>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5" name="Rectangle 4"/>
          <p:cNvSpPr/>
          <p:nvPr/>
        </p:nvSpPr>
        <p:spPr>
          <a:xfrm>
            <a:off x="653206" y="2068393"/>
            <a:ext cx="4494858" cy="3416320"/>
          </a:xfrm>
          <a:prstGeom prst="rect">
            <a:avLst/>
          </a:prstGeom>
        </p:spPr>
        <p:txBody>
          <a:bodyPr wrap="square">
            <a:spAutoFit/>
          </a:bodyPr>
          <a:lstStyle/>
          <a:p>
            <a:pPr algn="just"/>
            <a:r>
              <a:rPr lang="en-IN" dirty="0" smtClean="0"/>
              <a:t>The flow </a:t>
            </a:r>
            <a:r>
              <a:rPr lang="en-IN" dirty="0"/>
              <a:t>of information from the hazard and </a:t>
            </a:r>
            <a:r>
              <a:rPr lang="en-IN" dirty="0" smtClean="0"/>
              <a:t>exposure components </a:t>
            </a:r>
            <a:r>
              <a:rPr lang="en-IN" dirty="0"/>
              <a:t>to the vulnerability function which </a:t>
            </a:r>
            <a:r>
              <a:rPr lang="en-IN" dirty="0" smtClean="0"/>
              <a:t>yields estimated </a:t>
            </a:r>
            <a:r>
              <a:rPr lang="en-IN" dirty="0"/>
              <a:t>damage as a measure of risk. Visualization </a:t>
            </a:r>
            <a:r>
              <a:rPr lang="en-IN" dirty="0" smtClean="0"/>
              <a:t>of risk </a:t>
            </a:r>
            <a:r>
              <a:rPr lang="en-IN" dirty="0"/>
              <a:t>assessment results through risk maps is very </a:t>
            </a:r>
            <a:r>
              <a:rPr lang="en-IN" dirty="0" smtClean="0"/>
              <a:t>useful in </a:t>
            </a:r>
            <a:r>
              <a:rPr lang="en-IN" dirty="0"/>
              <a:t>the decision-making process as well as in </a:t>
            </a:r>
            <a:r>
              <a:rPr lang="en-IN" dirty="0" smtClean="0"/>
              <a:t>communicating the </a:t>
            </a:r>
            <a:r>
              <a:rPr lang="en-IN" dirty="0"/>
              <a:t>risks to various stakeholders.</a:t>
            </a:r>
          </a:p>
          <a:p>
            <a:pPr algn="just"/>
            <a:endParaRPr lang="en-IN" b="1" i="1" dirty="0" smtClean="0"/>
          </a:p>
          <a:p>
            <a:pPr algn="just"/>
            <a:r>
              <a:rPr lang="en-IN" dirty="0"/>
              <a:t>Risk analysis must include estimates of loss of</a:t>
            </a:r>
          </a:p>
          <a:p>
            <a:pPr algn="just"/>
            <a:r>
              <a:rPr lang="en-IN" dirty="0"/>
              <a:t>human life as well as direct and indirect </a:t>
            </a:r>
            <a:r>
              <a:rPr lang="en-IN" dirty="0" smtClean="0"/>
              <a:t>economic loss</a:t>
            </a:r>
            <a:r>
              <a:rPr lang="en-IN" dirty="0"/>
              <a:t>.</a:t>
            </a:r>
            <a:endParaRPr lang="en-US" dirty="0"/>
          </a:p>
        </p:txBody>
      </p:sp>
      <p:sp>
        <p:nvSpPr>
          <p:cNvPr id="7" name="Rectangle 6"/>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9" name="Rectangle 8"/>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4000" spc="1500" dirty="0" smtClean="0">
                <a:solidFill>
                  <a:srgbClr val="586F82"/>
                </a:solidFill>
              </a:rPr>
              <a:t>Risk Analysis</a:t>
            </a:r>
            <a:endParaRPr lang="en-IN" sz="4000" spc="1500" dirty="0">
              <a:solidFill>
                <a:srgbClr val="586F82"/>
              </a:solidFill>
            </a:endParaRPr>
          </a:p>
        </p:txBody>
      </p:sp>
      <p:pic>
        <p:nvPicPr>
          <p:cNvPr id="2" name="Picture 1"/>
          <p:cNvPicPr>
            <a:picLocks noChangeAspect="1"/>
          </p:cNvPicPr>
          <p:nvPr/>
        </p:nvPicPr>
        <p:blipFill rotWithShape="1">
          <a:blip r:embed="rId3"/>
          <a:srcRect l="8988" r="18202"/>
          <a:stretch/>
        </p:blipFill>
        <p:spPr>
          <a:xfrm>
            <a:off x="6084167" y="2601485"/>
            <a:ext cx="2088233" cy="3923860"/>
          </a:xfrm>
          <a:prstGeom prst="rect">
            <a:avLst/>
          </a:prstGeom>
        </p:spPr>
      </p:pic>
      <p:sp>
        <p:nvSpPr>
          <p:cNvPr id="13" name="Rectangle 12"/>
          <p:cNvSpPr/>
          <p:nvPr/>
        </p:nvSpPr>
        <p:spPr>
          <a:xfrm>
            <a:off x="653206" y="6184953"/>
            <a:ext cx="4572000" cy="276999"/>
          </a:xfrm>
          <a:prstGeom prst="rect">
            <a:avLst/>
          </a:prstGeom>
        </p:spPr>
        <p:txBody>
          <a:bodyPr>
            <a:spAutoFit/>
          </a:bodyPr>
          <a:lstStyle/>
          <a:p>
            <a:r>
              <a:rPr lang="en-IN" sz="1200" dirty="0" err="1" smtClean="0">
                <a:latin typeface="SolexOT-Medium"/>
              </a:rPr>
              <a:t>UN_HABITAT</a:t>
            </a:r>
            <a:r>
              <a:rPr lang="en-IN" sz="1200" dirty="0" smtClean="0">
                <a:latin typeface="SolexOT-Medium"/>
              </a:rPr>
              <a:t> 2016. </a:t>
            </a:r>
            <a:r>
              <a:rPr lang="en-IN" sz="1200" i="1" dirty="0" err="1" smtClean="0">
                <a:latin typeface="SolexOT-Medium"/>
              </a:rPr>
              <a:t>EAP</a:t>
            </a:r>
            <a:r>
              <a:rPr lang="en-IN" sz="1200" i="1" dirty="0" smtClean="0">
                <a:latin typeface="SolexOT-Medium"/>
              </a:rPr>
              <a:t> Guidelines</a:t>
            </a:r>
            <a:endParaRPr lang="en-IN" sz="1200" i="1" dirty="0"/>
          </a:p>
        </p:txBody>
      </p:sp>
    </p:spTree>
    <p:extLst>
      <p:ext uri="{BB962C8B-B14F-4D97-AF65-F5344CB8AC3E}">
        <p14:creationId xmlns:p14="http://schemas.microsoft.com/office/powerpoint/2010/main" val="208162943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2" name="Rectangle 11"/>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5" name="Rectangle 4"/>
          <p:cNvSpPr/>
          <p:nvPr/>
        </p:nvSpPr>
        <p:spPr>
          <a:xfrm>
            <a:off x="653206" y="1700808"/>
            <a:ext cx="4494858" cy="4770537"/>
          </a:xfrm>
          <a:prstGeom prst="rect">
            <a:avLst/>
          </a:prstGeom>
        </p:spPr>
        <p:txBody>
          <a:bodyPr wrap="square">
            <a:spAutoFit/>
          </a:bodyPr>
          <a:lstStyle/>
          <a:p>
            <a:pPr algn="just"/>
            <a:r>
              <a:rPr lang="en-IN" sz="1600" dirty="0"/>
              <a:t>In urban areas, probabilistic risk </a:t>
            </a:r>
            <a:r>
              <a:rPr lang="en-IN" sz="1600" dirty="0" smtClean="0"/>
              <a:t>assessments can </a:t>
            </a:r>
            <a:r>
              <a:rPr lang="en-IN" sz="1600" dirty="0"/>
              <a:t>guide urban planning, ensuring that buildings</a:t>
            </a:r>
            <a:r>
              <a:rPr lang="en-IN" sz="1600" dirty="0" smtClean="0"/>
              <a:t>, schools</a:t>
            </a:r>
            <a:r>
              <a:rPr lang="en-IN" sz="1600" dirty="0"/>
              <a:t>, hospitals and other assets are </a:t>
            </a:r>
            <a:r>
              <a:rPr lang="en-IN" sz="1600" dirty="0" smtClean="0"/>
              <a:t>located in safe </a:t>
            </a:r>
            <a:r>
              <a:rPr lang="en-IN" sz="1600" dirty="0"/>
              <a:t>areas</a:t>
            </a:r>
            <a:r>
              <a:rPr lang="en-IN" sz="1600" dirty="0" smtClean="0"/>
              <a:t>.</a:t>
            </a:r>
          </a:p>
          <a:p>
            <a:pPr algn="just"/>
            <a:endParaRPr lang="en-US" sz="1600" dirty="0"/>
          </a:p>
          <a:p>
            <a:pPr algn="just"/>
            <a:r>
              <a:rPr lang="en-IN" sz="1600" b="1" i="1" dirty="0"/>
              <a:t>The outputs of probabilistic risk </a:t>
            </a:r>
            <a:r>
              <a:rPr lang="en-IN" sz="1600" b="1" i="1" dirty="0" smtClean="0"/>
              <a:t>assessments can </a:t>
            </a:r>
            <a:r>
              <a:rPr lang="en-IN" sz="1600" b="1" i="1" dirty="0"/>
              <a:t>have many policy </a:t>
            </a:r>
            <a:r>
              <a:rPr lang="en-IN" sz="1600" b="1" i="1" dirty="0" smtClean="0"/>
              <a:t>applications</a:t>
            </a:r>
            <a:r>
              <a:rPr lang="en-IN" sz="1600" dirty="0" smtClean="0"/>
              <a:t>, </a:t>
            </a:r>
            <a:r>
              <a:rPr lang="en-IN" sz="1600" dirty="0"/>
              <a:t>for instance</a:t>
            </a:r>
            <a:r>
              <a:rPr lang="en-IN" sz="1600" dirty="0" smtClean="0"/>
              <a:t>: </a:t>
            </a:r>
          </a:p>
          <a:p>
            <a:pPr algn="just"/>
            <a:r>
              <a:rPr lang="en-IN" sz="1600" dirty="0" smtClean="0"/>
              <a:t>■ </a:t>
            </a:r>
            <a:r>
              <a:rPr lang="en-IN" sz="1600" dirty="0"/>
              <a:t>Territorial planning to identify, for example</a:t>
            </a:r>
            <a:r>
              <a:rPr lang="en-IN" sz="1600" dirty="0" smtClean="0"/>
              <a:t>, flood </a:t>
            </a:r>
            <a:r>
              <a:rPr lang="en-IN" sz="1600" dirty="0"/>
              <a:t>plains or geographic damage </a:t>
            </a:r>
            <a:r>
              <a:rPr lang="en-IN" sz="1600" dirty="0" smtClean="0"/>
              <a:t>scenarios from </a:t>
            </a:r>
            <a:r>
              <a:rPr lang="en-IN" sz="1600" dirty="0"/>
              <a:t>earthquakes or tsunamis;</a:t>
            </a:r>
          </a:p>
          <a:p>
            <a:pPr algn="just"/>
            <a:r>
              <a:rPr lang="en-IN" sz="1600" dirty="0" smtClean="0"/>
              <a:t>■ </a:t>
            </a:r>
            <a:r>
              <a:rPr lang="en-IN" sz="1600" dirty="0"/>
              <a:t>Infrastructure risk assessment for an </a:t>
            </a:r>
            <a:r>
              <a:rPr lang="en-IN" sz="1600" dirty="0" smtClean="0"/>
              <a:t>assessment of </a:t>
            </a:r>
            <a:r>
              <a:rPr lang="en-IN" sz="1600" dirty="0"/>
              <a:t>expected damage from specific hazard scenarios;</a:t>
            </a:r>
          </a:p>
          <a:p>
            <a:pPr algn="just"/>
            <a:r>
              <a:rPr lang="en-IN" sz="1600" dirty="0" smtClean="0"/>
              <a:t>■ </a:t>
            </a:r>
            <a:r>
              <a:rPr lang="en-IN" sz="1600" dirty="0"/>
              <a:t>Cost benefit analysis for mitigation measures</a:t>
            </a:r>
            <a:r>
              <a:rPr lang="en-IN" sz="1600" dirty="0" smtClean="0"/>
              <a:t>; </a:t>
            </a:r>
          </a:p>
          <a:p>
            <a:pPr algn="just"/>
            <a:r>
              <a:rPr lang="en-IN" sz="1600" dirty="0" smtClean="0"/>
              <a:t>■ </a:t>
            </a:r>
            <a:r>
              <a:rPr lang="en-IN" sz="1600" dirty="0"/>
              <a:t>Preparedness measures for support of emergency</a:t>
            </a:r>
          </a:p>
          <a:p>
            <a:pPr algn="just"/>
            <a:r>
              <a:rPr lang="en-IN" sz="1600" dirty="0"/>
              <a:t>and contingency planning for different </a:t>
            </a:r>
            <a:r>
              <a:rPr lang="en-IN" sz="1600" dirty="0" smtClean="0"/>
              <a:t>crisis scenarios</a:t>
            </a:r>
            <a:r>
              <a:rPr lang="en-IN" sz="1600" dirty="0"/>
              <a:t>;</a:t>
            </a:r>
          </a:p>
          <a:p>
            <a:pPr algn="just"/>
            <a:r>
              <a:rPr lang="en-IN" sz="1600" dirty="0" smtClean="0"/>
              <a:t>■ </a:t>
            </a:r>
            <a:r>
              <a:rPr lang="en-IN" sz="1600" dirty="0"/>
              <a:t>Insurance premium calculations for provision </a:t>
            </a:r>
            <a:r>
              <a:rPr lang="en-IN" sz="1600" dirty="0" smtClean="0"/>
              <a:t>of </a:t>
            </a:r>
            <a:r>
              <a:rPr lang="en-IN" sz="1600" dirty="0"/>
              <a:t>accurate information about annual </a:t>
            </a:r>
            <a:r>
              <a:rPr lang="en-IN" sz="1600" dirty="0" smtClean="0"/>
              <a:t>expected loss and </a:t>
            </a:r>
            <a:r>
              <a:rPr lang="en-IN" sz="1600" dirty="0"/>
              <a:t>probable maximum loss for a </a:t>
            </a:r>
            <a:r>
              <a:rPr lang="en-IN" sz="1600" dirty="0" smtClean="0"/>
              <a:t>specific area</a:t>
            </a:r>
            <a:r>
              <a:rPr lang="en-IN" sz="1600" dirty="0"/>
              <a:t>.</a:t>
            </a:r>
            <a:endParaRPr lang="en-US" sz="1600" dirty="0"/>
          </a:p>
        </p:txBody>
      </p:sp>
      <p:sp>
        <p:nvSpPr>
          <p:cNvPr id="7" name="Rectangle 6"/>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9" name="Rectangle 8"/>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2000" spc="1500" dirty="0" smtClean="0">
                <a:solidFill>
                  <a:srgbClr val="586F82"/>
                </a:solidFill>
              </a:rPr>
              <a:t>Probability Risk Modelling</a:t>
            </a:r>
            <a:endParaRPr lang="en-IN" sz="2000" spc="1500" dirty="0">
              <a:solidFill>
                <a:srgbClr val="586F82"/>
              </a:solidFill>
            </a:endParaRPr>
          </a:p>
        </p:txBody>
      </p:sp>
      <p:pic>
        <p:nvPicPr>
          <p:cNvPr id="2" name="Picture 1"/>
          <p:cNvPicPr>
            <a:picLocks noChangeAspect="1"/>
          </p:cNvPicPr>
          <p:nvPr/>
        </p:nvPicPr>
        <p:blipFill rotWithShape="1">
          <a:blip r:embed="rId3"/>
          <a:srcRect l="7469" r="23199"/>
          <a:stretch/>
        </p:blipFill>
        <p:spPr>
          <a:xfrm>
            <a:off x="6084168" y="2492792"/>
            <a:ext cx="2016224" cy="3978553"/>
          </a:xfrm>
          <a:prstGeom prst="rect">
            <a:avLst/>
          </a:prstGeom>
        </p:spPr>
      </p:pic>
      <p:sp>
        <p:nvSpPr>
          <p:cNvPr id="13" name="Rectangle 12"/>
          <p:cNvSpPr/>
          <p:nvPr/>
        </p:nvSpPr>
        <p:spPr>
          <a:xfrm>
            <a:off x="653206" y="6464369"/>
            <a:ext cx="4572000" cy="276999"/>
          </a:xfrm>
          <a:prstGeom prst="rect">
            <a:avLst/>
          </a:prstGeom>
        </p:spPr>
        <p:txBody>
          <a:bodyPr>
            <a:spAutoFit/>
          </a:bodyPr>
          <a:lstStyle/>
          <a:p>
            <a:r>
              <a:rPr lang="en-IN" sz="1200" dirty="0" err="1" smtClean="0">
                <a:latin typeface="SolexOT-Medium"/>
              </a:rPr>
              <a:t>UN_HABITAT</a:t>
            </a:r>
            <a:r>
              <a:rPr lang="en-IN" sz="1200" dirty="0" smtClean="0">
                <a:latin typeface="SolexOT-Medium"/>
              </a:rPr>
              <a:t> 2016. </a:t>
            </a:r>
            <a:r>
              <a:rPr lang="en-IN" sz="1200" i="1" dirty="0" err="1" smtClean="0">
                <a:latin typeface="SolexOT-Medium"/>
              </a:rPr>
              <a:t>EAP</a:t>
            </a:r>
            <a:r>
              <a:rPr lang="en-IN" sz="1200" i="1" dirty="0" smtClean="0">
                <a:latin typeface="SolexOT-Medium"/>
              </a:rPr>
              <a:t> Guidelines</a:t>
            </a:r>
            <a:endParaRPr lang="en-IN" sz="1200" i="1" dirty="0"/>
          </a:p>
        </p:txBody>
      </p:sp>
    </p:spTree>
    <p:extLst>
      <p:ext uri="{BB962C8B-B14F-4D97-AF65-F5344CB8AC3E}">
        <p14:creationId xmlns:p14="http://schemas.microsoft.com/office/powerpoint/2010/main" val="220222592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mage result for URBAN GROWTH OF MUMBAI 2000"/>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4" name="AutoShape 4" descr="Image result for URBAN GROWTH OF MUMBAI 2000"/>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1143"/>
            <a:ext cx="9154554" cy="5721596"/>
          </a:xfrm>
          <a:prstGeom prst="rect">
            <a:avLst/>
          </a:prstGeom>
        </p:spPr>
      </p:pic>
    </p:spTree>
    <p:extLst>
      <p:ext uri="{BB962C8B-B14F-4D97-AF65-F5344CB8AC3E}">
        <p14:creationId xmlns:p14="http://schemas.microsoft.com/office/powerpoint/2010/main" val="13615599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3" name="Rectangle 2"/>
          <p:cNvSpPr/>
          <p:nvPr/>
        </p:nvSpPr>
        <p:spPr>
          <a:xfrm>
            <a:off x="539553" y="1728712"/>
            <a:ext cx="4032448" cy="4801314"/>
          </a:xfrm>
          <a:prstGeom prst="rect">
            <a:avLst/>
          </a:prstGeom>
        </p:spPr>
        <p:txBody>
          <a:bodyPr wrap="square">
            <a:spAutoFit/>
          </a:bodyPr>
          <a:lstStyle/>
          <a:p>
            <a:r>
              <a:rPr lang="en-IN" b="1" dirty="0">
                <a:solidFill>
                  <a:srgbClr val="000000"/>
                </a:solidFill>
                <a:latin typeface="UniversLTStd-BoldCn"/>
              </a:rPr>
              <a:t>Urban </a:t>
            </a:r>
            <a:r>
              <a:rPr lang="en-IN" b="1" dirty="0" smtClean="0">
                <a:solidFill>
                  <a:srgbClr val="000000"/>
                </a:solidFill>
                <a:latin typeface="UniversLTStd-BoldCn"/>
              </a:rPr>
              <a:t> Agglomeration</a:t>
            </a:r>
          </a:p>
          <a:p>
            <a:endParaRPr lang="en-IN" b="1" dirty="0">
              <a:solidFill>
                <a:srgbClr val="000000"/>
              </a:solidFill>
              <a:latin typeface="UniversLTStd-BoldCn"/>
            </a:endParaRPr>
          </a:p>
          <a:p>
            <a:pPr algn="just"/>
            <a:r>
              <a:rPr lang="en-IN" dirty="0"/>
              <a:t>An urban agglomeration is a continuous </a:t>
            </a:r>
            <a:r>
              <a:rPr lang="en-IN" dirty="0" smtClean="0"/>
              <a:t>urban spread </a:t>
            </a:r>
            <a:r>
              <a:rPr lang="en-IN" dirty="0"/>
              <a:t>constituting a town and its adjoining outgrowths (OGs), or two </a:t>
            </a:r>
            <a:r>
              <a:rPr lang="en-IN" dirty="0" smtClean="0"/>
              <a:t>or more </a:t>
            </a:r>
            <a:r>
              <a:rPr lang="en-IN" dirty="0"/>
              <a:t>physically contiguous towns together with or without outgrowths </a:t>
            </a:r>
            <a:r>
              <a:rPr lang="en-IN" dirty="0" smtClean="0"/>
              <a:t>of such </a:t>
            </a:r>
            <a:r>
              <a:rPr lang="en-IN" dirty="0"/>
              <a:t>towns. An Urban Agglomeration must consist of at least a </a:t>
            </a:r>
            <a:r>
              <a:rPr lang="en-IN" dirty="0" smtClean="0"/>
              <a:t>statutory town </a:t>
            </a:r>
            <a:r>
              <a:rPr lang="en-IN" dirty="0"/>
              <a:t>and its total population (i.e. all the constituents put together) </a:t>
            </a:r>
            <a:r>
              <a:rPr lang="en-IN" dirty="0" smtClean="0"/>
              <a:t>should not </a:t>
            </a:r>
            <a:r>
              <a:rPr lang="en-IN" dirty="0"/>
              <a:t>be less than 20,000 as per the 2001 Census. In varying </a:t>
            </a:r>
            <a:r>
              <a:rPr lang="en-IN" dirty="0" smtClean="0"/>
              <a:t>local conditions</a:t>
            </a:r>
            <a:r>
              <a:rPr lang="en-IN" dirty="0"/>
              <a:t>, there were similar other combinations which have been </a:t>
            </a:r>
            <a:r>
              <a:rPr lang="en-IN" dirty="0" smtClean="0"/>
              <a:t>treated as </a:t>
            </a:r>
            <a:r>
              <a:rPr lang="en-IN" dirty="0"/>
              <a:t>urban agglomerations satisfying the basic condition of contiguity</a:t>
            </a:r>
            <a:r>
              <a:rPr lang="en-IN" dirty="0" smtClean="0"/>
              <a:t>. </a:t>
            </a:r>
            <a:endParaRPr lang="en-IN" dirty="0"/>
          </a:p>
        </p:txBody>
      </p:sp>
      <p:sp>
        <p:nvSpPr>
          <p:cNvPr id="7" name="TextBox 6"/>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8"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6000" spc="1500" dirty="0" smtClean="0">
                <a:solidFill>
                  <a:srgbClr val="586F82"/>
                </a:solidFill>
              </a:rPr>
              <a:t>Urbanization</a:t>
            </a:r>
            <a:endParaRPr lang="en-IN" sz="6000" spc="1500" dirty="0">
              <a:solidFill>
                <a:srgbClr val="586F82"/>
              </a:solidFill>
            </a:endParaRPr>
          </a:p>
        </p:txBody>
      </p:sp>
      <p:sp>
        <p:nvSpPr>
          <p:cNvPr id="10" name="Rectangle 9"/>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p:cNvSpPr/>
          <p:nvPr/>
        </p:nvSpPr>
        <p:spPr>
          <a:xfrm>
            <a:off x="14412" y="543164"/>
            <a:ext cx="381124" cy="5838164"/>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14"/>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pic>
        <p:nvPicPr>
          <p:cNvPr id="6146" name="Picture 2" descr="Image result for urban agglomeration"/>
          <p:cNvPicPr>
            <a:picLocks noChangeAspect="1" noChangeArrowheads="1"/>
          </p:cNvPicPr>
          <p:nvPr/>
        </p:nvPicPr>
        <p:blipFill rotWithShape="1">
          <a:blip r:embed="rId3">
            <a:extLst>
              <a:ext uri="{28A0092B-C50C-407E-A947-70E740481C1C}">
                <a14:useLocalDpi xmlns:a14="http://schemas.microsoft.com/office/drawing/2010/main" val="0"/>
              </a:ext>
            </a:extLst>
          </a:blip>
          <a:srcRect l="41886" t="-81" r="6987" b="81"/>
          <a:stretch/>
        </p:blipFill>
        <p:spPr bwMode="auto">
          <a:xfrm>
            <a:off x="6104610" y="2636913"/>
            <a:ext cx="2035101" cy="374441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11560" y="6468326"/>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UNICEf</a:t>
            </a:r>
            <a:r>
              <a:rPr lang="en-IN" sz="1200" dirty="0" smtClean="0">
                <a:latin typeface="SolexOT-Medium"/>
              </a:rPr>
              <a:t>: </a:t>
            </a:r>
            <a:r>
              <a:rPr lang="en-IN" sz="1200" dirty="0" err="1" smtClean="0">
                <a:latin typeface="SolexOT-Medium"/>
              </a:rPr>
              <a:t>SOWC</a:t>
            </a:r>
            <a:r>
              <a:rPr lang="en-IN" sz="1200" dirty="0" smtClean="0">
                <a:latin typeface="SolexOT-Medium"/>
              </a:rPr>
              <a:t> 2012. </a:t>
            </a:r>
            <a:r>
              <a:rPr lang="en-IN" sz="1200" i="1" dirty="0" smtClean="0">
                <a:latin typeface="SolexOT-Medium"/>
              </a:rPr>
              <a:t>Definitions</a:t>
            </a:r>
            <a:endParaRPr lang="en-IN" sz="1200" i="1" dirty="0"/>
          </a:p>
        </p:txBody>
      </p:sp>
    </p:spTree>
    <p:extLst>
      <p:ext uri="{BB962C8B-B14F-4D97-AF65-F5344CB8AC3E}">
        <p14:creationId xmlns:p14="http://schemas.microsoft.com/office/powerpoint/2010/main" val="23620545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3" name="Rectangle 2"/>
          <p:cNvSpPr/>
          <p:nvPr/>
        </p:nvSpPr>
        <p:spPr>
          <a:xfrm>
            <a:off x="539553" y="1456318"/>
            <a:ext cx="4032448" cy="5078313"/>
          </a:xfrm>
          <a:prstGeom prst="rect">
            <a:avLst/>
          </a:prstGeom>
        </p:spPr>
        <p:txBody>
          <a:bodyPr wrap="square">
            <a:spAutoFit/>
          </a:bodyPr>
          <a:lstStyle/>
          <a:p>
            <a:r>
              <a:rPr lang="en-IN" b="1" dirty="0">
                <a:solidFill>
                  <a:srgbClr val="000000"/>
                </a:solidFill>
                <a:latin typeface="UniversLTStd-BoldCn"/>
              </a:rPr>
              <a:t>Metropolitan </a:t>
            </a:r>
            <a:r>
              <a:rPr lang="en-IN" b="1" dirty="0" smtClean="0">
                <a:solidFill>
                  <a:srgbClr val="000000"/>
                </a:solidFill>
                <a:latin typeface="UniversLTStd-BoldCn"/>
              </a:rPr>
              <a:t>area/region</a:t>
            </a:r>
          </a:p>
          <a:p>
            <a:endParaRPr lang="en-IN" b="1" dirty="0">
              <a:solidFill>
                <a:srgbClr val="000000"/>
              </a:solidFill>
              <a:latin typeface="UniversLTStd-BoldCn"/>
            </a:endParaRPr>
          </a:p>
          <a:p>
            <a:pPr algn="just"/>
            <a:r>
              <a:rPr lang="en-IN" dirty="0"/>
              <a:t>A formal local government area comprising the urban area as a whole and its primary commuter areas, typically formed around a city with a large concentration of </a:t>
            </a:r>
            <a:r>
              <a:rPr lang="en-IN" dirty="0" smtClean="0"/>
              <a:t>people (</a:t>
            </a:r>
            <a:r>
              <a:rPr lang="en-IN" dirty="0"/>
              <a:t>i.e., a population of at least 100,000). In addition to the city proper, a metropolitan area includes both the surrounding territory with urban levels of residential density and some additional lower-density areas that are adjacent to and linked to the city (e.g., through frequent transport, road linkages or commuting facilities). Examples of metropolitan areas include Greater London and Metro Manila.</a:t>
            </a:r>
          </a:p>
        </p:txBody>
      </p:sp>
      <p:sp>
        <p:nvSpPr>
          <p:cNvPr id="7" name="TextBox 6"/>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8"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6000" spc="1500" dirty="0" smtClean="0">
                <a:solidFill>
                  <a:srgbClr val="586F82"/>
                </a:solidFill>
              </a:rPr>
              <a:t>Urbanization</a:t>
            </a:r>
            <a:endParaRPr lang="en-IN" sz="6000" spc="1500" dirty="0">
              <a:solidFill>
                <a:srgbClr val="586F82"/>
              </a:solidFill>
            </a:endParaRPr>
          </a:p>
        </p:txBody>
      </p:sp>
      <p:sp>
        <p:nvSpPr>
          <p:cNvPr id="10" name="Rectangle 9"/>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p:cNvSpPr/>
          <p:nvPr/>
        </p:nvSpPr>
        <p:spPr>
          <a:xfrm>
            <a:off x="14412" y="543164"/>
            <a:ext cx="381124" cy="5838164"/>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14"/>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pic>
        <p:nvPicPr>
          <p:cNvPr id="7170" name="Picture 2" descr="Image result for metropolitan area in india"/>
          <p:cNvPicPr>
            <a:picLocks noChangeAspect="1" noChangeArrowheads="1"/>
          </p:cNvPicPr>
          <p:nvPr/>
        </p:nvPicPr>
        <p:blipFill rotWithShape="1">
          <a:blip r:embed="rId3">
            <a:extLst>
              <a:ext uri="{28A0092B-C50C-407E-A947-70E740481C1C}">
                <a14:useLocalDpi xmlns:a14="http://schemas.microsoft.com/office/drawing/2010/main" val="0"/>
              </a:ext>
            </a:extLst>
          </a:blip>
          <a:srcRect r="37491"/>
          <a:stretch/>
        </p:blipFill>
        <p:spPr bwMode="auto">
          <a:xfrm>
            <a:off x="6092755" y="2132856"/>
            <a:ext cx="2079645" cy="425815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11560" y="6468326"/>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UNICEf</a:t>
            </a:r>
            <a:r>
              <a:rPr lang="en-IN" sz="1200" dirty="0" smtClean="0">
                <a:latin typeface="SolexOT-Medium"/>
              </a:rPr>
              <a:t>: </a:t>
            </a:r>
            <a:r>
              <a:rPr lang="en-IN" sz="1200" dirty="0" err="1" smtClean="0">
                <a:latin typeface="SolexOT-Medium"/>
              </a:rPr>
              <a:t>SOWC</a:t>
            </a:r>
            <a:r>
              <a:rPr lang="en-IN" sz="1200" dirty="0" smtClean="0">
                <a:latin typeface="SolexOT-Medium"/>
              </a:rPr>
              <a:t> 2012. </a:t>
            </a:r>
            <a:r>
              <a:rPr lang="en-IN" sz="1200" i="1" dirty="0" smtClean="0">
                <a:latin typeface="SolexOT-Medium"/>
              </a:rPr>
              <a:t>Definitions</a:t>
            </a:r>
            <a:endParaRPr lang="en-IN" sz="1200" i="1" dirty="0"/>
          </a:p>
        </p:txBody>
      </p:sp>
    </p:spTree>
    <p:extLst>
      <p:ext uri="{BB962C8B-B14F-4D97-AF65-F5344CB8AC3E}">
        <p14:creationId xmlns:p14="http://schemas.microsoft.com/office/powerpoint/2010/main" val="24882065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5" name="Rectangle 14"/>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4" name="Rectangle 3"/>
          <p:cNvSpPr/>
          <p:nvPr/>
        </p:nvSpPr>
        <p:spPr>
          <a:xfrm>
            <a:off x="539552" y="1724592"/>
            <a:ext cx="4032448" cy="4801314"/>
          </a:xfrm>
          <a:prstGeom prst="rect">
            <a:avLst/>
          </a:prstGeom>
        </p:spPr>
        <p:txBody>
          <a:bodyPr wrap="square">
            <a:spAutoFit/>
          </a:bodyPr>
          <a:lstStyle/>
          <a:p>
            <a:r>
              <a:rPr lang="en-IN" b="1" dirty="0">
                <a:solidFill>
                  <a:srgbClr val="000000"/>
                </a:solidFill>
                <a:latin typeface="UniversLTStd-BoldCn"/>
              </a:rPr>
              <a:t>Urban </a:t>
            </a:r>
            <a:r>
              <a:rPr lang="en-IN" b="1" dirty="0" smtClean="0">
                <a:solidFill>
                  <a:srgbClr val="000000"/>
                </a:solidFill>
                <a:latin typeface="UniversLTStd-BoldCn"/>
              </a:rPr>
              <a:t>sprawl</a:t>
            </a:r>
          </a:p>
          <a:p>
            <a:endParaRPr lang="en-US" b="1" dirty="0">
              <a:solidFill>
                <a:srgbClr val="000000"/>
              </a:solidFill>
              <a:latin typeface="UniversLTStd-BoldCn"/>
            </a:endParaRPr>
          </a:p>
          <a:p>
            <a:endParaRPr lang="en-IN" b="1" dirty="0">
              <a:solidFill>
                <a:srgbClr val="000000"/>
              </a:solidFill>
              <a:latin typeface="UniversLTStd-BoldCn"/>
            </a:endParaRPr>
          </a:p>
          <a:p>
            <a:pPr algn="just"/>
            <a:r>
              <a:rPr lang="en-IN" dirty="0"/>
              <a:t>Also ‘horizontal spreading’ or ‘dispersed urbanization’. The uncontrolled and disproportionate expansion of an </a:t>
            </a:r>
            <a:r>
              <a:rPr lang="en-IN" dirty="0" smtClean="0"/>
              <a:t>urban area </a:t>
            </a:r>
            <a:r>
              <a:rPr lang="en-IN" dirty="0"/>
              <a:t>into the surrounding countryside, forming low-density</a:t>
            </a:r>
            <a:r>
              <a:rPr lang="en-IN" dirty="0" smtClean="0"/>
              <a:t>, poorly </a:t>
            </a:r>
            <a:r>
              <a:rPr lang="en-IN" dirty="0"/>
              <a:t>planned patterns of </a:t>
            </a:r>
            <a:r>
              <a:rPr lang="en-IN" dirty="0" smtClean="0"/>
              <a:t>development</a:t>
            </a:r>
            <a:r>
              <a:rPr lang="en-IN" dirty="0"/>
              <a:t>. Common in </a:t>
            </a:r>
            <a:r>
              <a:rPr lang="en-IN" dirty="0" smtClean="0"/>
              <a:t>both high-income </a:t>
            </a:r>
            <a:r>
              <a:rPr lang="en-IN" dirty="0"/>
              <a:t>and low-income countries, urban sprawl </a:t>
            </a:r>
            <a:r>
              <a:rPr lang="en-IN" dirty="0" smtClean="0"/>
              <a:t>is characterized </a:t>
            </a:r>
            <a:r>
              <a:rPr lang="en-IN" dirty="0"/>
              <a:t>by a scattered population living in </a:t>
            </a:r>
            <a:r>
              <a:rPr lang="en-IN" dirty="0" smtClean="0"/>
              <a:t>separate residential </a:t>
            </a:r>
            <a:r>
              <a:rPr lang="en-IN" dirty="0"/>
              <a:t>areas, with long blocks and poor access, </a:t>
            </a:r>
            <a:r>
              <a:rPr lang="en-IN" dirty="0" smtClean="0"/>
              <a:t>often </a:t>
            </a:r>
            <a:r>
              <a:rPr lang="en-IN" dirty="0" smtClean="0"/>
              <a:t>over dependent </a:t>
            </a:r>
            <a:r>
              <a:rPr lang="en-IN" dirty="0"/>
              <a:t>on motorized transport and missing </a:t>
            </a:r>
            <a:r>
              <a:rPr lang="en-IN" dirty="0" smtClean="0"/>
              <a:t>well-defined hubs </a:t>
            </a:r>
            <a:r>
              <a:rPr lang="en-IN" dirty="0"/>
              <a:t>of commercial activity</a:t>
            </a:r>
            <a:r>
              <a:rPr lang="en-IN" dirty="0" smtClean="0"/>
              <a:t>.</a:t>
            </a:r>
            <a:endParaRPr lang="en-IN" dirty="0"/>
          </a:p>
        </p:txBody>
      </p:sp>
      <p:sp>
        <p:nvSpPr>
          <p:cNvPr id="7" name="TextBox 6"/>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8"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6000" spc="1500" dirty="0" smtClean="0">
                <a:solidFill>
                  <a:srgbClr val="586F82"/>
                </a:solidFill>
              </a:rPr>
              <a:t>Urbanization</a:t>
            </a:r>
            <a:endParaRPr lang="en-IN" sz="6000" spc="1500" dirty="0">
              <a:solidFill>
                <a:srgbClr val="586F82"/>
              </a:solidFill>
            </a:endParaRPr>
          </a:p>
        </p:txBody>
      </p:sp>
      <p:sp>
        <p:nvSpPr>
          <p:cNvPr id="10" name="Rectangle 9"/>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p:cNvSpPr/>
          <p:nvPr/>
        </p:nvSpPr>
        <p:spPr>
          <a:xfrm>
            <a:off x="14412" y="543164"/>
            <a:ext cx="381124" cy="5838164"/>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8194" name="Picture 2" descr="Mosaic of images taken by Landsat 5 of the western portion of Las Vegas in 1984 (top), 1999 (middle), and 2009 (bottom)."/>
          <p:cNvPicPr>
            <a:picLocks noChangeAspect="1" noChangeArrowheads="1"/>
          </p:cNvPicPr>
          <p:nvPr/>
        </p:nvPicPr>
        <p:blipFill rotWithShape="1">
          <a:blip r:embed="rId3">
            <a:extLst>
              <a:ext uri="{28A0092B-C50C-407E-A947-70E740481C1C}">
                <a14:useLocalDpi xmlns:a14="http://schemas.microsoft.com/office/drawing/2010/main" val="0"/>
              </a:ext>
            </a:extLst>
          </a:blip>
          <a:srcRect l="22831"/>
          <a:stretch/>
        </p:blipFill>
        <p:spPr bwMode="auto">
          <a:xfrm>
            <a:off x="6084168" y="2935390"/>
            <a:ext cx="2091907" cy="344593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11560" y="6468326"/>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UNICEf</a:t>
            </a:r>
            <a:r>
              <a:rPr lang="en-IN" sz="1200" dirty="0" smtClean="0">
                <a:latin typeface="SolexOT-Medium"/>
              </a:rPr>
              <a:t>: </a:t>
            </a:r>
            <a:r>
              <a:rPr lang="en-IN" sz="1200" dirty="0" err="1" smtClean="0">
                <a:latin typeface="SolexOT-Medium"/>
              </a:rPr>
              <a:t>SOWC</a:t>
            </a:r>
            <a:r>
              <a:rPr lang="en-IN" sz="1200" dirty="0" smtClean="0">
                <a:latin typeface="SolexOT-Medium"/>
              </a:rPr>
              <a:t> 2012. </a:t>
            </a:r>
            <a:r>
              <a:rPr lang="en-IN" sz="1200" i="1" dirty="0" smtClean="0">
                <a:latin typeface="SolexOT-Medium"/>
              </a:rPr>
              <a:t>Definitions</a:t>
            </a:r>
            <a:endParaRPr lang="en-IN" sz="1200" i="1" dirty="0"/>
          </a:p>
        </p:txBody>
      </p:sp>
    </p:spTree>
    <p:extLst>
      <p:ext uri="{BB962C8B-B14F-4D97-AF65-F5344CB8AC3E}">
        <p14:creationId xmlns:p14="http://schemas.microsoft.com/office/powerpoint/2010/main" val="11622852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5" name="Rectangle 14"/>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4" name="Rectangle 3"/>
          <p:cNvSpPr/>
          <p:nvPr/>
        </p:nvSpPr>
        <p:spPr>
          <a:xfrm>
            <a:off x="596200" y="1978962"/>
            <a:ext cx="3975799" cy="3970318"/>
          </a:xfrm>
          <a:prstGeom prst="rect">
            <a:avLst/>
          </a:prstGeom>
        </p:spPr>
        <p:txBody>
          <a:bodyPr wrap="square">
            <a:spAutoFit/>
          </a:bodyPr>
          <a:lstStyle/>
          <a:p>
            <a:r>
              <a:rPr lang="en-IN" b="1" dirty="0" err="1">
                <a:solidFill>
                  <a:srgbClr val="000000"/>
                </a:solidFill>
                <a:latin typeface="UniversLTStd-BoldCn"/>
              </a:rPr>
              <a:t>Peri</a:t>
            </a:r>
            <a:r>
              <a:rPr lang="en-IN" b="1" dirty="0">
                <a:solidFill>
                  <a:srgbClr val="000000"/>
                </a:solidFill>
                <a:latin typeface="UniversLTStd-BoldCn"/>
              </a:rPr>
              <a:t>-urban </a:t>
            </a:r>
            <a:r>
              <a:rPr lang="en-IN" b="1" dirty="0" smtClean="0">
                <a:solidFill>
                  <a:srgbClr val="000000"/>
                </a:solidFill>
                <a:latin typeface="UniversLTStd-BoldCn"/>
              </a:rPr>
              <a:t>area</a:t>
            </a:r>
          </a:p>
          <a:p>
            <a:endParaRPr lang="en-IN" b="1" dirty="0">
              <a:solidFill>
                <a:srgbClr val="000000"/>
              </a:solidFill>
              <a:latin typeface="UniversLTStd-BoldCn"/>
            </a:endParaRPr>
          </a:p>
          <a:p>
            <a:pPr algn="just"/>
            <a:r>
              <a:rPr lang="en-IN" dirty="0"/>
              <a:t>An area between consolidated urban and rural regions</a:t>
            </a:r>
            <a:r>
              <a:rPr lang="en-IN" dirty="0" smtClean="0"/>
              <a:t>.</a:t>
            </a:r>
          </a:p>
          <a:p>
            <a:pPr algn="just"/>
            <a:endParaRPr lang="en-IN" dirty="0"/>
          </a:p>
          <a:p>
            <a:r>
              <a:rPr lang="en-IN" b="1" dirty="0" smtClean="0">
                <a:solidFill>
                  <a:srgbClr val="000000"/>
                </a:solidFill>
                <a:latin typeface="UniversLTStd-BoldCn"/>
              </a:rPr>
              <a:t>Megacity</a:t>
            </a:r>
          </a:p>
          <a:p>
            <a:endParaRPr lang="en-IN" b="1" dirty="0">
              <a:solidFill>
                <a:srgbClr val="000000"/>
              </a:solidFill>
              <a:latin typeface="UniversLTStd-BoldCn"/>
            </a:endParaRPr>
          </a:p>
          <a:p>
            <a:pPr algn="just"/>
            <a:r>
              <a:rPr lang="en-IN" dirty="0"/>
              <a:t>An urban agglomeration with a population of 10 </a:t>
            </a:r>
            <a:r>
              <a:rPr lang="en-IN" dirty="0" smtClean="0"/>
              <a:t>million or </a:t>
            </a:r>
            <a:r>
              <a:rPr lang="en-IN" dirty="0"/>
              <a:t>more</a:t>
            </a:r>
            <a:r>
              <a:rPr lang="en-IN" dirty="0" smtClean="0"/>
              <a:t>. In </a:t>
            </a:r>
            <a:r>
              <a:rPr lang="en-IN" dirty="0"/>
              <a:t>2009, 21 urban agglomerations qualified as megacities</a:t>
            </a:r>
            <a:r>
              <a:rPr lang="en-IN" dirty="0" smtClean="0"/>
              <a:t>, accounting </a:t>
            </a:r>
            <a:r>
              <a:rPr lang="en-IN" dirty="0"/>
              <a:t>for 9.4 per cent of the world’s urban population.</a:t>
            </a:r>
          </a:p>
          <a:p>
            <a:pPr algn="just"/>
            <a:r>
              <a:rPr lang="en-IN" dirty="0"/>
              <a:t>In 1975, New York, Tokyo and Mexico City were the </a:t>
            </a:r>
            <a:r>
              <a:rPr lang="en-IN" dirty="0" smtClean="0"/>
              <a:t>only megacities.</a:t>
            </a:r>
            <a:endParaRPr lang="en-IN" dirty="0"/>
          </a:p>
        </p:txBody>
      </p:sp>
      <p:sp>
        <p:nvSpPr>
          <p:cNvPr id="7" name="TextBox 6"/>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8" name="Rectangle 7"/>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9"/>
          <p:cNvSpPr/>
          <p:nvPr/>
        </p:nvSpPr>
        <p:spPr>
          <a:xfrm>
            <a:off x="14412" y="543164"/>
            <a:ext cx="381124" cy="5838164"/>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6000" spc="1500" dirty="0" smtClean="0">
                <a:solidFill>
                  <a:srgbClr val="586F82"/>
                </a:solidFill>
              </a:rPr>
              <a:t>Urbanization</a:t>
            </a:r>
            <a:endParaRPr lang="en-IN" sz="6000" spc="1500" dirty="0">
              <a:solidFill>
                <a:srgbClr val="586F82"/>
              </a:solidFill>
            </a:endParaRPr>
          </a:p>
        </p:txBody>
      </p:sp>
      <p:pic>
        <p:nvPicPr>
          <p:cNvPr id="9218" name="Picture 2" descr="Image result for megacity exa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2703546"/>
            <a:ext cx="2088232" cy="367778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11560" y="6468326"/>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UNICEf</a:t>
            </a:r>
            <a:r>
              <a:rPr lang="en-IN" sz="1200" dirty="0" smtClean="0">
                <a:latin typeface="SolexOT-Medium"/>
              </a:rPr>
              <a:t>: </a:t>
            </a:r>
            <a:r>
              <a:rPr lang="en-IN" sz="1200" dirty="0" err="1" smtClean="0">
                <a:latin typeface="SolexOT-Medium"/>
              </a:rPr>
              <a:t>SOWC</a:t>
            </a:r>
            <a:r>
              <a:rPr lang="en-IN" sz="1200" dirty="0" smtClean="0">
                <a:latin typeface="SolexOT-Medium"/>
              </a:rPr>
              <a:t> 2012. </a:t>
            </a:r>
            <a:r>
              <a:rPr lang="en-IN" sz="1200" i="1" dirty="0" smtClean="0">
                <a:latin typeface="SolexOT-Medium"/>
              </a:rPr>
              <a:t>Definitions</a:t>
            </a:r>
            <a:endParaRPr lang="en-IN" sz="1200" i="1" dirty="0"/>
          </a:p>
        </p:txBody>
      </p:sp>
    </p:spTree>
    <p:extLst>
      <p:ext uri="{BB962C8B-B14F-4D97-AF65-F5344CB8AC3E}">
        <p14:creationId xmlns:p14="http://schemas.microsoft.com/office/powerpoint/2010/main" val="16057178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1412776"/>
            <a:ext cx="4824536" cy="5078313"/>
          </a:xfrm>
          <a:prstGeom prst="rect">
            <a:avLst/>
          </a:prstGeom>
        </p:spPr>
        <p:txBody>
          <a:bodyPr wrap="square">
            <a:spAutoFit/>
          </a:bodyPr>
          <a:lstStyle/>
          <a:p>
            <a:pPr algn="just"/>
            <a:r>
              <a:rPr lang="en-IN" b="1" dirty="0" err="1" smtClean="0"/>
              <a:t>Metacity</a:t>
            </a:r>
            <a:endParaRPr lang="en-IN" b="1" dirty="0"/>
          </a:p>
          <a:p>
            <a:pPr algn="just"/>
            <a:r>
              <a:rPr lang="en-IN" dirty="0"/>
              <a:t>A major conurbation – a megacity of more </a:t>
            </a:r>
            <a:r>
              <a:rPr lang="en-IN" dirty="0" smtClean="0"/>
              <a:t>than 20 </a:t>
            </a:r>
            <a:r>
              <a:rPr lang="en-IN" dirty="0"/>
              <a:t>million people</a:t>
            </a:r>
            <a:r>
              <a:rPr lang="en-IN" dirty="0" smtClean="0"/>
              <a:t>. As </a:t>
            </a:r>
            <a:r>
              <a:rPr lang="en-IN" dirty="0"/>
              <a:t>cities grow and merge, new urban configurations </a:t>
            </a:r>
            <a:r>
              <a:rPr lang="en-IN" dirty="0" smtClean="0"/>
              <a:t>are formed</a:t>
            </a:r>
            <a:r>
              <a:rPr lang="en-IN" dirty="0"/>
              <a:t>. These include </a:t>
            </a:r>
            <a:r>
              <a:rPr lang="en-IN" b="1" dirty="0"/>
              <a:t>megaregions</a:t>
            </a:r>
            <a:r>
              <a:rPr lang="en-IN" dirty="0"/>
              <a:t>, </a:t>
            </a:r>
            <a:r>
              <a:rPr lang="en-IN" b="1" dirty="0"/>
              <a:t>urban corridors </a:t>
            </a:r>
            <a:r>
              <a:rPr lang="en-IN" dirty="0" smtClean="0"/>
              <a:t>and </a:t>
            </a:r>
            <a:r>
              <a:rPr lang="en-IN" b="1" dirty="0" smtClean="0"/>
              <a:t>city-regions</a:t>
            </a:r>
            <a:r>
              <a:rPr lang="en-IN" dirty="0" smtClean="0"/>
              <a:t>.</a:t>
            </a:r>
          </a:p>
          <a:p>
            <a:pPr algn="just"/>
            <a:endParaRPr lang="en-IN" dirty="0"/>
          </a:p>
          <a:p>
            <a:pPr algn="just"/>
            <a:r>
              <a:rPr lang="en-IN" b="1" dirty="0"/>
              <a:t>Megaregion</a:t>
            </a:r>
          </a:p>
          <a:p>
            <a:pPr algn="just"/>
            <a:r>
              <a:rPr lang="en-IN" dirty="0"/>
              <a:t>A rapidly growing urban cluster surrounded by </a:t>
            </a:r>
            <a:r>
              <a:rPr lang="en-IN" dirty="0" smtClean="0"/>
              <a:t>low-density hinterland</a:t>
            </a:r>
            <a:r>
              <a:rPr lang="en-IN" dirty="0"/>
              <a:t>, formed as a result of expansion</a:t>
            </a:r>
            <a:r>
              <a:rPr lang="en-IN" dirty="0" smtClean="0"/>
              <a:t>, growth </a:t>
            </a:r>
            <a:r>
              <a:rPr lang="en-IN" dirty="0"/>
              <a:t>and geographical convergence of more than </a:t>
            </a:r>
            <a:r>
              <a:rPr lang="en-IN" dirty="0" smtClean="0"/>
              <a:t>one metropolitan </a:t>
            </a:r>
            <a:r>
              <a:rPr lang="en-IN" dirty="0"/>
              <a:t>area and other agglomerations</a:t>
            </a:r>
            <a:r>
              <a:rPr lang="en-IN" dirty="0" smtClean="0"/>
              <a:t>.</a:t>
            </a:r>
          </a:p>
          <a:p>
            <a:pPr algn="just"/>
            <a:endParaRPr lang="en-IN" dirty="0" smtClean="0"/>
          </a:p>
          <a:p>
            <a:pPr algn="just"/>
            <a:r>
              <a:rPr lang="en-IN" b="1" dirty="0"/>
              <a:t>Urban corridor</a:t>
            </a:r>
          </a:p>
          <a:p>
            <a:pPr algn="just"/>
            <a:r>
              <a:rPr lang="en-IN" dirty="0"/>
              <a:t>A linear ‘ribbon’ system of urban organization: cities </a:t>
            </a:r>
            <a:r>
              <a:rPr lang="en-IN" dirty="0" smtClean="0"/>
              <a:t>of various </a:t>
            </a:r>
            <a:r>
              <a:rPr lang="en-IN" dirty="0"/>
              <a:t>sizes linked through transportation and </a:t>
            </a:r>
            <a:r>
              <a:rPr lang="en-IN" dirty="0" smtClean="0"/>
              <a:t>economic axes</a:t>
            </a:r>
            <a:r>
              <a:rPr lang="en-IN" dirty="0"/>
              <a:t>, often running between major cities. </a:t>
            </a:r>
          </a:p>
        </p:txBody>
      </p:sp>
      <p:sp>
        <p:nvSpPr>
          <p:cNvPr id="7" name="Rectangle 6"/>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8" name="Rectangle 7"/>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10" name="TextBox 9"/>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11" name="Rectangle 10"/>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p:cNvSpPr/>
          <p:nvPr/>
        </p:nvSpPr>
        <p:spPr>
          <a:xfrm>
            <a:off x="1441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6000" spc="1500" dirty="0" smtClean="0">
                <a:solidFill>
                  <a:srgbClr val="586F82"/>
                </a:solidFill>
              </a:rPr>
              <a:t>Urbanization</a:t>
            </a:r>
            <a:endParaRPr lang="en-IN" sz="6000" spc="1500" dirty="0">
              <a:solidFill>
                <a:srgbClr val="586F82"/>
              </a:solidFill>
            </a:endParaRPr>
          </a:p>
        </p:txBody>
      </p:sp>
      <p:pic>
        <p:nvPicPr>
          <p:cNvPr id="17" name="Picture 2" descr="Image result for mumbai delhi corridor"/>
          <p:cNvPicPr>
            <a:picLocks noChangeAspect="1" noChangeArrowheads="1"/>
          </p:cNvPicPr>
          <p:nvPr/>
        </p:nvPicPr>
        <p:blipFill rotWithShape="1">
          <a:blip r:embed="rId3">
            <a:extLst>
              <a:ext uri="{28A0092B-C50C-407E-A947-70E740481C1C}">
                <a14:useLocalDpi xmlns:a14="http://schemas.microsoft.com/office/drawing/2010/main" val="0"/>
              </a:ext>
            </a:extLst>
          </a:blip>
          <a:srcRect r="54188"/>
          <a:stretch/>
        </p:blipFill>
        <p:spPr bwMode="auto">
          <a:xfrm>
            <a:off x="6105939" y="4234496"/>
            <a:ext cx="2077689" cy="2362856"/>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Image result for Hong Kong-Shenzhen-Guangzhou mega-reg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5939" y="2598317"/>
            <a:ext cx="2077689" cy="162277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11560" y="6608385"/>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UNICEf</a:t>
            </a:r>
            <a:r>
              <a:rPr lang="en-IN" sz="1200" dirty="0" smtClean="0">
                <a:latin typeface="SolexOT-Medium"/>
              </a:rPr>
              <a:t>: </a:t>
            </a:r>
            <a:r>
              <a:rPr lang="en-IN" sz="1200" dirty="0" err="1" smtClean="0">
                <a:latin typeface="SolexOT-Medium"/>
              </a:rPr>
              <a:t>SOWC</a:t>
            </a:r>
            <a:r>
              <a:rPr lang="en-IN" sz="1200" dirty="0" smtClean="0">
                <a:latin typeface="SolexOT-Medium"/>
              </a:rPr>
              <a:t> 2012. </a:t>
            </a:r>
            <a:r>
              <a:rPr lang="en-IN" sz="1200" i="1" dirty="0" smtClean="0">
                <a:latin typeface="SolexOT-Medium"/>
              </a:rPr>
              <a:t>Definitions</a:t>
            </a:r>
            <a:endParaRPr lang="en-IN" sz="1200" i="1" dirty="0"/>
          </a:p>
        </p:txBody>
      </p:sp>
    </p:spTree>
    <p:extLst>
      <p:ext uri="{BB962C8B-B14F-4D97-AF65-F5344CB8AC3E}">
        <p14:creationId xmlns:p14="http://schemas.microsoft.com/office/powerpoint/2010/main" val="14034491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1389" y="1465734"/>
            <a:ext cx="8207763" cy="5509200"/>
          </a:xfrm>
          <a:prstGeom prst="rect">
            <a:avLst/>
          </a:prstGeom>
        </p:spPr>
        <p:txBody>
          <a:bodyPr wrap="square">
            <a:spAutoFit/>
          </a:bodyPr>
          <a:lstStyle/>
          <a:p>
            <a:pPr algn="just"/>
            <a:r>
              <a:rPr lang="en-IN" sz="1600" b="1" dirty="0" smtClean="0"/>
              <a:t>How </a:t>
            </a:r>
            <a:r>
              <a:rPr lang="en-IN" sz="1600" b="1" dirty="0"/>
              <a:t>are urban areas defined in India according to the census of India</a:t>
            </a:r>
          </a:p>
          <a:p>
            <a:pPr algn="just"/>
            <a:r>
              <a:rPr lang="en-IN" sz="1600" dirty="0" smtClean="0"/>
              <a:t>The </a:t>
            </a:r>
            <a:r>
              <a:rPr lang="en-IN" sz="1600" dirty="0"/>
              <a:t>1961 census adopted a strict definition which </a:t>
            </a:r>
            <a:r>
              <a:rPr lang="en-IN" sz="1600" dirty="0" smtClean="0"/>
              <a:t>was modified </a:t>
            </a:r>
            <a:r>
              <a:rPr lang="en-IN" sz="1600" dirty="0"/>
              <a:t>in 1971 census to treat all places satisfying the following conditions as towns:-</a:t>
            </a:r>
          </a:p>
          <a:p>
            <a:pPr algn="just"/>
            <a:r>
              <a:rPr lang="en-IN" sz="1600" dirty="0"/>
              <a:t/>
            </a:r>
            <a:br>
              <a:rPr lang="en-IN" sz="1600" dirty="0"/>
            </a:br>
            <a:r>
              <a:rPr lang="en-IN" sz="1600" dirty="0" smtClean="0"/>
              <a:t>All </a:t>
            </a:r>
            <a:r>
              <a:rPr lang="en-IN" sz="1600" dirty="0"/>
              <a:t>municipal corporations, municipal boards, cantonments and notified areas</a:t>
            </a:r>
            <a:r>
              <a:rPr lang="en-IN" sz="1600" dirty="0" smtClean="0"/>
              <a:t>. </a:t>
            </a:r>
            <a:endParaRPr lang="en-IN" sz="1600" dirty="0"/>
          </a:p>
          <a:p>
            <a:pPr algn="just"/>
            <a:r>
              <a:rPr lang="en-IN" sz="1600" dirty="0"/>
              <a:t>All localities though not in themselves local bodies but forming part of a city or town agglomeration.</a:t>
            </a:r>
          </a:p>
          <a:p>
            <a:pPr algn="just"/>
            <a:r>
              <a:rPr lang="en-IN" sz="1600" b="1" dirty="0"/>
              <a:t>Other places satisfying all three following conditions</a:t>
            </a:r>
            <a:r>
              <a:rPr lang="en-IN" sz="1600" b="1" dirty="0" smtClean="0"/>
              <a:t>. </a:t>
            </a:r>
          </a:p>
          <a:p>
            <a:pPr algn="just"/>
            <a:r>
              <a:rPr lang="en-IN" sz="1600" dirty="0" smtClean="0"/>
              <a:t>Population </a:t>
            </a:r>
            <a:r>
              <a:rPr lang="en-IN" sz="1600" dirty="0"/>
              <a:t>exceeds </a:t>
            </a:r>
            <a:r>
              <a:rPr lang="en-IN" sz="1600" dirty="0" smtClean="0"/>
              <a:t>5,000</a:t>
            </a:r>
            <a:endParaRPr lang="en-IN" sz="1600" dirty="0"/>
          </a:p>
          <a:p>
            <a:pPr algn="just"/>
            <a:r>
              <a:rPr lang="en-IN" sz="1600" dirty="0"/>
              <a:t>At least 75 per cent of the male working population engages in non agricultural pursuits</a:t>
            </a:r>
          </a:p>
          <a:p>
            <a:pPr algn="just"/>
            <a:r>
              <a:rPr lang="en-IN" sz="1600" dirty="0"/>
              <a:t>The density of population exceeds 400 persons per square km</a:t>
            </a:r>
            <a:r>
              <a:rPr lang="en-IN" sz="1600" dirty="0" smtClean="0"/>
              <a:t>.</a:t>
            </a:r>
            <a:endParaRPr lang="en-IN" sz="1600" dirty="0"/>
          </a:p>
          <a:p>
            <a:pPr algn="just"/>
            <a:r>
              <a:rPr lang="en-IN" sz="1600" dirty="0"/>
              <a:t/>
            </a:r>
            <a:br>
              <a:rPr lang="en-IN" sz="1600" dirty="0"/>
            </a:br>
            <a:r>
              <a:rPr lang="en-IN" sz="1600" dirty="0" smtClean="0"/>
              <a:t>All </a:t>
            </a:r>
            <a:r>
              <a:rPr lang="en-IN" sz="1600" dirty="0"/>
              <a:t>towns and urban agglomerations, so identified, are grouped into following six classes according to population size</a:t>
            </a:r>
            <a:r>
              <a:rPr lang="en-IN" sz="1600" dirty="0" smtClean="0"/>
              <a:t>:</a:t>
            </a:r>
          </a:p>
          <a:p>
            <a:pPr algn="just"/>
            <a:r>
              <a:rPr lang="en-IN" sz="1600" b="1" dirty="0" smtClean="0"/>
              <a:t>Class </a:t>
            </a:r>
            <a:r>
              <a:rPr lang="en-IN" sz="1600" b="1" dirty="0"/>
              <a:t>I: population of 100,000 and above</a:t>
            </a:r>
          </a:p>
          <a:p>
            <a:pPr algn="just"/>
            <a:r>
              <a:rPr lang="en-IN" sz="1600" b="1" dirty="0"/>
              <a:t>Class II: population of 50,000 to 99,999</a:t>
            </a:r>
          </a:p>
          <a:p>
            <a:pPr algn="just"/>
            <a:r>
              <a:rPr lang="en-IN" sz="1600" b="1" dirty="0"/>
              <a:t>Class III: population of 20,000 to 49,999</a:t>
            </a:r>
          </a:p>
          <a:p>
            <a:pPr algn="just"/>
            <a:r>
              <a:rPr lang="en-IN" sz="1600" b="1" dirty="0"/>
              <a:t>Class IV: population of 10,000 to 19,999</a:t>
            </a:r>
          </a:p>
          <a:p>
            <a:pPr algn="just"/>
            <a:r>
              <a:rPr lang="en-IN" sz="1600" b="1" dirty="0"/>
              <a:t>Class V: population of 5,000 to 9,999</a:t>
            </a:r>
          </a:p>
          <a:p>
            <a:pPr algn="just"/>
            <a:r>
              <a:rPr lang="en-IN" sz="1600" b="1" dirty="0"/>
              <a:t>Class VI: population less than </a:t>
            </a:r>
            <a:r>
              <a:rPr lang="en-IN" sz="1600" b="1" dirty="0" smtClean="0"/>
              <a:t>5,000</a:t>
            </a:r>
            <a:endParaRPr lang="en-IN" sz="1600" b="1" dirty="0"/>
          </a:p>
          <a:p>
            <a:pPr algn="just"/>
            <a:r>
              <a:rPr lang="en-IN" sz="1600" dirty="0"/>
              <a:t/>
            </a:r>
            <a:br>
              <a:rPr lang="en-IN" sz="1600" dirty="0"/>
            </a:br>
            <a:r>
              <a:rPr lang="en-IN" sz="1600" dirty="0"/>
              <a:t>Any urban area with population exceeding 1,00,000 is called a city.</a:t>
            </a:r>
          </a:p>
        </p:txBody>
      </p:sp>
      <p:sp>
        <p:nvSpPr>
          <p:cNvPr id="7" name="TextBox 6"/>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8" name="Rectangle 7"/>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1441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6000" spc="1500" dirty="0" smtClean="0">
                <a:solidFill>
                  <a:srgbClr val="586F82"/>
                </a:solidFill>
              </a:rPr>
              <a:t>Urbanization</a:t>
            </a:r>
            <a:endParaRPr lang="en-IN" sz="6000" spc="1500" dirty="0">
              <a:solidFill>
                <a:srgbClr val="586F82"/>
              </a:solidFill>
            </a:endParaRPr>
          </a:p>
        </p:txBody>
      </p:sp>
    </p:spTree>
    <p:extLst>
      <p:ext uri="{BB962C8B-B14F-4D97-AF65-F5344CB8AC3E}">
        <p14:creationId xmlns:p14="http://schemas.microsoft.com/office/powerpoint/2010/main" val="16174179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mage result for URBAN GROWTH OF MUMBAI 2000"/>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TextBox 9"/>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11" name="Rectangle 10"/>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6000" spc="1500" dirty="0" smtClean="0">
                <a:solidFill>
                  <a:srgbClr val="586F82"/>
                </a:solidFill>
              </a:rPr>
              <a:t>Urban Growth</a:t>
            </a:r>
            <a:endParaRPr lang="en-IN" sz="6000" spc="1500" dirty="0">
              <a:solidFill>
                <a:srgbClr val="586F82"/>
              </a:solidFill>
            </a:endParaRPr>
          </a:p>
        </p:txBody>
      </p:sp>
      <p:sp>
        <p:nvSpPr>
          <p:cNvPr id="13" name="Rectangle 12"/>
          <p:cNvSpPr/>
          <p:nvPr/>
        </p:nvSpPr>
        <p:spPr>
          <a:xfrm>
            <a:off x="14412" y="543164"/>
            <a:ext cx="381124" cy="829044"/>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0242" name="Picture 2" descr="Image result for mumbai urban growth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2936"/>
            <a:ext cx="9151356" cy="4005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5337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mage result for URBAN GROWTH OF MUMBAI 2000"/>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TextBox 9"/>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11" name="Rectangle 10"/>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4800" spc="1500" dirty="0" smtClean="0">
                <a:solidFill>
                  <a:srgbClr val="586F82"/>
                </a:solidFill>
              </a:rPr>
              <a:t>World Population</a:t>
            </a:r>
            <a:endParaRPr lang="en-IN" sz="4800" spc="1500" dirty="0">
              <a:solidFill>
                <a:srgbClr val="586F82"/>
              </a:solidFill>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443" t="16428" r="8443" b="13965"/>
          <a:stretch/>
        </p:blipFill>
        <p:spPr bwMode="auto">
          <a:xfrm>
            <a:off x="539553" y="2052409"/>
            <a:ext cx="8217818" cy="4301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5400" y="542446"/>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2374092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3" name="Rectangle 2"/>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12" name="TextBox 11"/>
          <p:cNvSpPr txBox="1"/>
          <p:nvPr/>
        </p:nvSpPr>
        <p:spPr>
          <a:xfrm>
            <a:off x="0" y="548680"/>
            <a:ext cx="9144000" cy="646331"/>
          </a:xfrm>
          <a:prstGeom prst="rect">
            <a:avLst/>
          </a:prstGeom>
          <a:solidFill>
            <a:srgbClr val="82A0A6"/>
          </a:solidFill>
          <a:ln w="34925">
            <a:noFill/>
          </a:ln>
        </p:spPr>
        <p:txBody>
          <a:bodyPr wrap="square" rtlCol="0" anchor="ctr">
            <a:spAutoFit/>
          </a:bodyPr>
          <a:lstStyle/>
          <a:p>
            <a:endParaRPr lang="en-US" dirty="0" smtClean="0"/>
          </a:p>
          <a:p>
            <a:r>
              <a:rPr lang="en-US" b="1" dirty="0" smtClean="0">
                <a:solidFill>
                  <a:schemeClr val="tx1">
                    <a:lumMod val="65000"/>
                    <a:lumOff val="35000"/>
                  </a:schemeClr>
                </a:solidFill>
              </a:rPr>
              <a:t>  </a:t>
            </a:r>
            <a:endParaRPr lang="en-US" dirty="0"/>
          </a:p>
        </p:txBody>
      </p:sp>
      <p:sp>
        <p:nvSpPr>
          <p:cNvPr id="13" name="Title Placeholder 1"/>
          <p:cNvSpPr txBox="1">
            <a:spLocks/>
          </p:cNvSpPr>
          <p:nvPr/>
        </p:nvSpPr>
        <p:spPr>
          <a:xfrm>
            <a:off x="251520" y="332656"/>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6000" spc="1500" dirty="0" smtClean="0">
                <a:solidFill>
                  <a:srgbClr val="586F82"/>
                </a:solidFill>
              </a:rPr>
              <a:t>Introduction</a:t>
            </a:r>
            <a:endParaRPr lang="en-IN" sz="6000" spc="1500" dirty="0">
              <a:solidFill>
                <a:srgbClr val="586F82"/>
              </a:solidFill>
            </a:endParaRPr>
          </a:p>
        </p:txBody>
      </p:sp>
      <p:sp>
        <p:nvSpPr>
          <p:cNvPr id="2" name="Rectangle 1"/>
          <p:cNvSpPr/>
          <p:nvPr/>
        </p:nvSpPr>
        <p:spPr>
          <a:xfrm>
            <a:off x="0" y="1268760"/>
            <a:ext cx="9144000"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15"/>
          <p:cNvSpPr/>
          <p:nvPr/>
        </p:nvSpPr>
        <p:spPr>
          <a:xfrm>
            <a:off x="0" y="5917840"/>
            <a:ext cx="9144000" cy="46348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sz="1400" b="1" dirty="0">
                <a:solidFill>
                  <a:srgbClr val="586F82"/>
                </a:solidFill>
              </a:rPr>
              <a:t>A </a:t>
            </a:r>
            <a:r>
              <a:rPr lang="en-US" sz="1400" b="1" dirty="0" err="1">
                <a:solidFill>
                  <a:srgbClr val="586F82"/>
                </a:solidFill>
              </a:rPr>
              <a:t>BinUCom</a:t>
            </a:r>
            <a:r>
              <a:rPr lang="en-US" sz="1400" b="1" dirty="0">
                <a:solidFill>
                  <a:srgbClr val="586F82"/>
                </a:solidFill>
              </a:rPr>
              <a:t> Initiative </a:t>
            </a:r>
            <a:r>
              <a:rPr lang="en-US" sz="1400" b="1" dirty="0" smtClean="0">
                <a:solidFill>
                  <a:srgbClr val="586F82"/>
                </a:solidFill>
              </a:rPr>
              <a:t>                            </a:t>
            </a:r>
            <a:r>
              <a:rPr lang="en-US" b="1" dirty="0" err="1" smtClean="0">
                <a:solidFill>
                  <a:srgbClr val="586F82"/>
                </a:solidFill>
              </a:rPr>
              <a:t>M.Arch</a:t>
            </a:r>
            <a:r>
              <a:rPr lang="en-US" b="1" dirty="0" smtClean="0">
                <a:solidFill>
                  <a:srgbClr val="586F82"/>
                </a:solidFill>
              </a:rPr>
              <a:t> Elective </a:t>
            </a:r>
            <a:r>
              <a:rPr lang="en-US" b="1" dirty="0">
                <a:solidFill>
                  <a:srgbClr val="586F82"/>
                </a:solidFill>
              </a:rPr>
              <a:t>Course  </a:t>
            </a:r>
            <a:r>
              <a:rPr lang="en-US" b="1" dirty="0" smtClean="0">
                <a:solidFill>
                  <a:srgbClr val="586F82"/>
                </a:solidFill>
              </a:rPr>
              <a:t>     </a:t>
            </a:r>
            <a:r>
              <a:rPr lang="en-US" sz="1200" b="1" dirty="0" smtClean="0">
                <a:solidFill>
                  <a:srgbClr val="586F82"/>
                </a:solidFill>
              </a:rPr>
              <a:t>Conducted by: Christine </a:t>
            </a:r>
            <a:r>
              <a:rPr lang="en-US" sz="1200" b="1" dirty="0" err="1" smtClean="0">
                <a:solidFill>
                  <a:srgbClr val="586F82"/>
                </a:solidFill>
              </a:rPr>
              <a:t>Wamsler</a:t>
            </a:r>
            <a:r>
              <a:rPr lang="en-US" sz="1200" b="1" dirty="0" smtClean="0">
                <a:solidFill>
                  <a:srgbClr val="586F82"/>
                </a:solidFill>
              </a:rPr>
              <a:t> and </a:t>
            </a:r>
            <a:r>
              <a:rPr lang="en-US" sz="1200" b="1" dirty="0" err="1" smtClean="0">
                <a:solidFill>
                  <a:srgbClr val="586F82"/>
                </a:solidFill>
              </a:rPr>
              <a:t>Mamta</a:t>
            </a:r>
            <a:r>
              <a:rPr lang="en-US" sz="1200" b="1" dirty="0" smtClean="0">
                <a:solidFill>
                  <a:srgbClr val="586F82"/>
                </a:solidFill>
              </a:rPr>
              <a:t> </a:t>
            </a:r>
            <a:r>
              <a:rPr lang="en-US" sz="1200" b="1" dirty="0" err="1">
                <a:solidFill>
                  <a:srgbClr val="586F82"/>
                </a:solidFill>
              </a:rPr>
              <a:t>Patwardhan</a:t>
            </a:r>
            <a:endParaRPr lang="en-US" sz="1200" b="1" dirty="0">
              <a:solidFill>
                <a:srgbClr val="586F82"/>
              </a:solidFill>
            </a:endParaRPr>
          </a:p>
        </p:txBody>
      </p:sp>
      <p:sp>
        <p:nvSpPr>
          <p:cNvPr id="4" name="TextBox 3"/>
          <p:cNvSpPr txBox="1"/>
          <p:nvPr/>
        </p:nvSpPr>
        <p:spPr>
          <a:xfrm>
            <a:off x="395536" y="1916832"/>
            <a:ext cx="4896544" cy="2031325"/>
          </a:xfrm>
          <a:prstGeom prst="rect">
            <a:avLst/>
          </a:prstGeom>
          <a:noFill/>
        </p:spPr>
        <p:txBody>
          <a:bodyPr wrap="square" rtlCol="0">
            <a:spAutoFit/>
          </a:bodyPr>
          <a:lstStyle/>
          <a:p>
            <a:pPr algn="just"/>
            <a:r>
              <a:rPr lang="en-IN" sz="1400" dirty="0">
                <a:solidFill>
                  <a:srgbClr val="40505E"/>
                </a:solidFill>
              </a:rPr>
              <a:t>O</a:t>
            </a:r>
            <a:r>
              <a:rPr lang="en-IN" sz="1400" dirty="0" smtClean="0">
                <a:solidFill>
                  <a:srgbClr val="40505E"/>
                </a:solidFill>
              </a:rPr>
              <a:t>verview </a:t>
            </a:r>
            <a:r>
              <a:rPr lang="en-IN" sz="1400" dirty="0">
                <a:solidFill>
                  <a:srgbClr val="40505E"/>
                </a:solidFill>
              </a:rPr>
              <a:t>of the intersection between climate change</a:t>
            </a:r>
            <a:r>
              <a:rPr lang="en-IN" sz="1400" dirty="0" smtClean="0">
                <a:solidFill>
                  <a:srgbClr val="40505E"/>
                </a:solidFill>
              </a:rPr>
              <a:t>, disaster </a:t>
            </a:r>
            <a:r>
              <a:rPr lang="en-IN" sz="1400" dirty="0">
                <a:solidFill>
                  <a:srgbClr val="40505E"/>
                </a:solidFill>
              </a:rPr>
              <a:t>risk and the urban poor in </a:t>
            </a:r>
            <a:r>
              <a:rPr lang="en-IN" sz="1400" dirty="0" smtClean="0">
                <a:solidFill>
                  <a:srgbClr val="40505E"/>
                </a:solidFill>
              </a:rPr>
              <a:t>the city of Mumbai. It seeks </a:t>
            </a:r>
            <a:r>
              <a:rPr lang="en-IN" sz="1400" dirty="0">
                <a:solidFill>
                  <a:srgbClr val="40505E"/>
                </a:solidFill>
              </a:rPr>
              <a:t>to understand </a:t>
            </a:r>
            <a:endParaRPr lang="en-IN" sz="1400" dirty="0" smtClean="0">
              <a:solidFill>
                <a:srgbClr val="40505E"/>
              </a:solidFill>
            </a:endParaRPr>
          </a:p>
          <a:p>
            <a:pPr marL="285750" indent="-285750" algn="just">
              <a:buAutoNum type="romanLcParenBoth"/>
            </a:pPr>
            <a:r>
              <a:rPr lang="en-IN" sz="1400" dirty="0" smtClean="0">
                <a:solidFill>
                  <a:srgbClr val="40505E"/>
                </a:solidFill>
              </a:rPr>
              <a:t>what </a:t>
            </a:r>
            <a:r>
              <a:rPr lang="en-IN" sz="1400" dirty="0">
                <a:solidFill>
                  <a:srgbClr val="40505E"/>
                </a:solidFill>
              </a:rPr>
              <a:t>are the key aspects </a:t>
            </a:r>
            <a:r>
              <a:rPr lang="en-IN" sz="1400" dirty="0" smtClean="0">
                <a:solidFill>
                  <a:srgbClr val="40505E"/>
                </a:solidFill>
              </a:rPr>
              <a:t>of the </a:t>
            </a:r>
            <a:r>
              <a:rPr lang="en-IN" sz="1400" dirty="0">
                <a:solidFill>
                  <a:srgbClr val="40505E"/>
                </a:solidFill>
              </a:rPr>
              <a:t>vulnerability of the urban poor in the city, </a:t>
            </a:r>
            <a:endParaRPr lang="en-IN" sz="1400" dirty="0" smtClean="0">
              <a:solidFill>
                <a:srgbClr val="40505E"/>
              </a:solidFill>
            </a:endParaRPr>
          </a:p>
          <a:p>
            <a:pPr marL="285750" indent="-285750" algn="just">
              <a:buAutoNum type="romanLcParenBoth"/>
            </a:pPr>
            <a:r>
              <a:rPr lang="en-IN" sz="1400" dirty="0" smtClean="0">
                <a:solidFill>
                  <a:srgbClr val="40505E"/>
                </a:solidFill>
              </a:rPr>
              <a:t>how </a:t>
            </a:r>
            <a:r>
              <a:rPr lang="en-IN" sz="1400" dirty="0">
                <a:solidFill>
                  <a:srgbClr val="40505E"/>
                </a:solidFill>
              </a:rPr>
              <a:t>climate change increases this vulnerability, </a:t>
            </a:r>
            <a:r>
              <a:rPr lang="en-IN" sz="1400" dirty="0" smtClean="0">
                <a:solidFill>
                  <a:srgbClr val="40505E"/>
                </a:solidFill>
              </a:rPr>
              <a:t>and</a:t>
            </a:r>
          </a:p>
          <a:p>
            <a:pPr marL="285750" indent="-285750" algn="just">
              <a:buAutoNum type="romanLcParenBoth"/>
            </a:pPr>
            <a:r>
              <a:rPr lang="en-IN" sz="1400" dirty="0" smtClean="0">
                <a:solidFill>
                  <a:srgbClr val="40505E"/>
                </a:solidFill>
              </a:rPr>
              <a:t>policies </a:t>
            </a:r>
            <a:r>
              <a:rPr lang="en-IN" sz="1400" dirty="0">
                <a:solidFill>
                  <a:srgbClr val="40505E"/>
                </a:solidFill>
              </a:rPr>
              <a:t>and programs </a:t>
            </a:r>
            <a:r>
              <a:rPr lang="en-IN" sz="1400" dirty="0" smtClean="0">
                <a:solidFill>
                  <a:srgbClr val="40505E"/>
                </a:solidFill>
              </a:rPr>
              <a:t>that can </a:t>
            </a:r>
            <a:r>
              <a:rPr lang="en-IN" sz="1400" dirty="0">
                <a:solidFill>
                  <a:srgbClr val="40505E"/>
                </a:solidFill>
              </a:rPr>
              <a:t>be </a:t>
            </a:r>
            <a:r>
              <a:rPr lang="en-IN" sz="1400" dirty="0" smtClean="0">
                <a:solidFill>
                  <a:srgbClr val="40505E"/>
                </a:solidFill>
              </a:rPr>
              <a:t>developed that </a:t>
            </a:r>
            <a:r>
              <a:rPr lang="en-IN" sz="1400" dirty="0">
                <a:solidFill>
                  <a:srgbClr val="40505E"/>
                </a:solidFill>
              </a:rPr>
              <a:t>reduce the vulnerability of the poor, taking </a:t>
            </a:r>
            <a:r>
              <a:rPr lang="en-IN" sz="1400" dirty="0" smtClean="0">
                <a:solidFill>
                  <a:srgbClr val="40505E"/>
                </a:solidFill>
              </a:rPr>
              <a:t>both current </a:t>
            </a:r>
            <a:r>
              <a:rPr lang="en-IN" sz="1400" dirty="0">
                <a:solidFill>
                  <a:srgbClr val="40505E"/>
                </a:solidFill>
              </a:rPr>
              <a:t>and expected future climate change </a:t>
            </a:r>
            <a:r>
              <a:rPr lang="en-IN" sz="1400" dirty="0" smtClean="0">
                <a:solidFill>
                  <a:srgbClr val="40505E"/>
                </a:solidFill>
              </a:rPr>
              <a:t>into account</a:t>
            </a:r>
            <a:r>
              <a:rPr lang="en-IN" sz="1400" dirty="0">
                <a:solidFill>
                  <a:srgbClr val="40505E"/>
                </a:solidFill>
              </a:rPr>
              <a:t>.</a:t>
            </a:r>
          </a:p>
        </p:txBody>
      </p:sp>
      <p:pic>
        <p:nvPicPr>
          <p:cNvPr id="2050" name="Picture 2" descr="Image result for mumbai urban po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8457" y="1918522"/>
            <a:ext cx="2119653" cy="2563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7021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mage result for URBAN GROWTH OF MUMBAI 2000"/>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TextBox 9"/>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11" name="Rectangle 10"/>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4800" spc="1500" dirty="0" smtClean="0">
                <a:solidFill>
                  <a:srgbClr val="586F82"/>
                </a:solidFill>
              </a:rPr>
              <a:t>World Population</a:t>
            </a:r>
            <a:endParaRPr lang="en-IN" sz="4800" spc="1500" dirty="0">
              <a:solidFill>
                <a:srgbClr val="586F82"/>
              </a:solidFill>
            </a:endParaRPr>
          </a:p>
        </p:txBody>
      </p:sp>
      <p:sp>
        <p:nvSpPr>
          <p:cNvPr id="15" name="Rectangle 14"/>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2" name="AutoShape 2" descr="Image result for urbanization graph"/>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4" name="AutoShape 4" descr="Image result for urbanization graph"/>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5" name="AutoShape 6" descr="Image result for urbanization graph"/>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1032" name="Picture 8" descr="Image result for urbanization 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455" y="1540113"/>
            <a:ext cx="7943652" cy="528252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8195396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mage result for URBAN GROWTH OF MUMBAI 2000"/>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TextBox 9"/>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11" name="Rectangle 10"/>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4800" spc="1500" dirty="0" smtClean="0">
                <a:solidFill>
                  <a:srgbClr val="586F82"/>
                </a:solidFill>
              </a:rPr>
              <a:t>World Population</a:t>
            </a:r>
            <a:endParaRPr lang="en-IN" sz="4800" spc="1500" dirty="0">
              <a:solidFill>
                <a:srgbClr val="586F82"/>
              </a:solidFill>
            </a:endParaRPr>
          </a:p>
        </p:txBody>
      </p:sp>
      <p:sp>
        <p:nvSpPr>
          <p:cNvPr id="2" name="AutoShape 2" descr="Image result for urbanization graph"/>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4" name="AutoShape 4" descr="Image result for urbanization graph"/>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5" name="AutoShape 6" descr="Image result for urbanization graph"/>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2050" name="Picture 2" descr="Image result for world map urban population"/>
          <p:cNvPicPr>
            <a:picLocks noChangeAspect="1" noChangeArrowheads="1"/>
          </p:cNvPicPr>
          <p:nvPr/>
        </p:nvPicPr>
        <p:blipFill rotWithShape="1">
          <a:blip r:embed="rId3">
            <a:extLst>
              <a:ext uri="{28A0092B-C50C-407E-A947-70E740481C1C}">
                <a14:useLocalDpi xmlns:a14="http://schemas.microsoft.com/office/drawing/2010/main" val="0"/>
              </a:ext>
            </a:extLst>
          </a:blip>
          <a:srcRect r="2565"/>
          <a:stretch/>
        </p:blipFill>
        <p:spPr bwMode="auto">
          <a:xfrm>
            <a:off x="584747" y="2564904"/>
            <a:ext cx="8235725" cy="385059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8505968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mage result for URBAN GROWTH OF MUMBAI 2000"/>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TextBox 9"/>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11" name="Rectangle 10"/>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2"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4800" spc="1500" dirty="0" smtClean="0">
                <a:solidFill>
                  <a:srgbClr val="586F82"/>
                </a:solidFill>
              </a:rPr>
              <a:t>World Population</a:t>
            </a:r>
            <a:endParaRPr lang="en-IN" sz="4800" spc="1500" dirty="0">
              <a:solidFill>
                <a:srgbClr val="586F82"/>
              </a:solidFill>
            </a:endParaRPr>
          </a:p>
        </p:txBody>
      </p:sp>
      <p:sp>
        <p:nvSpPr>
          <p:cNvPr id="2" name="AutoShape 2" descr="Image result for urbanization graph"/>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p>
        </p:txBody>
      </p:sp>
      <p:sp>
        <p:nvSpPr>
          <p:cNvPr id="4" name="AutoShape 4" descr="Image result for urbanization graph"/>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p>
        </p:txBody>
      </p:sp>
      <p:sp>
        <p:nvSpPr>
          <p:cNvPr id="5" name="AutoShape 6" descr="Image result for urbanization graph"/>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958" t="29332" r="22708" b="15827"/>
          <a:stretch/>
        </p:blipFill>
        <p:spPr bwMode="auto">
          <a:xfrm>
            <a:off x="720545" y="2156732"/>
            <a:ext cx="8001000" cy="4701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Tree>
    <p:extLst>
      <p:ext uri="{BB962C8B-B14F-4D97-AF65-F5344CB8AC3E}">
        <p14:creationId xmlns:p14="http://schemas.microsoft.com/office/powerpoint/2010/main" val="26567148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5" name="Rectangle 14"/>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3" name="AutoShape 2" descr="Image result for URBAN GROWTH OF MUMBAI 2000"/>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TextBox 9"/>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11" name="Rectangle 10"/>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4000" spc="1500" dirty="0" smtClean="0">
                <a:solidFill>
                  <a:srgbClr val="586F82"/>
                </a:solidFill>
              </a:rPr>
              <a:t>Urban Environment</a:t>
            </a:r>
            <a:endParaRPr lang="en-IN" sz="4000" spc="1500" dirty="0">
              <a:solidFill>
                <a:srgbClr val="586F82"/>
              </a:solidFill>
            </a:endParaRPr>
          </a:p>
        </p:txBody>
      </p:sp>
      <p:sp>
        <p:nvSpPr>
          <p:cNvPr id="2" name="AutoShape 2" descr="Image result for urbanization graph"/>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4" name="AutoShape 4" descr="Image result for urbanization graph"/>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5" name="AutoShape 6" descr="Image result for urbanization graph"/>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6" name="Rectangle 15"/>
          <p:cNvSpPr/>
          <p:nvPr/>
        </p:nvSpPr>
        <p:spPr>
          <a:xfrm>
            <a:off x="603648" y="1988840"/>
            <a:ext cx="4032448" cy="4524315"/>
          </a:xfrm>
          <a:prstGeom prst="rect">
            <a:avLst/>
          </a:prstGeom>
        </p:spPr>
        <p:txBody>
          <a:bodyPr wrap="square">
            <a:spAutoFit/>
          </a:bodyPr>
          <a:lstStyle/>
          <a:p>
            <a:pPr algn="just"/>
            <a:r>
              <a:rPr lang="en-US" dirty="0"/>
              <a:t>Urbanization converts land at the rural urban fringe to uses </a:t>
            </a:r>
            <a:r>
              <a:rPr lang="en-US" dirty="0" smtClean="0"/>
              <a:t>such </a:t>
            </a:r>
            <a:r>
              <a:rPr lang="en-US" dirty="0"/>
              <a:t>as residential, </a:t>
            </a:r>
            <a:r>
              <a:rPr lang="en-US" dirty="0" smtClean="0"/>
              <a:t>development</a:t>
            </a:r>
            <a:r>
              <a:rPr lang="en-US" dirty="0"/>
              <a:t>, commercial estates, etc</a:t>
            </a:r>
            <a:r>
              <a:rPr lang="en-US" dirty="0" smtClean="0"/>
              <a:t>.</a:t>
            </a:r>
          </a:p>
          <a:p>
            <a:pPr algn="just"/>
            <a:endParaRPr lang="en-US" dirty="0"/>
          </a:p>
          <a:p>
            <a:pPr algn="just"/>
            <a:r>
              <a:rPr lang="en-US" dirty="0" smtClean="0"/>
              <a:t>It may affect land which is regarded as an environmental asset such as remnant bush-land or a well-managed private holding, or which is economically valuable with agricultural or mineral potential.</a:t>
            </a:r>
          </a:p>
          <a:p>
            <a:pPr algn="just"/>
            <a:endParaRPr lang="en-US" dirty="0"/>
          </a:p>
          <a:p>
            <a:pPr algn="just"/>
            <a:r>
              <a:rPr lang="en-US" dirty="0" smtClean="0"/>
              <a:t>Land at the rural-urban fringe is also used for activities that service urban areas such as waste disposal or gravel extraction</a:t>
            </a:r>
            <a:endParaRPr lang="en-US" dirty="0"/>
          </a:p>
          <a:p>
            <a:pPr algn="just"/>
            <a:endParaRPr lang="en-IN" sz="2000" dirty="0"/>
          </a:p>
        </p:txBody>
      </p:sp>
      <p:sp>
        <p:nvSpPr>
          <p:cNvPr id="17" name="Rectangle 16"/>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077" name="Picture 5" descr="Image result for urban fringe land"/>
          <p:cNvPicPr>
            <a:picLocks noChangeAspect="1" noChangeArrowheads="1"/>
          </p:cNvPicPr>
          <p:nvPr/>
        </p:nvPicPr>
        <p:blipFill rotWithShape="1">
          <a:blip r:embed="rId3">
            <a:extLst>
              <a:ext uri="{28A0092B-C50C-407E-A947-70E740481C1C}">
                <a14:useLocalDpi xmlns:a14="http://schemas.microsoft.com/office/drawing/2010/main" val="0"/>
              </a:ext>
            </a:extLst>
          </a:blip>
          <a:srcRect l="35776" r="24320"/>
          <a:stretch/>
        </p:blipFill>
        <p:spPr bwMode="auto">
          <a:xfrm>
            <a:off x="6084169" y="2033743"/>
            <a:ext cx="2088232" cy="447941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682126" y="6549911"/>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CEPT</a:t>
            </a:r>
            <a:r>
              <a:rPr lang="en-IN" sz="1200" dirty="0" smtClean="0">
                <a:latin typeface="SolexOT-Medium"/>
              </a:rPr>
              <a:t> 2012. </a:t>
            </a:r>
            <a:r>
              <a:rPr lang="en-IN" sz="1200" i="1" dirty="0" err="1" smtClean="0">
                <a:latin typeface="SolexOT-Medium"/>
              </a:rPr>
              <a:t>CCUE</a:t>
            </a:r>
            <a:endParaRPr lang="en-IN" sz="1200" i="1" dirty="0"/>
          </a:p>
        </p:txBody>
      </p:sp>
    </p:spTree>
    <p:extLst>
      <p:ext uri="{BB962C8B-B14F-4D97-AF65-F5344CB8AC3E}">
        <p14:creationId xmlns:p14="http://schemas.microsoft.com/office/powerpoint/2010/main" val="42576591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5" name="Rectangle 14"/>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3" name="AutoShape 2" descr="Image result for URBAN GROWTH OF MUMBAI 2000"/>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TextBox 9"/>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11" name="Rectangle 10"/>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4000" spc="1500" dirty="0" smtClean="0">
                <a:solidFill>
                  <a:srgbClr val="586F82"/>
                </a:solidFill>
              </a:rPr>
              <a:t>Urban Environment</a:t>
            </a:r>
            <a:endParaRPr lang="en-IN" sz="4000" spc="1500" dirty="0">
              <a:solidFill>
                <a:srgbClr val="586F82"/>
              </a:solidFill>
            </a:endParaRPr>
          </a:p>
        </p:txBody>
      </p:sp>
      <p:sp>
        <p:nvSpPr>
          <p:cNvPr id="2" name="AutoShape 2" descr="Image result for urbanization graph"/>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4" name="AutoShape 4" descr="Image result for urbanization graph"/>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5" name="AutoShape 6" descr="Image result for urbanization graph"/>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6" name="Rectangle 15"/>
          <p:cNvSpPr/>
          <p:nvPr/>
        </p:nvSpPr>
        <p:spPr>
          <a:xfrm>
            <a:off x="587004" y="1772816"/>
            <a:ext cx="4032448" cy="4801314"/>
          </a:xfrm>
          <a:prstGeom prst="rect">
            <a:avLst/>
          </a:prstGeom>
        </p:spPr>
        <p:txBody>
          <a:bodyPr wrap="square">
            <a:spAutoFit/>
          </a:bodyPr>
          <a:lstStyle/>
          <a:p>
            <a:pPr algn="just"/>
            <a:r>
              <a:rPr lang="en-IN" dirty="0"/>
              <a:t>The environmental impacts of urban expansion reach far beyond urban areas themselves.  In rapidly urbanizing areas, agriculture intensifies on remaining undeveloped land and is likely to expand to new areas, putting pressure on land resources (Jiang et al., 2013). Furthermore, urban areas change precipitation patterns at scales of hundreds of square </a:t>
            </a:r>
            <a:r>
              <a:rPr lang="en-IN" dirty="0" smtClean="0"/>
              <a:t>kilometres </a:t>
            </a:r>
            <a:r>
              <a:rPr lang="en-IN" dirty="0"/>
              <a:t>(Kaufman et al., 2007) .  Urban expansion will affect global climate as well.  Direct loss in vegetation biomass from areas with high probability of urban expansion is predicted to contribute about 5% of total emissions from tropical deforestation and land-use change (</a:t>
            </a:r>
            <a:r>
              <a:rPr lang="en-IN" dirty="0" err="1"/>
              <a:t>Seto</a:t>
            </a:r>
            <a:r>
              <a:rPr lang="en-IN" dirty="0"/>
              <a:t> et al., 2012). </a:t>
            </a:r>
            <a:endParaRPr lang="en-IN" sz="2000" dirty="0"/>
          </a:p>
        </p:txBody>
      </p:sp>
      <p:sp>
        <p:nvSpPr>
          <p:cNvPr id="17" name="Rectangle 16"/>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9458" name="Picture 2" descr="Image: Pablo Lopez Luz/Foundation for Deep Ecology"/>
          <p:cNvPicPr>
            <a:picLocks noChangeAspect="1" noChangeArrowheads="1"/>
          </p:cNvPicPr>
          <p:nvPr/>
        </p:nvPicPr>
        <p:blipFill rotWithShape="1">
          <a:blip r:embed="rId3">
            <a:extLst>
              <a:ext uri="{28A0092B-C50C-407E-A947-70E740481C1C}">
                <a14:useLocalDpi xmlns:a14="http://schemas.microsoft.com/office/drawing/2010/main" val="0"/>
              </a:ext>
            </a:extLst>
          </a:blip>
          <a:srcRect l="32759" r="42881"/>
          <a:stretch/>
        </p:blipFill>
        <p:spPr bwMode="auto">
          <a:xfrm>
            <a:off x="6084168" y="1649348"/>
            <a:ext cx="2088232" cy="504825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682126" y="6549911"/>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CEPT</a:t>
            </a:r>
            <a:r>
              <a:rPr lang="en-IN" sz="1200" dirty="0" smtClean="0">
                <a:latin typeface="SolexOT-Medium"/>
              </a:rPr>
              <a:t> 2012. </a:t>
            </a:r>
            <a:r>
              <a:rPr lang="en-IN" sz="1200" i="1" dirty="0" err="1" smtClean="0">
                <a:latin typeface="SolexOT-Medium"/>
              </a:rPr>
              <a:t>CCUE</a:t>
            </a:r>
            <a:endParaRPr lang="en-IN" sz="1200" i="1" dirty="0"/>
          </a:p>
        </p:txBody>
      </p:sp>
    </p:spTree>
    <p:extLst>
      <p:ext uri="{BB962C8B-B14F-4D97-AF65-F5344CB8AC3E}">
        <p14:creationId xmlns:p14="http://schemas.microsoft.com/office/powerpoint/2010/main" val="5662891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5" name="Rectangle 14"/>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3" name="AutoShape 2" descr="Image result for URBAN GROWTH OF MUMBAI 2000"/>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TextBox 9"/>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11" name="Rectangle 10"/>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4000" spc="1500" dirty="0" smtClean="0">
                <a:solidFill>
                  <a:srgbClr val="586F82"/>
                </a:solidFill>
              </a:rPr>
              <a:t>Urban Environment</a:t>
            </a:r>
            <a:endParaRPr lang="en-IN" sz="4000" spc="1500" dirty="0">
              <a:solidFill>
                <a:srgbClr val="586F82"/>
              </a:solidFill>
            </a:endParaRPr>
          </a:p>
        </p:txBody>
      </p:sp>
      <p:sp>
        <p:nvSpPr>
          <p:cNvPr id="2" name="AutoShape 2" descr="Image result for urbanization graph"/>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4" name="AutoShape 4" descr="Image result for urbanization graph"/>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5" name="AutoShape 6" descr="Image result for urbanization graph"/>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6" name="Rectangle 15"/>
          <p:cNvSpPr/>
          <p:nvPr/>
        </p:nvSpPr>
        <p:spPr>
          <a:xfrm>
            <a:off x="587004" y="1772816"/>
            <a:ext cx="4032448" cy="4247317"/>
          </a:xfrm>
          <a:prstGeom prst="rect">
            <a:avLst/>
          </a:prstGeom>
        </p:spPr>
        <p:txBody>
          <a:bodyPr wrap="square">
            <a:spAutoFit/>
          </a:bodyPr>
          <a:lstStyle/>
          <a:p>
            <a:pPr algn="just"/>
            <a:r>
              <a:rPr lang="en-IN" dirty="0" smtClean="0"/>
              <a:t>Irrespective of being aware of the fact , more land is being put to urban use</a:t>
            </a:r>
          </a:p>
          <a:p>
            <a:pPr algn="just"/>
            <a:endParaRPr lang="en-US" dirty="0"/>
          </a:p>
          <a:p>
            <a:pPr algn="just"/>
            <a:r>
              <a:rPr lang="en-US" dirty="0" smtClean="0"/>
              <a:t>We forget that for urbanization  - “Man Is dependent on the </a:t>
            </a:r>
            <a:r>
              <a:rPr lang="en-US" dirty="0" smtClean="0"/>
              <a:t>environment.”</a:t>
            </a:r>
            <a:endParaRPr lang="en-US" dirty="0" smtClean="0"/>
          </a:p>
          <a:p>
            <a:pPr algn="just"/>
            <a:endParaRPr lang="en-US" dirty="0"/>
          </a:p>
          <a:p>
            <a:pPr algn="just"/>
            <a:r>
              <a:rPr lang="en-US" dirty="0" smtClean="0"/>
              <a:t>Human activities at various times has involved a good deal of irrational </a:t>
            </a:r>
            <a:r>
              <a:rPr lang="en-US" dirty="0" err="1" smtClean="0"/>
              <a:t>behaviour</a:t>
            </a:r>
            <a:r>
              <a:rPr lang="en-US" dirty="0" smtClean="0"/>
              <a:t> or </a:t>
            </a:r>
            <a:r>
              <a:rPr lang="en-US" dirty="0" err="1" smtClean="0"/>
              <a:t>behaviour</a:t>
            </a:r>
            <a:r>
              <a:rPr lang="en-US" dirty="0" smtClean="0"/>
              <a:t> without thinking of the consequences.</a:t>
            </a:r>
          </a:p>
          <a:p>
            <a:pPr algn="just"/>
            <a:endParaRPr lang="en-US" dirty="0"/>
          </a:p>
          <a:p>
            <a:pPr algn="just"/>
            <a:r>
              <a:rPr lang="en-US" dirty="0" smtClean="0"/>
              <a:t>With increasing intensity of urbanization, human society has adapted environing nature and has made all kind of  incursions into it</a:t>
            </a:r>
            <a:r>
              <a:rPr lang="en-US" dirty="0"/>
              <a:t>.</a:t>
            </a:r>
            <a:endParaRPr lang="en-IN" sz="2000" dirty="0"/>
          </a:p>
        </p:txBody>
      </p:sp>
      <p:sp>
        <p:nvSpPr>
          <p:cNvPr id="17" name="Rectangle 16"/>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8" name="Picture 4" descr="Image: Yann Arthus Bertrand/Foundation for Deep Ecology"/>
          <p:cNvPicPr>
            <a:picLocks noChangeAspect="1" noChangeArrowheads="1"/>
          </p:cNvPicPr>
          <p:nvPr/>
        </p:nvPicPr>
        <p:blipFill rotWithShape="1">
          <a:blip r:embed="rId3">
            <a:extLst>
              <a:ext uri="{28A0092B-C50C-407E-A947-70E740481C1C}">
                <a14:useLocalDpi xmlns:a14="http://schemas.microsoft.com/office/drawing/2010/main" val="0"/>
              </a:ext>
            </a:extLst>
          </a:blip>
          <a:srcRect l="23520" t="-3878" r="52120" b="29824"/>
          <a:stretch/>
        </p:blipFill>
        <p:spPr bwMode="auto">
          <a:xfrm>
            <a:off x="6058222" y="2281690"/>
            <a:ext cx="2088232" cy="373844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682126" y="6549911"/>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CEPT</a:t>
            </a:r>
            <a:r>
              <a:rPr lang="en-IN" sz="1200" dirty="0" smtClean="0">
                <a:latin typeface="SolexOT-Medium"/>
              </a:rPr>
              <a:t> 2012. </a:t>
            </a:r>
            <a:r>
              <a:rPr lang="en-IN" sz="1200" i="1" dirty="0" err="1" smtClean="0">
                <a:latin typeface="SolexOT-Medium"/>
              </a:rPr>
              <a:t>CCUE</a:t>
            </a:r>
            <a:endParaRPr lang="en-IN" sz="1200" i="1" dirty="0"/>
          </a:p>
        </p:txBody>
      </p:sp>
    </p:spTree>
    <p:extLst>
      <p:ext uri="{BB962C8B-B14F-4D97-AF65-F5344CB8AC3E}">
        <p14:creationId xmlns:p14="http://schemas.microsoft.com/office/powerpoint/2010/main" val="13867289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5" name="Rectangle 14"/>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3" name="AutoShape 2" descr="Image result for URBAN GROWTH OF MUMBAI 2000"/>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TextBox 9"/>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11" name="Rectangle 10"/>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4000" spc="1500" dirty="0" smtClean="0">
                <a:solidFill>
                  <a:srgbClr val="586F82"/>
                </a:solidFill>
              </a:rPr>
              <a:t>Urban Environment</a:t>
            </a:r>
            <a:endParaRPr lang="en-IN" sz="4000" spc="1500" dirty="0">
              <a:solidFill>
                <a:srgbClr val="586F82"/>
              </a:solidFill>
            </a:endParaRPr>
          </a:p>
        </p:txBody>
      </p:sp>
      <p:sp>
        <p:nvSpPr>
          <p:cNvPr id="2" name="AutoShape 2" descr="Image result for urbanization graph"/>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4" name="AutoShape 4" descr="Image result for urbanization graph"/>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5" name="AutoShape 6" descr="Image result for urbanization graph"/>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6" name="Rectangle 15"/>
          <p:cNvSpPr/>
          <p:nvPr/>
        </p:nvSpPr>
        <p:spPr>
          <a:xfrm>
            <a:off x="587004" y="1772816"/>
            <a:ext cx="5281140" cy="4801314"/>
          </a:xfrm>
          <a:prstGeom prst="rect">
            <a:avLst/>
          </a:prstGeom>
        </p:spPr>
        <p:txBody>
          <a:bodyPr wrap="square">
            <a:spAutoFit/>
          </a:bodyPr>
          <a:lstStyle/>
          <a:p>
            <a:pPr algn="just"/>
            <a:r>
              <a:rPr lang="en-IN" dirty="0"/>
              <a:t>The environmental impacts of urban expansion reach far beyond urban areas themselves.  In rapidly urbanizing areas, agriculture intensifies on remaining undeveloped land and is likely to expand to new areas, putting pressure on land resources (Jiang et al., 2013). Furthermore, urban areas change precipitation patterns at scales of hundreds of square </a:t>
            </a:r>
            <a:r>
              <a:rPr lang="en-IN" dirty="0" err="1"/>
              <a:t>kilometers</a:t>
            </a:r>
            <a:r>
              <a:rPr lang="en-IN" dirty="0"/>
              <a:t> (Kaufman et al., 2007) .  Urban expansion will affect global climate as well.  Direct loss in vegetation biomass from areas with high probability of urban expansion is predicted to contribute about 5% of total emissions from tropical deforestation and land-use change (</a:t>
            </a:r>
            <a:r>
              <a:rPr lang="en-IN" dirty="0" err="1"/>
              <a:t>Seto</a:t>
            </a:r>
            <a:r>
              <a:rPr lang="en-IN" dirty="0"/>
              <a:t> et al., 2012). </a:t>
            </a:r>
            <a:r>
              <a:rPr lang="en-IN" dirty="0" smtClean="0"/>
              <a:t>Although </a:t>
            </a:r>
            <a:r>
              <a:rPr lang="en-IN" dirty="0"/>
              <a:t>many studies have described how urbanization affects CO</a:t>
            </a:r>
            <a:r>
              <a:rPr lang="en-IN" baseline="-25000" dirty="0"/>
              <a:t>2</a:t>
            </a:r>
            <a:r>
              <a:rPr lang="en-IN" dirty="0"/>
              <a:t> emissions and heat budgets, effects on the circulation of water, aerosols, and nitrogen in the climate system are only beginning to be understood (</a:t>
            </a:r>
            <a:r>
              <a:rPr lang="en-IN" dirty="0" err="1"/>
              <a:t>Seto</a:t>
            </a:r>
            <a:r>
              <a:rPr lang="en-IN" dirty="0"/>
              <a:t> &amp; Shepherd, 2009).</a:t>
            </a:r>
            <a:endParaRPr lang="en-IN" sz="2000" dirty="0"/>
          </a:p>
        </p:txBody>
      </p:sp>
      <p:sp>
        <p:nvSpPr>
          <p:cNvPr id="17" name="Rectangle 16"/>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9938" name="Picture 2" descr="Image: Garth Lentz/Foundation for Deep Ecology"/>
          <p:cNvPicPr>
            <a:picLocks noChangeAspect="1" noChangeArrowheads="1"/>
          </p:cNvPicPr>
          <p:nvPr/>
        </p:nvPicPr>
        <p:blipFill rotWithShape="1">
          <a:blip r:embed="rId3">
            <a:extLst>
              <a:ext uri="{28A0092B-C50C-407E-A947-70E740481C1C}">
                <a14:useLocalDpi xmlns:a14="http://schemas.microsoft.com/office/drawing/2010/main" val="0"/>
              </a:ext>
            </a:extLst>
          </a:blip>
          <a:srcRect l="33393" r="42247" b="18611"/>
          <a:stretch/>
        </p:blipFill>
        <p:spPr bwMode="auto">
          <a:xfrm>
            <a:off x="6084168" y="2333042"/>
            <a:ext cx="2088232" cy="4108748"/>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Image: Peter Essick/Foundation for Deep Ecolo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136" y="1381287"/>
            <a:ext cx="7620000" cy="5086350"/>
          </a:xfrm>
          <a:prstGeom prst="rect">
            <a:avLst/>
          </a:prstGeom>
          <a:noFill/>
          <a:extLst>
            <a:ext uri="{909E8E84-426E-40DD-AFC4-6F175D3DCCD1}">
              <a14:hiddenFill xmlns:a14="http://schemas.microsoft.com/office/drawing/2010/main">
                <a:solidFill>
                  <a:srgbClr val="FFFFFF"/>
                </a:solidFill>
              </a14:hiddenFill>
            </a:ext>
          </a:extLst>
        </p:spPr>
      </p:pic>
      <p:pic>
        <p:nvPicPr>
          <p:cNvPr id="39942" name="Picture 6" descr="Image: Daniel Dancer/Foundation for Deep Ecolog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100" y="1465734"/>
            <a:ext cx="7620000" cy="5162550"/>
          </a:xfrm>
          <a:prstGeom prst="rect">
            <a:avLst/>
          </a:prstGeom>
          <a:noFill/>
          <a:extLst>
            <a:ext uri="{909E8E84-426E-40DD-AFC4-6F175D3DCCD1}">
              <a14:hiddenFill xmlns:a14="http://schemas.microsoft.com/office/drawing/2010/main">
                <a:solidFill>
                  <a:srgbClr val="FFFFFF"/>
                </a:solidFill>
              </a14:hiddenFill>
            </a:ext>
          </a:extLst>
        </p:spPr>
      </p:pic>
      <p:pic>
        <p:nvPicPr>
          <p:cNvPr id="39944" name="Picture 8" descr="Image: Lu Guang/Foundation for Deep Ecology"/>
          <p:cNvPicPr>
            <a:picLocks noChangeAspect="1" noChangeArrowheads="1"/>
          </p:cNvPicPr>
          <p:nvPr/>
        </p:nvPicPr>
        <p:blipFill rotWithShape="1">
          <a:blip r:embed="rId6">
            <a:extLst>
              <a:ext uri="{28A0092B-C50C-407E-A947-70E740481C1C}">
                <a14:useLocalDpi xmlns:a14="http://schemas.microsoft.com/office/drawing/2010/main" val="0"/>
              </a:ext>
            </a:extLst>
          </a:blip>
          <a:srcRect l="9928"/>
          <a:stretch/>
        </p:blipFill>
        <p:spPr bwMode="auto">
          <a:xfrm>
            <a:off x="673100" y="1372208"/>
            <a:ext cx="7943565" cy="5193500"/>
          </a:xfrm>
          <a:prstGeom prst="rect">
            <a:avLst/>
          </a:prstGeom>
          <a:noFill/>
          <a:extLst>
            <a:ext uri="{909E8E84-426E-40DD-AFC4-6F175D3DCCD1}">
              <a14:hiddenFill xmlns:a14="http://schemas.microsoft.com/office/drawing/2010/main">
                <a:solidFill>
                  <a:srgbClr val="FFFFFF"/>
                </a:solidFill>
              </a14:hiddenFill>
            </a:ext>
          </a:extLst>
        </p:spPr>
      </p:pic>
      <p:pic>
        <p:nvPicPr>
          <p:cNvPr id="39946" name="Picture 10" descr="Image: Garth Lentz/Foundation for Deep Ecology"/>
          <p:cNvPicPr>
            <a:picLocks noChangeAspect="1" noChangeArrowheads="1"/>
          </p:cNvPicPr>
          <p:nvPr/>
        </p:nvPicPr>
        <p:blipFill rotWithShape="1">
          <a:blip r:embed="rId7">
            <a:extLst>
              <a:ext uri="{28A0092B-C50C-407E-A947-70E740481C1C}">
                <a14:useLocalDpi xmlns:a14="http://schemas.microsoft.com/office/drawing/2010/main" val="0"/>
              </a:ext>
            </a:extLst>
          </a:blip>
          <a:srcRect r="9869"/>
          <a:stretch/>
        </p:blipFill>
        <p:spPr bwMode="auto">
          <a:xfrm>
            <a:off x="624438" y="1365635"/>
            <a:ext cx="8040888" cy="5253646"/>
          </a:xfrm>
          <a:prstGeom prst="rect">
            <a:avLst/>
          </a:prstGeom>
          <a:noFill/>
          <a:extLst>
            <a:ext uri="{909E8E84-426E-40DD-AFC4-6F175D3DCCD1}">
              <a14:hiddenFill xmlns:a14="http://schemas.microsoft.com/office/drawing/2010/main">
                <a:solidFill>
                  <a:srgbClr val="FFFFFF"/>
                </a:solidFill>
              </a14:hiddenFill>
            </a:ext>
          </a:extLst>
        </p:spPr>
      </p:pic>
      <p:pic>
        <p:nvPicPr>
          <p:cNvPr id="39948" name="Picture 12" descr="Image: Daniel Beltra/Foundation for Deep Ecology"/>
          <p:cNvPicPr>
            <a:picLocks noChangeAspect="1" noChangeArrowheads="1"/>
          </p:cNvPicPr>
          <p:nvPr/>
        </p:nvPicPr>
        <p:blipFill rotWithShape="1">
          <a:blip r:embed="rId8">
            <a:extLst>
              <a:ext uri="{28A0092B-C50C-407E-A947-70E740481C1C}">
                <a14:useLocalDpi xmlns:a14="http://schemas.microsoft.com/office/drawing/2010/main" val="0"/>
              </a:ext>
            </a:extLst>
          </a:blip>
          <a:srcRect r="10611"/>
          <a:stretch/>
        </p:blipFill>
        <p:spPr bwMode="auto">
          <a:xfrm>
            <a:off x="567160" y="1332252"/>
            <a:ext cx="8049505" cy="530296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682126" y="6549911"/>
            <a:ext cx="4572000" cy="276999"/>
          </a:xfrm>
          <a:prstGeom prst="rect">
            <a:avLst/>
          </a:prstGeom>
        </p:spPr>
        <p:txBody>
          <a:bodyPr>
            <a:spAutoFit/>
          </a:bodyPr>
          <a:lstStyle/>
          <a:p>
            <a:r>
              <a:rPr lang="en-IN" sz="1200" dirty="0" smtClean="0">
                <a:latin typeface="SolexOT-Medium"/>
              </a:rPr>
              <a:t>National Geographic</a:t>
            </a:r>
            <a:r>
              <a:rPr lang="en-IN" sz="1200" i="1" dirty="0" smtClean="0">
                <a:latin typeface="SolexOT-Medium"/>
              </a:rPr>
              <a:t>: Rising Seas</a:t>
            </a:r>
            <a:endParaRPr lang="en-IN" sz="1200" i="1" dirty="0"/>
          </a:p>
        </p:txBody>
      </p:sp>
    </p:spTree>
    <p:extLst>
      <p:ext uri="{BB962C8B-B14F-4D97-AF65-F5344CB8AC3E}">
        <p14:creationId xmlns:p14="http://schemas.microsoft.com/office/powerpoint/2010/main" val="4180148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9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9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9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9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5" name="Rectangle 14"/>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3" name="AutoShape 2" descr="Image result for URBAN GROWTH OF MUMBAI 2000"/>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TextBox 9"/>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11" name="Rectangle 10"/>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4000" spc="1500" dirty="0" smtClean="0">
                <a:solidFill>
                  <a:srgbClr val="586F82"/>
                </a:solidFill>
              </a:rPr>
              <a:t>Urban Environment</a:t>
            </a:r>
            <a:endParaRPr lang="en-IN" sz="4000" spc="1500" dirty="0">
              <a:solidFill>
                <a:srgbClr val="586F82"/>
              </a:solidFill>
            </a:endParaRPr>
          </a:p>
        </p:txBody>
      </p:sp>
      <p:sp>
        <p:nvSpPr>
          <p:cNvPr id="2" name="AutoShape 2" descr="Image result for urbanization graph"/>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4" name="AutoShape 4" descr="Image result for urbanization graph"/>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5" name="AutoShape 6" descr="Image result for urbanization graph"/>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882" t="13496" r="23256" b="17134"/>
          <a:stretch/>
        </p:blipFill>
        <p:spPr bwMode="auto">
          <a:xfrm>
            <a:off x="679946" y="1916832"/>
            <a:ext cx="7492454" cy="500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8003366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5" name="Rectangle 14"/>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3" name="AutoShape 2" descr="Image result for URBAN GROWTH OF MUMBAI 2000"/>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TextBox 9"/>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11" name="Rectangle 10"/>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4000" spc="1500" dirty="0" smtClean="0">
                <a:solidFill>
                  <a:srgbClr val="586F82"/>
                </a:solidFill>
              </a:rPr>
              <a:t>Urban Environment</a:t>
            </a:r>
            <a:endParaRPr lang="en-IN" sz="4000" spc="1500" dirty="0">
              <a:solidFill>
                <a:srgbClr val="586F82"/>
              </a:solidFill>
            </a:endParaRPr>
          </a:p>
        </p:txBody>
      </p:sp>
      <p:sp>
        <p:nvSpPr>
          <p:cNvPr id="2" name="AutoShape 2" descr="Image result for urbanization graph"/>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4" name="AutoShape 4" descr="Image result for urbanization graph"/>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5" name="AutoShape 6" descr="Image result for urbanization graph"/>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083" t="13875" r="22917" b="17334"/>
          <a:stretch/>
        </p:blipFill>
        <p:spPr bwMode="auto">
          <a:xfrm>
            <a:off x="702210" y="1916831"/>
            <a:ext cx="7470189" cy="4941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6785941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5" name="Rectangle 14"/>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3" name="AutoShape 2" descr="Image result for URBAN GROWTH OF MUMBAI 2000"/>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TextBox 9"/>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11" name="Rectangle 10"/>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6000" spc="1500" dirty="0" smtClean="0">
                <a:solidFill>
                  <a:srgbClr val="586F82"/>
                </a:solidFill>
              </a:rPr>
              <a:t>Consequences</a:t>
            </a:r>
            <a:endParaRPr lang="en-IN" sz="6000" spc="1500" dirty="0">
              <a:solidFill>
                <a:srgbClr val="586F82"/>
              </a:solidFill>
            </a:endParaRPr>
          </a:p>
        </p:txBody>
      </p:sp>
      <p:sp>
        <p:nvSpPr>
          <p:cNvPr id="2" name="AutoShape 2" descr="Image result for urbanization graph"/>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4" name="AutoShape 4" descr="Image result for urbanization graph"/>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5" name="AutoShape 6" descr="Image result for urbanization graph"/>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6" name="Rectangle 15"/>
          <p:cNvSpPr/>
          <p:nvPr/>
        </p:nvSpPr>
        <p:spPr>
          <a:xfrm>
            <a:off x="611561" y="1916832"/>
            <a:ext cx="3456383" cy="4585871"/>
          </a:xfrm>
          <a:prstGeom prst="rect">
            <a:avLst/>
          </a:prstGeom>
        </p:spPr>
        <p:txBody>
          <a:bodyPr wrap="square">
            <a:spAutoFit/>
          </a:bodyPr>
          <a:lstStyle/>
          <a:p>
            <a:pPr lvl="0" algn="just" fontAlgn="base">
              <a:spcBef>
                <a:spcPct val="0"/>
              </a:spcBef>
              <a:spcAft>
                <a:spcPct val="0"/>
              </a:spcAft>
            </a:pPr>
            <a:r>
              <a:rPr lang="en-US" altLang="en-US" sz="2000" b="1" dirty="0" smtClean="0"/>
              <a:t>Implications of rapid rise in population</a:t>
            </a:r>
            <a:endParaRPr lang="en-US" altLang="en-US" sz="2000" b="1" dirty="0"/>
          </a:p>
          <a:p>
            <a:pPr lvl="0" algn="just" fontAlgn="base">
              <a:spcBef>
                <a:spcPct val="0"/>
              </a:spcBef>
              <a:spcAft>
                <a:spcPct val="0"/>
              </a:spcAft>
            </a:pPr>
            <a:endParaRPr lang="en-US" b="1" dirty="0"/>
          </a:p>
          <a:p>
            <a:pPr lvl="0" algn="just" fontAlgn="base">
              <a:spcBef>
                <a:spcPct val="0"/>
              </a:spcBef>
              <a:spcAft>
                <a:spcPct val="0"/>
              </a:spcAft>
            </a:pPr>
            <a:r>
              <a:rPr lang="en-US" b="1" dirty="0" smtClean="0"/>
              <a:t>Increased consumption of resources</a:t>
            </a:r>
          </a:p>
          <a:p>
            <a:pPr lvl="0" algn="just" fontAlgn="base">
              <a:spcBef>
                <a:spcPct val="0"/>
              </a:spcBef>
              <a:spcAft>
                <a:spcPct val="0"/>
              </a:spcAft>
            </a:pPr>
            <a:endParaRPr lang="en-US" b="1" dirty="0"/>
          </a:p>
          <a:p>
            <a:pPr lvl="0" algn="just" fontAlgn="base">
              <a:spcBef>
                <a:spcPct val="0"/>
              </a:spcBef>
              <a:spcAft>
                <a:spcPct val="0"/>
              </a:spcAft>
            </a:pPr>
            <a:r>
              <a:rPr lang="en-US" b="1" dirty="0" smtClean="0"/>
              <a:t>Over exploitation and loss of forest areas and bio-diversity</a:t>
            </a:r>
          </a:p>
          <a:p>
            <a:pPr lvl="0" algn="just" fontAlgn="base">
              <a:spcBef>
                <a:spcPct val="0"/>
              </a:spcBef>
              <a:spcAft>
                <a:spcPct val="0"/>
              </a:spcAft>
            </a:pPr>
            <a:endParaRPr lang="en-US" b="1" dirty="0"/>
          </a:p>
          <a:p>
            <a:pPr lvl="0" algn="just" fontAlgn="base">
              <a:spcBef>
                <a:spcPct val="0"/>
              </a:spcBef>
              <a:spcAft>
                <a:spcPct val="0"/>
              </a:spcAft>
            </a:pPr>
            <a:r>
              <a:rPr lang="en-US" b="1" dirty="0" smtClean="0"/>
              <a:t>Rise in generation of waste water, effluents, solid waste, etc.</a:t>
            </a:r>
          </a:p>
          <a:p>
            <a:pPr lvl="0" algn="just" fontAlgn="base">
              <a:spcBef>
                <a:spcPct val="0"/>
              </a:spcBef>
              <a:spcAft>
                <a:spcPct val="0"/>
              </a:spcAft>
            </a:pPr>
            <a:endParaRPr lang="en-US" b="1" dirty="0"/>
          </a:p>
          <a:p>
            <a:pPr lvl="0" algn="just" fontAlgn="base">
              <a:spcBef>
                <a:spcPct val="0"/>
              </a:spcBef>
              <a:spcAft>
                <a:spcPct val="0"/>
              </a:spcAft>
            </a:pPr>
            <a:r>
              <a:rPr lang="en-US" b="1" dirty="0" smtClean="0"/>
              <a:t>Deteriorating air quality water quality, soil quality </a:t>
            </a:r>
            <a:r>
              <a:rPr lang="en-US" b="1" dirty="0" err="1" smtClean="0"/>
              <a:t>etc</a:t>
            </a:r>
            <a:endParaRPr lang="en-US" b="1" dirty="0" smtClean="0"/>
          </a:p>
          <a:p>
            <a:pPr lvl="0" algn="just" fontAlgn="base">
              <a:spcBef>
                <a:spcPct val="0"/>
              </a:spcBef>
              <a:spcAft>
                <a:spcPct val="0"/>
              </a:spcAft>
            </a:pPr>
            <a:endParaRPr lang="en-US" b="1" dirty="0"/>
          </a:p>
          <a:p>
            <a:pPr lvl="0" algn="just" fontAlgn="base">
              <a:spcBef>
                <a:spcPct val="0"/>
              </a:spcBef>
              <a:spcAft>
                <a:spcPct val="0"/>
              </a:spcAft>
            </a:pPr>
            <a:r>
              <a:rPr lang="en-US" b="1" dirty="0" smtClean="0"/>
              <a:t>Increase in disease outbreaks</a:t>
            </a:r>
            <a:endParaRPr lang="en-IN" dirty="0" smtClean="0"/>
          </a:p>
        </p:txBody>
      </p:sp>
      <p:pic>
        <p:nvPicPr>
          <p:cNvPr id="717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59583" t="25720" r="12500" b="5778"/>
          <a:stretch/>
        </p:blipFill>
        <p:spPr bwMode="auto">
          <a:xfrm>
            <a:off x="6084169" y="3140968"/>
            <a:ext cx="2077278" cy="3185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Rectangle 16"/>
          <p:cNvSpPr/>
          <p:nvPr/>
        </p:nvSpPr>
        <p:spPr>
          <a:xfrm>
            <a:off x="682126" y="6549911"/>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CEPT</a:t>
            </a:r>
            <a:r>
              <a:rPr lang="en-IN" sz="1200" dirty="0" smtClean="0">
                <a:latin typeface="SolexOT-Medium"/>
              </a:rPr>
              <a:t> 2012. </a:t>
            </a:r>
            <a:r>
              <a:rPr lang="en-IN" sz="1200" i="1" dirty="0" err="1" smtClean="0">
                <a:latin typeface="SolexOT-Medium"/>
              </a:rPr>
              <a:t>CCUE</a:t>
            </a:r>
            <a:endParaRPr lang="en-IN" sz="1200" i="1" dirty="0"/>
          </a:p>
        </p:txBody>
      </p:sp>
    </p:spTree>
    <p:extLst>
      <p:ext uri="{BB962C8B-B14F-4D97-AF65-F5344CB8AC3E}">
        <p14:creationId xmlns:p14="http://schemas.microsoft.com/office/powerpoint/2010/main" val="18194200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3" name="Rectangle 2"/>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12" name="TextBox 11"/>
          <p:cNvSpPr txBox="1"/>
          <p:nvPr/>
        </p:nvSpPr>
        <p:spPr>
          <a:xfrm>
            <a:off x="0" y="548680"/>
            <a:ext cx="9144000" cy="646331"/>
          </a:xfrm>
          <a:prstGeom prst="rect">
            <a:avLst/>
          </a:prstGeom>
          <a:solidFill>
            <a:srgbClr val="82A0A6"/>
          </a:solidFill>
          <a:ln w="34925">
            <a:noFill/>
          </a:ln>
        </p:spPr>
        <p:txBody>
          <a:bodyPr wrap="square" rtlCol="0" anchor="ctr">
            <a:spAutoFit/>
          </a:bodyPr>
          <a:lstStyle/>
          <a:p>
            <a:endParaRPr lang="en-US" dirty="0" smtClean="0"/>
          </a:p>
          <a:p>
            <a:r>
              <a:rPr lang="en-US" b="1" dirty="0" smtClean="0">
                <a:solidFill>
                  <a:schemeClr val="tx1">
                    <a:lumMod val="65000"/>
                    <a:lumOff val="35000"/>
                  </a:schemeClr>
                </a:solidFill>
              </a:rPr>
              <a:t>  </a:t>
            </a:r>
            <a:endParaRPr lang="en-US" dirty="0"/>
          </a:p>
        </p:txBody>
      </p:sp>
      <p:sp>
        <p:nvSpPr>
          <p:cNvPr id="13" name="Title Placeholder 1"/>
          <p:cNvSpPr txBox="1">
            <a:spLocks/>
          </p:cNvSpPr>
          <p:nvPr/>
        </p:nvSpPr>
        <p:spPr>
          <a:xfrm>
            <a:off x="251520" y="332656"/>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6000" spc="1500" dirty="0" smtClean="0">
                <a:solidFill>
                  <a:srgbClr val="586F82"/>
                </a:solidFill>
              </a:rPr>
              <a:t>Module - 1</a:t>
            </a:r>
            <a:endParaRPr lang="en-IN" sz="6000" spc="1500" dirty="0">
              <a:solidFill>
                <a:srgbClr val="586F82"/>
              </a:solidFill>
            </a:endParaRPr>
          </a:p>
        </p:txBody>
      </p:sp>
      <p:sp>
        <p:nvSpPr>
          <p:cNvPr id="2" name="Rectangle 1"/>
          <p:cNvSpPr/>
          <p:nvPr/>
        </p:nvSpPr>
        <p:spPr>
          <a:xfrm>
            <a:off x="0" y="1268760"/>
            <a:ext cx="9144000"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15"/>
          <p:cNvSpPr/>
          <p:nvPr/>
        </p:nvSpPr>
        <p:spPr>
          <a:xfrm>
            <a:off x="0" y="5917840"/>
            <a:ext cx="9144000" cy="46348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sz="1400" b="1" dirty="0">
                <a:solidFill>
                  <a:srgbClr val="586F82"/>
                </a:solidFill>
              </a:rPr>
              <a:t>A </a:t>
            </a:r>
            <a:r>
              <a:rPr lang="en-US" sz="1400" b="1" dirty="0" err="1">
                <a:solidFill>
                  <a:srgbClr val="586F82"/>
                </a:solidFill>
              </a:rPr>
              <a:t>BinUCom</a:t>
            </a:r>
            <a:r>
              <a:rPr lang="en-US" sz="1400" b="1" dirty="0">
                <a:solidFill>
                  <a:srgbClr val="586F82"/>
                </a:solidFill>
              </a:rPr>
              <a:t> Initiative </a:t>
            </a:r>
            <a:r>
              <a:rPr lang="en-US" sz="1400" b="1" dirty="0" smtClean="0">
                <a:solidFill>
                  <a:srgbClr val="586F82"/>
                </a:solidFill>
              </a:rPr>
              <a:t>                            </a:t>
            </a:r>
            <a:r>
              <a:rPr lang="en-US" b="1" dirty="0" err="1" smtClean="0">
                <a:solidFill>
                  <a:srgbClr val="586F82"/>
                </a:solidFill>
              </a:rPr>
              <a:t>M.Arch</a:t>
            </a:r>
            <a:r>
              <a:rPr lang="en-US" b="1" dirty="0" smtClean="0">
                <a:solidFill>
                  <a:srgbClr val="586F82"/>
                </a:solidFill>
              </a:rPr>
              <a:t> Elective </a:t>
            </a:r>
            <a:r>
              <a:rPr lang="en-US" b="1" dirty="0">
                <a:solidFill>
                  <a:srgbClr val="586F82"/>
                </a:solidFill>
              </a:rPr>
              <a:t>Course  </a:t>
            </a:r>
            <a:r>
              <a:rPr lang="en-US" b="1" dirty="0" smtClean="0">
                <a:solidFill>
                  <a:srgbClr val="586F82"/>
                </a:solidFill>
              </a:rPr>
              <a:t>     </a:t>
            </a:r>
            <a:r>
              <a:rPr lang="en-US" sz="1200" b="1" dirty="0" smtClean="0">
                <a:solidFill>
                  <a:srgbClr val="586F82"/>
                </a:solidFill>
              </a:rPr>
              <a:t>Conducted by: Christine </a:t>
            </a:r>
            <a:r>
              <a:rPr lang="en-US" sz="1200" b="1" dirty="0" err="1" smtClean="0">
                <a:solidFill>
                  <a:srgbClr val="586F82"/>
                </a:solidFill>
              </a:rPr>
              <a:t>Wamsler</a:t>
            </a:r>
            <a:r>
              <a:rPr lang="en-US" sz="1200" b="1" dirty="0" smtClean="0">
                <a:solidFill>
                  <a:srgbClr val="586F82"/>
                </a:solidFill>
              </a:rPr>
              <a:t> and </a:t>
            </a:r>
            <a:r>
              <a:rPr lang="en-US" sz="1200" b="1" dirty="0" err="1" smtClean="0">
                <a:solidFill>
                  <a:srgbClr val="586F82"/>
                </a:solidFill>
              </a:rPr>
              <a:t>Mamta</a:t>
            </a:r>
            <a:r>
              <a:rPr lang="en-US" sz="1200" b="1" dirty="0" smtClean="0">
                <a:solidFill>
                  <a:srgbClr val="586F82"/>
                </a:solidFill>
              </a:rPr>
              <a:t> </a:t>
            </a:r>
            <a:r>
              <a:rPr lang="en-US" sz="1200" b="1" dirty="0" err="1">
                <a:solidFill>
                  <a:srgbClr val="586F82"/>
                </a:solidFill>
              </a:rPr>
              <a:t>Patwardhan</a:t>
            </a:r>
            <a:endParaRPr lang="en-US" sz="1200" b="1" dirty="0">
              <a:solidFill>
                <a:srgbClr val="586F82"/>
              </a:solidFill>
            </a:endParaRPr>
          </a:p>
        </p:txBody>
      </p:sp>
      <p:sp>
        <p:nvSpPr>
          <p:cNvPr id="4" name="TextBox 3"/>
          <p:cNvSpPr txBox="1"/>
          <p:nvPr/>
        </p:nvSpPr>
        <p:spPr>
          <a:xfrm>
            <a:off x="323528" y="1906893"/>
            <a:ext cx="4896544" cy="2369880"/>
          </a:xfrm>
          <a:prstGeom prst="rect">
            <a:avLst/>
          </a:prstGeom>
          <a:noFill/>
        </p:spPr>
        <p:txBody>
          <a:bodyPr wrap="square" rtlCol="0">
            <a:spAutoFit/>
          </a:bodyPr>
          <a:lstStyle/>
          <a:p>
            <a:pPr algn="just"/>
            <a:r>
              <a:rPr lang="en-IN" sz="2000" b="1" dirty="0" smtClean="0">
                <a:solidFill>
                  <a:srgbClr val="40505E"/>
                </a:solidFill>
              </a:rPr>
              <a:t>Climate Change and Urban Environment</a:t>
            </a:r>
          </a:p>
          <a:p>
            <a:pPr marL="285750" lvl="0" indent="-285750">
              <a:buFont typeface="Arial" panose="020B0604020202020204" pitchFamily="34" charset="0"/>
              <a:buChar char="•"/>
            </a:pPr>
            <a:endParaRPr lang="de-AT" sz="1600" dirty="0" smtClean="0">
              <a:solidFill>
                <a:srgbClr val="40505E"/>
              </a:solidFill>
            </a:endParaRPr>
          </a:p>
          <a:p>
            <a:pPr marL="285750" lvl="0" indent="-285750">
              <a:buFont typeface="Arial" panose="020B0604020202020204" pitchFamily="34" charset="0"/>
              <a:buChar char="•"/>
            </a:pPr>
            <a:endParaRPr lang="de-AT" sz="1600" dirty="0">
              <a:solidFill>
                <a:srgbClr val="40505E"/>
              </a:solidFill>
            </a:endParaRPr>
          </a:p>
          <a:p>
            <a:pPr marL="285750" lvl="0" indent="-285750" algn="just">
              <a:buFont typeface="Arial" panose="020B0604020202020204" pitchFamily="34" charset="0"/>
              <a:buChar char="•"/>
            </a:pPr>
            <a:r>
              <a:rPr lang="de-AT" sz="1600" dirty="0" smtClean="0">
                <a:solidFill>
                  <a:srgbClr val="40505E"/>
                </a:solidFill>
              </a:rPr>
              <a:t>Introdcution </a:t>
            </a:r>
            <a:r>
              <a:rPr lang="de-AT" sz="1600" dirty="0">
                <a:solidFill>
                  <a:srgbClr val="40505E"/>
                </a:solidFill>
              </a:rPr>
              <a:t>to climate change and urban </a:t>
            </a:r>
            <a:r>
              <a:rPr lang="de-AT" sz="1600" dirty="0" smtClean="0">
                <a:solidFill>
                  <a:srgbClr val="40505E"/>
                </a:solidFill>
              </a:rPr>
              <a:t>environment</a:t>
            </a:r>
          </a:p>
          <a:p>
            <a:pPr marL="285750" indent="-285750" algn="just">
              <a:buFont typeface="Arial" panose="020B0604020202020204" pitchFamily="34" charset="0"/>
              <a:buChar char="•"/>
            </a:pPr>
            <a:r>
              <a:rPr lang="de-AT" sz="1600" dirty="0">
                <a:solidFill>
                  <a:srgbClr val="40505E"/>
                </a:solidFill>
              </a:rPr>
              <a:t>Introduction to vulnerability , hazards and disaster risks</a:t>
            </a:r>
            <a:endParaRPr lang="en-IN" sz="1600" dirty="0">
              <a:solidFill>
                <a:srgbClr val="40505E"/>
              </a:solidFill>
            </a:endParaRPr>
          </a:p>
          <a:p>
            <a:pPr marL="285750" lvl="0" indent="-285750" algn="just">
              <a:buFont typeface="Arial" panose="020B0604020202020204" pitchFamily="34" charset="0"/>
              <a:buChar char="•"/>
            </a:pPr>
            <a:r>
              <a:rPr lang="de-AT" sz="1600" dirty="0" smtClean="0">
                <a:solidFill>
                  <a:srgbClr val="40505E"/>
                </a:solidFill>
              </a:rPr>
              <a:t>Indroduction </a:t>
            </a:r>
            <a:r>
              <a:rPr lang="de-AT" sz="1600" dirty="0">
                <a:solidFill>
                  <a:srgbClr val="40505E"/>
                </a:solidFill>
              </a:rPr>
              <a:t>to climate change adaptation</a:t>
            </a:r>
            <a:endParaRPr lang="en-IN" sz="1600" dirty="0">
              <a:solidFill>
                <a:srgbClr val="40505E"/>
              </a:solidFill>
            </a:endParaRPr>
          </a:p>
          <a:p>
            <a:pPr marL="285750" indent="-285750" algn="just">
              <a:buFont typeface="Arial" panose="020B0604020202020204" pitchFamily="34" charset="0"/>
              <a:buChar char="•"/>
            </a:pPr>
            <a:endParaRPr lang="en-IN" sz="1600" dirty="0">
              <a:solidFill>
                <a:srgbClr val="40505E"/>
              </a:solidFill>
            </a:endParaRPr>
          </a:p>
        </p:txBody>
      </p:sp>
      <p:pic>
        <p:nvPicPr>
          <p:cNvPr id="3074" name="Picture 2" descr="Image result for mumbai urban po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8" y="4491542"/>
            <a:ext cx="2074440" cy="138296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mumbai urban po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1822" y="3331305"/>
            <a:ext cx="2046786" cy="1149124"/>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Image result for mumbai urbaniza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6" name="AutoShape 8" descr="Image result for mumbai urbaniza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4169" y="1948416"/>
            <a:ext cx="2081336" cy="1376203"/>
          </a:xfrm>
          <a:prstGeom prst="rect">
            <a:avLst/>
          </a:prstGeom>
        </p:spPr>
      </p:pic>
    </p:spTree>
    <p:extLst>
      <p:ext uri="{BB962C8B-B14F-4D97-AF65-F5344CB8AC3E}">
        <p14:creationId xmlns:p14="http://schemas.microsoft.com/office/powerpoint/2010/main" val="38554847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5" name="Rectangle 14"/>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3" name="AutoShape 2" descr="Image result for URBAN GROWTH OF MUMBAI 2000"/>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TextBox 9"/>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11" name="Rectangle 10"/>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6000" spc="1500" dirty="0" smtClean="0">
                <a:solidFill>
                  <a:srgbClr val="586F82"/>
                </a:solidFill>
              </a:rPr>
              <a:t>Consequences</a:t>
            </a:r>
            <a:endParaRPr lang="en-IN" sz="6000" spc="1500" dirty="0">
              <a:solidFill>
                <a:srgbClr val="586F82"/>
              </a:solidFill>
            </a:endParaRPr>
          </a:p>
        </p:txBody>
      </p:sp>
      <p:sp>
        <p:nvSpPr>
          <p:cNvPr id="2" name="AutoShape 2" descr="Image result for urbanization graph"/>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4" name="AutoShape 4" descr="Image result for urbanization graph"/>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5" name="AutoShape 6" descr="Image result for urbanization graph"/>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6388" t="22361" r="15834" b="5778"/>
          <a:stretch/>
        </p:blipFill>
        <p:spPr bwMode="auto">
          <a:xfrm>
            <a:off x="1115616" y="1719994"/>
            <a:ext cx="3924996" cy="466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5000" t="22360" r="55642" b="6000"/>
          <a:stretch/>
        </p:blipFill>
        <p:spPr bwMode="auto">
          <a:xfrm>
            <a:off x="5027009" y="1718146"/>
            <a:ext cx="3073383" cy="4687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15"/>
          <p:cNvSpPr/>
          <p:nvPr/>
        </p:nvSpPr>
        <p:spPr>
          <a:xfrm>
            <a:off x="682126" y="6549911"/>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CEPT</a:t>
            </a:r>
            <a:r>
              <a:rPr lang="en-IN" sz="1200" dirty="0" smtClean="0">
                <a:latin typeface="SolexOT-Medium"/>
              </a:rPr>
              <a:t> 2012. </a:t>
            </a:r>
            <a:r>
              <a:rPr lang="en-IN" sz="1200" i="1" dirty="0" err="1" smtClean="0">
                <a:latin typeface="SolexOT-Medium"/>
              </a:rPr>
              <a:t>CCUE</a:t>
            </a:r>
            <a:endParaRPr lang="en-IN" sz="1200" i="1" dirty="0"/>
          </a:p>
        </p:txBody>
      </p:sp>
    </p:spTree>
    <p:extLst>
      <p:ext uri="{BB962C8B-B14F-4D97-AF65-F5344CB8AC3E}">
        <p14:creationId xmlns:p14="http://schemas.microsoft.com/office/powerpoint/2010/main" val="9256943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5" name="Rectangle 14"/>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3" name="AutoShape 2" descr="Image result for URBAN GROWTH OF MUMBAI 2000"/>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TextBox 9"/>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11" name="Rectangle 10"/>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6000" spc="1500" dirty="0" smtClean="0">
                <a:solidFill>
                  <a:srgbClr val="586F82"/>
                </a:solidFill>
              </a:rPr>
              <a:t>Consequences</a:t>
            </a:r>
            <a:endParaRPr lang="en-IN" sz="6000" spc="1500" dirty="0">
              <a:solidFill>
                <a:srgbClr val="586F82"/>
              </a:solidFill>
            </a:endParaRPr>
          </a:p>
        </p:txBody>
      </p:sp>
      <p:sp>
        <p:nvSpPr>
          <p:cNvPr id="13" name="Rectangle 12"/>
          <p:cNvSpPr/>
          <p:nvPr/>
        </p:nvSpPr>
        <p:spPr>
          <a:xfrm>
            <a:off x="14412" y="543164"/>
            <a:ext cx="381124" cy="829044"/>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AutoShape 2" descr="Image result for urbanization graph"/>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4" name="AutoShape 4" descr="Image result for urbanization graph"/>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5" name="AutoShape 6" descr="Image result for urbanization graph"/>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805" t="25999" r="16250" b="7111"/>
          <a:stretch/>
        </p:blipFill>
        <p:spPr bwMode="auto">
          <a:xfrm>
            <a:off x="520700" y="1817732"/>
            <a:ext cx="7651700" cy="4778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682126" y="6549911"/>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CEPT</a:t>
            </a:r>
            <a:r>
              <a:rPr lang="en-IN" sz="1200" dirty="0" smtClean="0">
                <a:latin typeface="SolexOT-Medium"/>
              </a:rPr>
              <a:t> 2012. </a:t>
            </a:r>
            <a:r>
              <a:rPr lang="en-IN" sz="1200" i="1" dirty="0" err="1" smtClean="0">
                <a:latin typeface="SolexOT-Medium"/>
              </a:rPr>
              <a:t>CCUE</a:t>
            </a:r>
            <a:endParaRPr lang="en-IN" sz="1200" i="1" dirty="0"/>
          </a:p>
        </p:txBody>
      </p:sp>
    </p:spTree>
    <p:extLst>
      <p:ext uri="{BB962C8B-B14F-4D97-AF65-F5344CB8AC3E}">
        <p14:creationId xmlns:p14="http://schemas.microsoft.com/office/powerpoint/2010/main" val="39250484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5" name="Rectangle 14"/>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3" name="AutoShape 2" descr="Image result for URBAN GROWTH OF MUMBAI 2000"/>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TextBox 9"/>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11" name="Rectangle 10"/>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6000" spc="1500" dirty="0" smtClean="0">
                <a:solidFill>
                  <a:srgbClr val="586F82"/>
                </a:solidFill>
              </a:rPr>
              <a:t>Consequences</a:t>
            </a:r>
            <a:endParaRPr lang="en-IN" sz="6000" spc="1500" dirty="0">
              <a:solidFill>
                <a:srgbClr val="586F82"/>
              </a:solidFill>
            </a:endParaRPr>
          </a:p>
        </p:txBody>
      </p:sp>
      <p:sp>
        <p:nvSpPr>
          <p:cNvPr id="13" name="Rectangle 12"/>
          <p:cNvSpPr/>
          <p:nvPr/>
        </p:nvSpPr>
        <p:spPr>
          <a:xfrm>
            <a:off x="14412" y="543164"/>
            <a:ext cx="381124" cy="829044"/>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AutoShape 2" descr="Image result for urbanization graph"/>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4" name="AutoShape 4" descr="Image result for urbanization graph"/>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5" name="AutoShape 6" descr="Image result for urbanization graph"/>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517" t="37336" r="45921" b="17315"/>
          <a:stretch/>
        </p:blipFill>
        <p:spPr bwMode="auto">
          <a:xfrm>
            <a:off x="673100" y="1617945"/>
            <a:ext cx="7499300" cy="5240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682126" y="6549911"/>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CEPT</a:t>
            </a:r>
            <a:r>
              <a:rPr lang="en-IN" sz="1200" dirty="0" smtClean="0">
                <a:latin typeface="SolexOT-Medium"/>
              </a:rPr>
              <a:t> 2012. </a:t>
            </a:r>
            <a:r>
              <a:rPr lang="en-IN" sz="1200" i="1" dirty="0" err="1" smtClean="0">
                <a:latin typeface="SolexOT-Medium"/>
              </a:rPr>
              <a:t>CCUE</a:t>
            </a:r>
            <a:endParaRPr lang="en-IN" sz="1200" i="1" dirty="0"/>
          </a:p>
        </p:txBody>
      </p:sp>
    </p:spTree>
    <p:extLst>
      <p:ext uri="{BB962C8B-B14F-4D97-AF65-F5344CB8AC3E}">
        <p14:creationId xmlns:p14="http://schemas.microsoft.com/office/powerpoint/2010/main" val="3663958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5" name="Rectangle 14"/>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3" name="AutoShape 2" descr="Image result for URBAN GROWTH OF MUMBAI 2000"/>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TextBox 9"/>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11" name="Rectangle 10"/>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6000" spc="1500" dirty="0" smtClean="0">
                <a:solidFill>
                  <a:srgbClr val="586F82"/>
                </a:solidFill>
              </a:rPr>
              <a:t>Consequences</a:t>
            </a:r>
            <a:endParaRPr lang="en-IN" sz="6000" spc="1500" dirty="0">
              <a:solidFill>
                <a:srgbClr val="586F82"/>
              </a:solidFill>
            </a:endParaRPr>
          </a:p>
        </p:txBody>
      </p:sp>
      <p:sp>
        <p:nvSpPr>
          <p:cNvPr id="2" name="AutoShape 2" descr="Image result for urbanization graph"/>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4" name="AutoShape 4" descr="Image result for urbanization graph"/>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5" name="AutoShape 6" descr="Image result for urbanization graph"/>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333" t="31111" r="11250" b="28444"/>
          <a:stretch/>
        </p:blipFill>
        <p:spPr bwMode="auto">
          <a:xfrm>
            <a:off x="673100" y="4005064"/>
            <a:ext cx="7372052" cy="2470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520700" y="2146791"/>
            <a:ext cx="7651700" cy="1508105"/>
          </a:xfrm>
          <a:prstGeom prst="rect">
            <a:avLst/>
          </a:prstGeom>
        </p:spPr>
        <p:txBody>
          <a:bodyPr wrap="square">
            <a:spAutoFit/>
          </a:bodyPr>
          <a:lstStyle/>
          <a:p>
            <a:pPr lvl="0" algn="just" fontAlgn="base">
              <a:spcBef>
                <a:spcPct val="0"/>
              </a:spcBef>
              <a:spcAft>
                <a:spcPct val="0"/>
              </a:spcAft>
            </a:pPr>
            <a:r>
              <a:rPr lang="en-US" altLang="en-US" sz="2000" b="1" dirty="0" smtClean="0"/>
              <a:t>Represents health and hygiene levels in the city</a:t>
            </a:r>
            <a:endParaRPr lang="en-US" b="1" dirty="0" smtClean="0"/>
          </a:p>
          <a:p>
            <a:pPr lvl="0" algn="just" fontAlgn="base">
              <a:spcBef>
                <a:spcPct val="0"/>
              </a:spcBef>
              <a:spcAft>
                <a:spcPct val="0"/>
              </a:spcAft>
            </a:pPr>
            <a:endParaRPr lang="en-US" b="1" dirty="0"/>
          </a:p>
          <a:p>
            <a:pPr lvl="0" algn="just" fontAlgn="base">
              <a:spcBef>
                <a:spcPct val="0"/>
              </a:spcBef>
              <a:spcAft>
                <a:spcPct val="0"/>
              </a:spcAft>
            </a:pPr>
            <a:r>
              <a:rPr lang="en-US" b="1" dirty="0" smtClean="0"/>
              <a:t>Indicates quality of life in the city</a:t>
            </a:r>
          </a:p>
          <a:p>
            <a:pPr lvl="0" algn="just" fontAlgn="base">
              <a:spcBef>
                <a:spcPct val="0"/>
              </a:spcBef>
              <a:spcAft>
                <a:spcPct val="0"/>
              </a:spcAft>
            </a:pPr>
            <a:endParaRPr lang="en-US" b="1" dirty="0"/>
          </a:p>
          <a:p>
            <a:pPr lvl="0" algn="just" fontAlgn="base">
              <a:spcBef>
                <a:spcPct val="0"/>
              </a:spcBef>
              <a:spcAft>
                <a:spcPct val="0"/>
              </a:spcAft>
            </a:pPr>
            <a:r>
              <a:rPr lang="en-US" b="1" dirty="0" smtClean="0"/>
              <a:t>Decisive factor in creating the image of a city</a:t>
            </a:r>
            <a:endParaRPr lang="en-IN" dirty="0" smtClean="0"/>
          </a:p>
        </p:txBody>
      </p:sp>
      <p:sp>
        <p:nvSpPr>
          <p:cNvPr id="17" name="Rectangle 16"/>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Rectangle 17"/>
          <p:cNvSpPr/>
          <p:nvPr/>
        </p:nvSpPr>
        <p:spPr>
          <a:xfrm>
            <a:off x="682126" y="6549911"/>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CEPT</a:t>
            </a:r>
            <a:r>
              <a:rPr lang="en-IN" sz="1200" dirty="0" smtClean="0">
                <a:latin typeface="SolexOT-Medium"/>
              </a:rPr>
              <a:t> 2012. </a:t>
            </a:r>
            <a:r>
              <a:rPr lang="en-IN" sz="1200" i="1" dirty="0" err="1" smtClean="0">
                <a:latin typeface="SolexOT-Medium"/>
              </a:rPr>
              <a:t>CCUE</a:t>
            </a:r>
            <a:endParaRPr lang="en-IN" sz="1200" i="1" dirty="0"/>
          </a:p>
        </p:txBody>
      </p:sp>
    </p:spTree>
    <p:extLst>
      <p:ext uri="{BB962C8B-B14F-4D97-AF65-F5344CB8AC3E}">
        <p14:creationId xmlns:p14="http://schemas.microsoft.com/office/powerpoint/2010/main" val="939896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5" name="Rectangle 14"/>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3" name="AutoShape 2" descr="Image result for URBAN GROWTH OF MUMBAI 2000"/>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TextBox 9"/>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11" name="Rectangle 10"/>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6000" spc="1500" dirty="0" smtClean="0">
                <a:solidFill>
                  <a:srgbClr val="586F82"/>
                </a:solidFill>
              </a:rPr>
              <a:t>Consequences</a:t>
            </a:r>
            <a:endParaRPr lang="en-IN" sz="6000" spc="1500" dirty="0">
              <a:solidFill>
                <a:srgbClr val="586F82"/>
              </a:solidFill>
            </a:endParaRPr>
          </a:p>
        </p:txBody>
      </p:sp>
      <p:sp>
        <p:nvSpPr>
          <p:cNvPr id="2" name="AutoShape 2" descr="Image result for urbanization graph"/>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4" name="AutoShape 4" descr="Image result for urbanization graph"/>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5" name="AutoShape 6" descr="Image result for urbanization graph"/>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972" t="31111" r="11250" b="28444"/>
          <a:stretch/>
        </p:blipFill>
        <p:spPr bwMode="auto">
          <a:xfrm>
            <a:off x="520700" y="3846317"/>
            <a:ext cx="7640240" cy="2483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520700" y="1628800"/>
            <a:ext cx="7651700" cy="2154436"/>
          </a:xfrm>
          <a:prstGeom prst="rect">
            <a:avLst/>
          </a:prstGeom>
        </p:spPr>
        <p:txBody>
          <a:bodyPr wrap="square">
            <a:spAutoFit/>
          </a:bodyPr>
          <a:lstStyle/>
          <a:p>
            <a:pPr lvl="0" algn="just" fontAlgn="base">
              <a:spcBef>
                <a:spcPct val="0"/>
              </a:spcBef>
              <a:spcAft>
                <a:spcPct val="0"/>
              </a:spcAft>
            </a:pPr>
            <a:r>
              <a:rPr lang="en-US" altLang="en-US" b="1" dirty="0" smtClean="0"/>
              <a:t>Limited resources available – 2% of the earth’s surface consumes 75% of resources, 60% water goes to urban areas and rest for irrigation, industry and drinking</a:t>
            </a:r>
          </a:p>
          <a:p>
            <a:pPr lvl="0" algn="just" fontAlgn="base">
              <a:spcBef>
                <a:spcPct val="0"/>
              </a:spcBef>
              <a:spcAft>
                <a:spcPct val="0"/>
              </a:spcAft>
            </a:pPr>
            <a:endParaRPr lang="en-US" sz="1600" b="1" dirty="0"/>
          </a:p>
          <a:p>
            <a:pPr lvl="0" algn="just" fontAlgn="base">
              <a:spcBef>
                <a:spcPct val="0"/>
              </a:spcBef>
              <a:spcAft>
                <a:spcPct val="0"/>
              </a:spcAft>
            </a:pPr>
            <a:r>
              <a:rPr lang="en-US" sz="1600" b="1" dirty="0" smtClean="0"/>
              <a:t>Apathetic attitude of citizens towards cleanliness of he city</a:t>
            </a:r>
          </a:p>
          <a:p>
            <a:pPr lvl="0" algn="just" fontAlgn="base">
              <a:spcBef>
                <a:spcPct val="0"/>
              </a:spcBef>
              <a:spcAft>
                <a:spcPct val="0"/>
              </a:spcAft>
            </a:pPr>
            <a:endParaRPr lang="en-US" sz="1600" b="1" dirty="0"/>
          </a:p>
          <a:p>
            <a:pPr lvl="0" algn="just" fontAlgn="base">
              <a:spcBef>
                <a:spcPct val="0"/>
              </a:spcBef>
              <a:spcAft>
                <a:spcPct val="0"/>
              </a:spcAft>
            </a:pPr>
            <a:r>
              <a:rPr lang="en-US" sz="1600" b="1" dirty="0" smtClean="0"/>
              <a:t>Urban development mechanisms and urban management systems also adds to problems related to the poor environment quality</a:t>
            </a:r>
            <a:endParaRPr lang="en-IN" sz="1600" dirty="0" smtClean="0"/>
          </a:p>
        </p:txBody>
      </p:sp>
      <p:sp>
        <p:nvSpPr>
          <p:cNvPr id="17" name="Rectangle 16"/>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Rectangle 17"/>
          <p:cNvSpPr/>
          <p:nvPr/>
        </p:nvSpPr>
        <p:spPr>
          <a:xfrm>
            <a:off x="682126" y="6549911"/>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CEPT</a:t>
            </a:r>
            <a:r>
              <a:rPr lang="en-IN" sz="1200" dirty="0" smtClean="0">
                <a:latin typeface="SolexOT-Medium"/>
              </a:rPr>
              <a:t> 2012. </a:t>
            </a:r>
            <a:r>
              <a:rPr lang="en-IN" sz="1200" i="1" dirty="0" err="1" smtClean="0">
                <a:latin typeface="SolexOT-Medium"/>
              </a:rPr>
              <a:t>CCUE</a:t>
            </a:r>
            <a:endParaRPr lang="en-IN" sz="1200" i="1" dirty="0"/>
          </a:p>
        </p:txBody>
      </p:sp>
    </p:spTree>
    <p:extLst>
      <p:ext uri="{BB962C8B-B14F-4D97-AF65-F5344CB8AC3E}">
        <p14:creationId xmlns:p14="http://schemas.microsoft.com/office/powerpoint/2010/main" val="7376112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5" name="Rectangle 14"/>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3" name="AutoShape 2" descr="Image result for URBAN GROWTH OF MUMBAI 2000"/>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TextBox 9"/>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11" name="Rectangle 10"/>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6000" spc="1500" dirty="0" smtClean="0">
                <a:solidFill>
                  <a:srgbClr val="586F82"/>
                </a:solidFill>
              </a:rPr>
              <a:t>Consequences</a:t>
            </a:r>
            <a:endParaRPr lang="en-IN" sz="6000" spc="1500" dirty="0">
              <a:solidFill>
                <a:srgbClr val="586F82"/>
              </a:solidFill>
            </a:endParaRPr>
          </a:p>
        </p:txBody>
      </p:sp>
      <p:sp>
        <p:nvSpPr>
          <p:cNvPr id="2" name="AutoShape 2" descr="Image result for urbanization graph"/>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4" name="AutoShape 4" descr="Image result for urbanization graph"/>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5" name="AutoShape 6" descr="Image result for urbanization graph"/>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1229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138" t="58000" r="16667" b="10000"/>
          <a:stretch/>
        </p:blipFill>
        <p:spPr bwMode="auto">
          <a:xfrm>
            <a:off x="578540" y="4344554"/>
            <a:ext cx="7561118" cy="2217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520700" y="2146791"/>
            <a:ext cx="7651700" cy="1600438"/>
          </a:xfrm>
          <a:prstGeom prst="rect">
            <a:avLst/>
          </a:prstGeom>
        </p:spPr>
        <p:txBody>
          <a:bodyPr wrap="square">
            <a:spAutoFit/>
          </a:bodyPr>
          <a:lstStyle/>
          <a:p>
            <a:pPr lvl="0" algn="just" fontAlgn="base">
              <a:spcBef>
                <a:spcPct val="0"/>
              </a:spcBef>
              <a:spcAft>
                <a:spcPct val="0"/>
              </a:spcAft>
            </a:pPr>
            <a:r>
              <a:rPr lang="en-US" altLang="en-US" b="1" dirty="0" smtClean="0"/>
              <a:t>Limited resources available </a:t>
            </a:r>
          </a:p>
          <a:p>
            <a:pPr lvl="0" algn="just" fontAlgn="base">
              <a:spcBef>
                <a:spcPct val="0"/>
              </a:spcBef>
              <a:spcAft>
                <a:spcPct val="0"/>
              </a:spcAft>
            </a:pPr>
            <a:endParaRPr lang="en-US" sz="1600" b="1" dirty="0"/>
          </a:p>
          <a:p>
            <a:pPr lvl="0" algn="just" fontAlgn="base">
              <a:spcBef>
                <a:spcPct val="0"/>
              </a:spcBef>
              <a:spcAft>
                <a:spcPct val="0"/>
              </a:spcAft>
            </a:pPr>
            <a:r>
              <a:rPr lang="en-US" sz="1600" b="1" dirty="0" smtClean="0"/>
              <a:t>Apathetic attitude of citizens towards cleanliness of he city</a:t>
            </a:r>
          </a:p>
          <a:p>
            <a:pPr lvl="0" algn="just" fontAlgn="base">
              <a:spcBef>
                <a:spcPct val="0"/>
              </a:spcBef>
              <a:spcAft>
                <a:spcPct val="0"/>
              </a:spcAft>
            </a:pPr>
            <a:endParaRPr lang="en-US" sz="1600" b="1" dirty="0"/>
          </a:p>
          <a:p>
            <a:pPr lvl="0" algn="just" fontAlgn="base">
              <a:spcBef>
                <a:spcPct val="0"/>
              </a:spcBef>
              <a:spcAft>
                <a:spcPct val="0"/>
              </a:spcAft>
            </a:pPr>
            <a:r>
              <a:rPr lang="en-US" sz="1600" b="1" dirty="0" smtClean="0"/>
              <a:t>Urban development mechanisms and urban management systems also adds to problems related to the poor environment quality</a:t>
            </a:r>
            <a:endParaRPr lang="en-IN" sz="1600" dirty="0" smtClean="0"/>
          </a:p>
        </p:txBody>
      </p:sp>
      <p:sp>
        <p:nvSpPr>
          <p:cNvPr id="17" name="Rectangle 16"/>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Rectangle 17"/>
          <p:cNvSpPr/>
          <p:nvPr/>
        </p:nvSpPr>
        <p:spPr>
          <a:xfrm>
            <a:off x="682126" y="6549911"/>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CEPT</a:t>
            </a:r>
            <a:r>
              <a:rPr lang="en-IN" sz="1200" dirty="0" smtClean="0">
                <a:latin typeface="SolexOT-Medium"/>
              </a:rPr>
              <a:t> 2012. </a:t>
            </a:r>
            <a:r>
              <a:rPr lang="en-IN" sz="1200" i="1" dirty="0" err="1" smtClean="0">
                <a:latin typeface="SolexOT-Medium"/>
              </a:rPr>
              <a:t>CCUE</a:t>
            </a:r>
            <a:endParaRPr lang="en-IN" sz="1200" i="1" dirty="0"/>
          </a:p>
        </p:txBody>
      </p:sp>
    </p:spTree>
    <p:extLst>
      <p:ext uri="{BB962C8B-B14F-4D97-AF65-F5344CB8AC3E}">
        <p14:creationId xmlns:p14="http://schemas.microsoft.com/office/powerpoint/2010/main" val="42163336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5" name="Rectangle 14"/>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3" name="AutoShape 2" descr="Image result for URBAN GROWTH OF MUMBAI 2000"/>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TextBox 9"/>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11" name="Rectangle 10"/>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2800" spc="1500" dirty="0" smtClean="0">
                <a:solidFill>
                  <a:srgbClr val="586F82"/>
                </a:solidFill>
              </a:rPr>
              <a:t>Environmental Concerns</a:t>
            </a:r>
            <a:endParaRPr lang="en-IN" sz="2800" spc="1500" dirty="0">
              <a:solidFill>
                <a:srgbClr val="586F82"/>
              </a:solidFill>
            </a:endParaRPr>
          </a:p>
        </p:txBody>
      </p:sp>
      <p:sp>
        <p:nvSpPr>
          <p:cNvPr id="2" name="AutoShape 2" descr="Image result for urbanization graph"/>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4" name="AutoShape 4" descr="Image result for urbanization graph"/>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5" name="AutoShape 6" descr="Image result for urbanization graph"/>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7" name="Rectangle 16"/>
          <p:cNvSpPr/>
          <p:nvPr/>
        </p:nvSpPr>
        <p:spPr>
          <a:xfrm>
            <a:off x="520700" y="2146791"/>
            <a:ext cx="4133652" cy="3539430"/>
          </a:xfrm>
          <a:prstGeom prst="rect">
            <a:avLst/>
          </a:prstGeom>
        </p:spPr>
        <p:txBody>
          <a:bodyPr wrap="square">
            <a:spAutoFit/>
          </a:bodyPr>
          <a:lstStyle/>
          <a:p>
            <a:pPr lvl="0" algn="just" fontAlgn="base">
              <a:spcBef>
                <a:spcPct val="0"/>
              </a:spcBef>
              <a:spcAft>
                <a:spcPct val="0"/>
              </a:spcAft>
            </a:pPr>
            <a:r>
              <a:rPr lang="en-US" altLang="en-US" sz="2400" b="1" dirty="0" smtClean="0"/>
              <a:t>Environmental Pollution</a:t>
            </a:r>
          </a:p>
          <a:p>
            <a:pPr lvl="0" algn="just" fontAlgn="base">
              <a:spcBef>
                <a:spcPct val="0"/>
              </a:spcBef>
              <a:spcAft>
                <a:spcPct val="0"/>
              </a:spcAft>
            </a:pPr>
            <a:endParaRPr lang="en-US" sz="2000" b="1" dirty="0"/>
          </a:p>
          <a:p>
            <a:pPr lvl="0" algn="just" fontAlgn="base">
              <a:spcBef>
                <a:spcPct val="0"/>
              </a:spcBef>
              <a:spcAft>
                <a:spcPct val="0"/>
              </a:spcAft>
            </a:pPr>
            <a:r>
              <a:rPr lang="en-US" sz="2000" dirty="0" smtClean="0"/>
              <a:t>Air </a:t>
            </a:r>
            <a:endParaRPr lang="en-US" sz="2000" dirty="0"/>
          </a:p>
          <a:p>
            <a:pPr lvl="0" algn="just" fontAlgn="base">
              <a:spcBef>
                <a:spcPct val="0"/>
              </a:spcBef>
              <a:spcAft>
                <a:spcPct val="0"/>
              </a:spcAft>
            </a:pPr>
            <a:r>
              <a:rPr lang="en-US" sz="2000" dirty="0" smtClean="0"/>
              <a:t>Water</a:t>
            </a:r>
            <a:endParaRPr lang="en-US" sz="2000" dirty="0"/>
          </a:p>
          <a:p>
            <a:pPr lvl="0" algn="just" fontAlgn="base">
              <a:spcBef>
                <a:spcPct val="0"/>
              </a:spcBef>
              <a:spcAft>
                <a:spcPct val="0"/>
              </a:spcAft>
            </a:pPr>
            <a:r>
              <a:rPr lang="en-US" sz="2000" dirty="0" smtClean="0"/>
              <a:t>Soil</a:t>
            </a:r>
            <a:endParaRPr lang="en-US" sz="2000" dirty="0"/>
          </a:p>
          <a:p>
            <a:pPr lvl="0" algn="just" fontAlgn="base">
              <a:spcBef>
                <a:spcPct val="0"/>
              </a:spcBef>
              <a:spcAft>
                <a:spcPct val="0"/>
              </a:spcAft>
            </a:pPr>
            <a:r>
              <a:rPr lang="en-US" sz="2000" dirty="0" smtClean="0"/>
              <a:t>Noise</a:t>
            </a:r>
            <a:endParaRPr lang="en-US" sz="2000" dirty="0"/>
          </a:p>
          <a:p>
            <a:pPr lvl="0" algn="just" fontAlgn="base">
              <a:spcBef>
                <a:spcPct val="0"/>
              </a:spcBef>
              <a:spcAft>
                <a:spcPct val="0"/>
              </a:spcAft>
            </a:pPr>
            <a:r>
              <a:rPr lang="en-US" sz="2000" dirty="0" smtClean="0"/>
              <a:t>Industrial</a:t>
            </a:r>
          </a:p>
          <a:p>
            <a:pPr lvl="0" algn="just" fontAlgn="base">
              <a:spcBef>
                <a:spcPct val="0"/>
              </a:spcBef>
              <a:spcAft>
                <a:spcPct val="0"/>
              </a:spcAft>
            </a:pPr>
            <a:endParaRPr lang="en-US" sz="2000" dirty="0"/>
          </a:p>
          <a:p>
            <a:pPr lvl="0" algn="just" fontAlgn="base">
              <a:spcBef>
                <a:spcPct val="0"/>
              </a:spcBef>
              <a:spcAft>
                <a:spcPct val="0"/>
              </a:spcAft>
            </a:pPr>
            <a:r>
              <a:rPr lang="en-US" sz="2000" b="1" dirty="0" smtClean="0"/>
              <a:t>Urban Environmental Quality</a:t>
            </a:r>
          </a:p>
          <a:p>
            <a:pPr lvl="0" algn="just" fontAlgn="base">
              <a:spcBef>
                <a:spcPct val="0"/>
              </a:spcBef>
              <a:spcAft>
                <a:spcPct val="0"/>
              </a:spcAft>
            </a:pPr>
            <a:endParaRPr lang="en-US" sz="2000" b="1" dirty="0"/>
          </a:p>
          <a:p>
            <a:pPr lvl="0" algn="just" fontAlgn="base">
              <a:spcBef>
                <a:spcPct val="0"/>
              </a:spcBef>
              <a:spcAft>
                <a:spcPct val="0"/>
              </a:spcAft>
            </a:pPr>
            <a:r>
              <a:rPr lang="en-US" sz="2000" b="1" dirty="0" smtClean="0"/>
              <a:t>Urban Heat Island</a:t>
            </a:r>
          </a:p>
        </p:txBody>
      </p:sp>
      <p:sp>
        <p:nvSpPr>
          <p:cNvPr id="18" name="Rectangle 17"/>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3316" name="Picture 4" descr="Image: Daniel Dancer/Foundation for Deep Ecology"/>
          <p:cNvPicPr>
            <a:picLocks noChangeAspect="1" noChangeArrowheads="1"/>
          </p:cNvPicPr>
          <p:nvPr/>
        </p:nvPicPr>
        <p:blipFill rotWithShape="1">
          <a:blip r:embed="rId3">
            <a:extLst>
              <a:ext uri="{28A0092B-C50C-407E-A947-70E740481C1C}">
                <a14:useLocalDpi xmlns:a14="http://schemas.microsoft.com/office/drawing/2010/main" val="0"/>
              </a:ext>
            </a:extLst>
          </a:blip>
          <a:srcRect l="34439" r="40211"/>
          <a:stretch/>
        </p:blipFill>
        <p:spPr bwMode="auto">
          <a:xfrm>
            <a:off x="6084168" y="1662962"/>
            <a:ext cx="2088232" cy="485102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82126" y="6549911"/>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CEPT</a:t>
            </a:r>
            <a:r>
              <a:rPr lang="en-IN" sz="1200" dirty="0" smtClean="0">
                <a:latin typeface="SolexOT-Medium"/>
              </a:rPr>
              <a:t> 2012. </a:t>
            </a:r>
            <a:r>
              <a:rPr lang="en-IN" sz="1200" i="1" dirty="0" err="1" smtClean="0">
                <a:latin typeface="SolexOT-Medium"/>
              </a:rPr>
              <a:t>CCUE</a:t>
            </a:r>
            <a:endParaRPr lang="en-IN" sz="1200" i="1" dirty="0"/>
          </a:p>
        </p:txBody>
      </p:sp>
    </p:spTree>
    <p:extLst>
      <p:ext uri="{BB962C8B-B14F-4D97-AF65-F5344CB8AC3E}">
        <p14:creationId xmlns:p14="http://schemas.microsoft.com/office/powerpoint/2010/main" val="2719139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5" name="Rectangle 14"/>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3" name="AutoShape 2" descr="Image result for URBAN GROWTH OF MUMBAI 2000"/>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TextBox 9"/>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11" name="Rectangle 10"/>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2800" spc="1500" dirty="0" smtClean="0">
                <a:solidFill>
                  <a:srgbClr val="586F82"/>
                </a:solidFill>
              </a:rPr>
              <a:t>Environmental Concerns</a:t>
            </a:r>
            <a:endParaRPr lang="en-IN" sz="2800" spc="1500" dirty="0">
              <a:solidFill>
                <a:srgbClr val="586F82"/>
              </a:solidFill>
            </a:endParaRPr>
          </a:p>
        </p:txBody>
      </p:sp>
      <p:sp>
        <p:nvSpPr>
          <p:cNvPr id="2" name="AutoShape 2" descr="Image result for urbanization graph"/>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4" name="AutoShape 4" descr="Image result for urbanization graph"/>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5" name="AutoShape 6" descr="Image result for urbanization graph"/>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7" name="Rectangle 16"/>
          <p:cNvSpPr/>
          <p:nvPr/>
        </p:nvSpPr>
        <p:spPr>
          <a:xfrm>
            <a:off x="520700" y="2146791"/>
            <a:ext cx="4915396" cy="3785652"/>
          </a:xfrm>
          <a:prstGeom prst="rect">
            <a:avLst/>
          </a:prstGeom>
        </p:spPr>
        <p:txBody>
          <a:bodyPr wrap="square">
            <a:spAutoFit/>
          </a:bodyPr>
          <a:lstStyle/>
          <a:p>
            <a:pPr lvl="0" algn="just" fontAlgn="base">
              <a:spcBef>
                <a:spcPct val="0"/>
              </a:spcBef>
              <a:spcAft>
                <a:spcPct val="0"/>
              </a:spcAft>
            </a:pPr>
            <a:r>
              <a:rPr lang="en-US" sz="2000" b="1" dirty="0" smtClean="0"/>
              <a:t>Pollution </a:t>
            </a:r>
          </a:p>
          <a:p>
            <a:pPr lvl="0" algn="just" fontAlgn="base">
              <a:spcBef>
                <a:spcPct val="0"/>
              </a:spcBef>
              <a:spcAft>
                <a:spcPct val="0"/>
              </a:spcAft>
            </a:pPr>
            <a:r>
              <a:rPr lang="en-IN" sz="2000" dirty="0" smtClean="0"/>
              <a:t>The </a:t>
            </a:r>
            <a:r>
              <a:rPr lang="en-IN" sz="2000" dirty="0"/>
              <a:t>presence in or introduction into the environment of a substance which has harmful or poisonous effects</a:t>
            </a:r>
            <a:r>
              <a:rPr lang="en-IN" sz="2000" dirty="0" smtClean="0"/>
              <a:t>.</a:t>
            </a:r>
          </a:p>
          <a:p>
            <a:pPr lvl="0" algn="just" fontAlgn="base">
              <a:spcBef>
                <a:spcPct val="0"/>
              </a:spcBef>
              <a:spcAft>
                <a:spcPct val="0"/>
              </a:spcAft>
            </a:pPr>
            <a:endParaRPr lang="en-US" sz="2000" b="1" dirty="0"/>
          </a:p>
          <a:p>
            <a:pPr lvl="0" algn="just" fontAlgn="base">
              <a:spcBef>
                <a:spcPct val="0"/>
              </a:spcBef>
              <a:spcAft>
                <a:spcPct val="0"/>
              </a:spcAft>
            </a:pPr>
            <a:r>
              <a:rPr lang="en-US" sz="2000" b="1" dirty="0" smtClean="0"/>
              <a:t>Environmental Pollution</a:t>
            </a:r>
          </a:p>
          <a:p>
            <a:pPr lvl="0" algn="just" fontAlgn="base">
              <a:spcBef>
                <a:spcPct val="0"/>
              </a:spcBef>
              <a:spcAft>
                <a:spcPct val="0"/>
              </a:spcAft>
            </a:pPr>
            <a:endParaRPr lang="en-US" sz="2000" b="1" dirty="0"/>
          </a:p>
          <a:p>
            <a:pPr lvl="0" algn="just" fontAlgn="base">
              <a:spcBef>
                <a:spcPct val="0"/>
              </a:spcBef>
              <a:spcAft>
                <a:spcPct val="0"/>
              </a:spcAft>
            </a:pPr>
            <a:r>
              <a:rPr lang="en-US" sz="2000" dirty="0" smtClean="0"/>
              <a:t>An undesirable change in the physical, chemical or biological characteristics of the air, water, or land that can harmfully affect health, survival or activities of human or other living organisms</a:t>
            </a:r>
          </a:p>
        </p:txBody>
      </p:sp>
      <p:sp>
        <p:nvSpPr>
          <p:cNvPr id="16" name="Rectangle 15"/>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9028" t="13876" r="23473" b="11333"/>
          <a:stretch/>
        </p:blipFill>
        <p:spPr bwMode="auto">
          <a:xfrm>
            <a:off x="6078390" y="2632030"/>
            <a:ext cx="2065409" cy="3510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p:cNvSpPr/>
          <p:nvPr/>
        </p:nvSpPr>
        <p:spPr>
          <a:xfrm>
            <a:off x="682126" y="6549911"/>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CEPT</a:t>
            </a:r>
            <a:r>
              <a:rPr lang="en-IN" sz="1200" dirty="0" smtClean="0">
                <a:latin typeface="SolexOT-Medium"/>
              </a:rPr>
              <a:t> 2012. </a:t>
            </a:r>
            <a:r>
              <a:rPr lang="en-IN" sz="1200" i="1" dirty="0" err="1" smtClean="0">
                <a:latin typeface="SolexOT-Medium"/>
              </a:rPr>
              <a:t>CCUE</a:t>
            </a:r>
            <a:endParaRPr lang="en-IN" sz="1200" i="1" dirty="0"/>
          </a:p>
        </p:txBody>
      </p:sp>
    </p:spTree>
    <p:extLst>
      <p:ext uri="{BB962C8B-B14F-4D97-AF65-F5344CB8AC3E}">
        <p14:creationId xmlns:p14="http://schemas.microsoft.com/office/powerpoint/2010/main" val="38697226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5" name="Rectangle 14"/>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3" name="AutoShape 2" descr="Image result for URBAN GROWTH OF MUMBAI 2000"/>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TextBox 9"/>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11" name="Rectangle 10"/>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2800" spc="1500" dirty="0" smtClean="0">
                <a:solidFill>
                  <a:srgbClr val="586F82"/>
                </a:solidFill>
              </a:rPr>
              <a:t>Environmental Concerns</a:t>
            </a:r>
            <a:endParaRPr lang="en-IN" sz="2800" spc="1500" dirty="0">
              <a:solidFill>
                <a:srgbClr val="586F82"/>
              </a:solidFill>
            </a:endParaRPr>
          </a:p>
        </p:txBody>
      </p:sp>
      <p:sp>
        <p:nvSpPr>
          <p:cNvPr id="2" name="AutoShape 2" descr="Image result for urbanization graph"/>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4" name="AutoShape 4" descr="Image result for urbanization graph"/>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5" name="AutoShape 6" descr="Image result for urbanization graph"/>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7" name="Rectangle 16"/>
          <p:cNvSpPr/>
          <p:nvPr/>
        </p:nvSpPr>
        <p:spPr>
          <a:xfrm>
            <a:off x="520700" y="2146791"/>
            <a:ext cx="3475236" cy="2585323"/>
          </a:xfrm>
          <a:prstGeom prst="rect">
            <a:avLst/>
          </a:prstGeom>
        </p:spPr>
        <p:txBody>
          <a:bodyPr wrap="square">
            <a:spAutoFit/>
          </a:bodyPr>
          <a:lstStyle/>
          <a:p>
            <a:pPr lvl="0" algn="just" fontAlgn="base">
              <a:spcBef>
                <a:spcPct val="0"/>
              </a:spcBef>
              <a:spcAft>
                <a:spcPct val="0"/>
              </a:spcAft>
            </a:pPr>
            <a:r>
              <a:rPr lang="en-US" b="1" dirty="0" smtClean="0"/>
              <a:t>Air Pollution </a:t>
            </a:r>
          </a:p>
          <a:p>
            <a:pPr lvl="0" algn="just" fontAlgn="base">
              <a:spcBef>
                <a:spcPct val="0"/>
              </a:spcBef>
              <a:spcAft>
                <a:spcPct val="0"/>
              </a:spcAft>
            </a:pPr>
            <a:endParaRPr lang="en-US" b="1" dirty="0"/>
          </a:p>
          <a:p>
            <a:pPr lvl="0" algn="just" fontAlgn="base">
              <a:spcBef>
                <a:spcPct val="0"/>
              </a:spcBef>
              <a:spcAft>
                <a:spcPct val="0"/>
              </a:spcAft>
            </a:pPr>
            <a:r>
              <a:rPr lang="en-US" dirty="0" smtClean="0"/>
              <a:t>Industry</a:t>
            </a:r>
          </a:p>
          <a:p>
            <a:pPr lvl="0" algn="just" fontAlgn="base">
              <a:spcBef>
                <a:spcPct val="0"/>
              </a:spcBef>
              <a:spcAft>
                <a:spcPct val="0"/>
              </a:spcAft>
            </a:pPr>
            <a:r>
              <a:rPr lang="en-US" dirty="0" smtClean="0"/>
              <a:t>Vehicles</a:t>
            </a:r>
          </a:p>
          <a:p>
            <a:pPr lvl="0" algn="just" fontAlgn="base">
              <a:spcBef>
                <a:spcPct val="0"/>
              </a:spcBef>
              <a:spcAft>
                <a:spcPct val="0"/>
              </a:spcAft>
            </a:pPr>
            <a:r>
              <a:rPr lang="en-US" dirty="0" smtClean="0"/>
              <a:t>Burning of waste</a:t>
            </a:r>
          </a:p>
          <a:p>
            <a:pPr lvl="0" algn="just" fontAlgn="base">
              <a:spcBef>
                <a:spcPct val="0"/>
              </a:spcBef>
              <a:spcAft>
                <a:spcPct val="0"/>
              </a:spcAft>
            </a:pPr>
            <a:r>
              <a:rPr lang="en-US" dirty="0" smtClean="0"/>
              <a:t>Dust from vehicles, construction</a:t>
            </a:r>
          </a:p>
          <a:p>
            <a:pPr lvl="0" algn="just" fontAlgn="base">
              <a:spcBef>
                <a:spcPct val="0"/>
              </a:spcBef>
              <a:spcAft>
                <a:spcPct val="0"/>
              </a:spcAft>
            </a:pPr>
            <a:endParaRPr lang="en-US" b="1" dirty="0"/>
          </a:p>
          <a:p>
            <a:pPr lvl="0" algn="just" fontAlgn="base">
              <a:spcBef>
                <a:spcPct val="0"/>
              </a:spcBef>
              <a:spcAft>
                <a:spcPct val="0"/>
              </a:spcAft>
            </a:pPr>
            <a:r>
              <a:rPr lang="en-US" b="1" dirty="0" smtClean="0"/>
              <a:t>Volcano</a:t>
            </a:r>
          </a:p>
          <a:p>
            <a:pPr lvl="0" algn="just" fontAlgn="base">
              <a:spcBef>
                <a:spcPct val="0"/>
              </a:spcBef>
              <a:spcAft>
                <a:spcPct val="0"/>
              </a:spcAft>
            </a:pPr>
            <a:r>
              <a:rPr lang="en-US" b="1" dirty="0" smtClean="0"/>
              <a:t>Forest Fires</a:t>
            </a:r>
          </a:p>
        </p:txBody>
      </p:sp>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3934" t="6336" r="8611" b="66445"/>
          <a:stretch/>
        </p:blipFill>
        <p:spPr bwMode="auto">
          <a:xfrm>
            <a:off x="6084168" y="2276872"/>
            <a:ext cx="2088232" cy="1293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4444" t="35043" r="8751" b="40889"/>
          <a:stretch/>
        </p:blipFill>
        <p:spPr bwMode="auto">
          <a:xfrm>
            <a:off x="6084168" y="3570812"/>
            <a:ext cx="2088232" cy="1171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65834" t="61180" r="9305" b="10000"/>
          <a:stretch/>
        </p:blipFill>
        <p:spPr bwMode="auto">
          <a:xfrm>
            <a:off x="6084168" y="4756428"/>
            <a:ext cx="2088232" cy="1512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56922" t="13339" r="13960" b="12219"/>
          <a:stretch/>
        </p:blipFill>
        <p:spPr bwMode="auto">
          <a:xfrm>
            <a:off x="3387526" y="2276872"/>
            <a:ext cx="2498647" cy="3992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2"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14166" t="4667" r="13611" b="7777"/>
          <a:stretch/>
        </p:blipFill>
        <p:spPr bwMode="auto">
          <a:xfrm>
            <a:off x="520700" y="1087750"/>
            <a:ext cx="7651700" cy="5797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Rectangle 18"/>
          <p:cNvSpPr/>
          <p:nvPr/>
        </p:nvSpPr>
        <p:spPr>
          <a:xfrm>
            <a:off x="5220072" y="6669360"/>
            <a:ext cx="3092006" cy="276999"/>
          </a:xfrm>
          <a:prstGeom prst="rect">
            <a:avLst/>
          </a:prstGeom>
        </p:spPr>
        <p:txBody>
          <a:bodyPr wrap="square">
            <a:spAutoFit/>
          </a:bodyPr>
          <a:lstStyle/>
          <a:p>
            <a:r>
              <a:rPr lang="en-IN" sz="1200" dirty="0" smtClean="0">
                <a:latin typeface="SolexOT-Medium"/>
              </a:rPr>
              <a:t>Ref: </a:t>
            </a:r>
            <a:r>
              <a:rPr lang="en-IN" sz="1200" dirty="0" err="1" smtClean="0">
                <a:latin typeface="SolexOT-Medium"/>
              </a:rPr>
              <a:t>CEPT</a:t>
            </a:r>
            <a:r>
              <a:rPr lang="en-IN" sz="1200" dirty="0" smtClean="0">
                <a:latin typeface="SolexOT-Medium"/>
              </a:rPr>
              <a:t> 2012. </a:t>
            </a:r>
            <a:r>
              <a:rPr lang="en-IN" sz="1200" i="1" dirty="0" err="1" smtClean="0">
                <a:latin typeface="SolexOT-Medium"/>
              </a:rPr>
              <a:t>CCUE</a:t>
            </a:r>
            <a:endParaRPr lang="en-IN" sz="1200" i="1" dirty="0"/>
          </a:p>
        </p:txBody>
      </p:sp>
    </p:spTree>
    <p:extLst>
      <p:ext uri="{BB962C8B-B14F-4D97-AF65-F5344CB8AC3E}">
        <p14:creationId xmlns:p14="http://schemas.microsoft.com/office/powerpoint/2010/main" val="412586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5" name="Rectangle 14"/>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3" name="AutoShape 2" descr="Image result for URBAN GROWTH OF MUMBAI 2000"/>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TextBox 9"/>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11" name="Rectangle 10"/>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2800" spc="1500" dirty="0" smtClean="0">
                <a:solidFill>
                  <a:srgbClr val="586F82"/>
                </a:solidFill>
              </a:rPr>
              <a:t>Effects of Pollution</a:t>
            </a:r>
            <a:endParaRPr lang="en-IN" sz="2800" spc="1500" dirty="0">
              <a:solidFill>
                <a:srgbClr val="586F82"/>
              </a:solidFill>
            </a:endParaRPr>
          </a:p>
        </p:txBody>
      </p:sp>
      <p:sp>
        <p:nvSpPr>
          <p:cNvPr id="13" name="Rectangle 12"/>
          <p:cNvSpPr/>
          <p:nvPr/>
        </p:nvSpPr>
        <p:spPr>
          <a:xfrm>
            <a:off x="14412" y="543164"/>
            <a:ext cx="381124" cy="829044"/>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AutoShape 2" descr="Image result for urbanization graph"/>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4" name="AutoShape 4" descr="Image result for urbanization graph"/>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5" name="AutoShape 6" descr="Image result for urbanization graph"/>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7" name="Rectangle 16"/>
          <p:cNvSpPr/>
          <p:nvPr/>
        </p:nvSpPr>
        <p:spPr>
          <a:xfrm>
            <a:off x="520700" y="2146791"/>
            <a:ext cx="3475236" cy="3416320"/>
          </a:xfrm>
          <a:prstGeom prst="rect">
            <a:avLst/>
          </a:prstGeom>
        </p:spPr>
        <p:txBody>
          <a:bodyPr wrap="square">
            <a:spAutoFit/>
          </a:bodyPr>
          <a:lstStyle/>
          <a:p>
            <a:pPr lvl="0" algn="just" fontAlgn="base">
              <a:spcBef>
                <a:spcPct val="0"/>
              </a:spcBef>
              <a:spcAft>
                <a:spcPct val="0"/>
              </a:spcAft>
            </a:pPr>
            <a:r>
              <a:rPr lang="en-US" b="1" dirty="0" smtClean="0"/>
              <a:t>Pollutants causing health effects</a:t>
            </a:r>
          </a:p>
          <a:p>
            <a:pPr lvl="0" algn="just" fontAlgn="base">
              <a:spcBef>
                <a:spcPct val="0"/>
              </a:spcBef>
              <a:spcAft>
                <a:spcPct val="0"/>
              </a:spcAft>
            </a:pPr>
            <a:endParaRPr lang="en-US" b="1" dirty="0" smtClean="0"/>
          </a:p>
          <a:p>
            <a:pPr lvl="0" algn="just" fontAlgn="base">
              <a:spcBef>
                <a:spcPct val="0"/>
              </a:spcBef>
              <a:spcAft>
                <a:spcPct val="0"/>
              </a:spcAft>
            </a:pPr>
            <a:r>
              <a:rPr lang="en-US" b="1" dirty="0" smtClean="0"/>
              <a:t>Sulphur Oxide</a:t>
            </a:r>
          </a:p>
          <a:p>
            <a:pPr lvl="0" algn="just" fontAlgn="base">
              <a:spcBef>
                <a:spcPct val="0"/>
              </a:spcBef>
              <a:spcAft>
                <a:spcPct val="0"/>
              </a:spcAft>
            </a:pPr>
            <a:r>
              <a:rPr lang="en-US" b="1" dirty="0" smtClean="0"/>
              <a:t>Carbon Monoxide</a:t>
            </a:r>
          </a:p>
          <a:p>
            <a:pPr lvl="0" algn="just" fontAlgn="base">
              <a:spcBef>
                <a:spcPct val="0"/>
              </a:spcBef>
              <a:spcAft>
                <a:spcPct val="0"/>
              </a:spcAft>
            </a:pPr>
            <a:r>
              <a:rPr lang="en-US" b="1" dirty="0" smtClean="0"/>
              <a:t>Hydrogen </a:t>
            </a:r>
            <a:r>
              <a:rPr lang="en-US" b="1" dirty="0" err="1" smtClean="0"/>
              <a:t>Sulphide</a:t>
            </a:r>
            <a:endParaRPr lang="en-US" b="1" dirty="0" smtClean="0"/>
          </a:p>
          <a:p>
            <a:pPr lvl="0" algn="just" fontAlgn="base">
              <a:spcBef>
                <a:spcPct val="0"/>
              </a:spcBef>
              <a:spcAft>
                <a:spcPct val="0"/>
              </a:spcAft>
            </a:pPr>
            <a:r>
              <a:rPr lang="en-US" b="1" dirty="0" smtClean="0"/>
              <a:t>Ozone</a:t>
            </a:r>
          </a:p>
          <a:p>
            <a:pPr lvl="0" algn="just" fontAlgn="base">
              <a:spcBef>
                <a:spcPct val="0"/>
              </a:spcBef>
              <a:spcAft>
                <a:spcPct val="0"/>
              </a:spcAft>
            </a:pPr>
            <a:r>
              <a:rPr lang="en-US" b="1" dirty="0" smtClean="0"/>
              <a:t>Lead</a:t>
            </a:r>
          </a:p>
          <a:p>
            <a:pPr lvl="0" algn="just" fontAlgn="base">
              <a:spcBef>
                <a:spcPct val="0"/>
              </a:spcBef>
              <a:spcAft>
                <a:spcPct val="0"/>
              </a:spcAft>
            </a:pPr>
            <a:r>
              <a:rPr lang="en-US" b="1" dirty="0" err="1" smtClean="0"/>
              <a:t>Flourides</a:t>
            </a:r>
            <a:endParaRPr lang="en-US" b="1" dirty="0" smtClean="0"/>
          </a:p>
          <a:p>
            <a:pPr lvl="0" algn="just" fontAlgn="base">
              <a:spcBef>
                <a:spcPct val="0"/>
              </a:spcBef>
              <a:spcAft>
                <a:spcPct val="0"/>
              </a:spcAft>
            </a:pPr>
            <a:r>
              <a:rPr lang="en-US" b="1" dirty="0" smtClean="0"/>
              <a:t>Hydrocarbon </a:t>
            </a:r>
            <a:r>
              <a:rPr lang="en-US" b="1" dirty="0" err="1" smtClean="0"/>
              <a:t>vapours</a:t>
            </a:r>
            <a:endParaRPr lang="en-US" b="1" dirty="0" smtClean="0"/>
          </a:p>
          <a:p>
            <a:pPr lvl="0" algn="just" fontAlgn="base">
              <a:spcBef>
                <a:spcPct val="0"/>
              </a:spcBef>
              <a:spcAft>
                <a:spcPct val="0"/>
              </a:spcAft>
            </a:pPr>
            <a:r>
              <a:rPr lang="en-US" b="1" dirty="0" smtClean="0"/>
              <a:t>Carcinogenic agents</a:t>
            </a:r>
          </a:p>
          <a:p>
            <a:pPr lvl="0" algn="just" fontAlgn="base">
              <a:spcBef>
                <a:spcPct val="0"/>
              </a:spcBef>
              <a:spcAft>
                <a:spcPct val="0"/>
              </a:spcAft>
            </a:pPr>
            <a:r>
              <a:rPr lang="en-US" b="1" dirty="0" smtClean="0"/>
              <a:t>Insecticides</a:t>
            </a:r>
          </a:p>
          <a:p>
            <a:pPr lvl="0" algn="just" fontAlgn="base">
              <a:spcBef>
                <a:spcPct val="0"/>
              </a:spcBef>
              <a:spcAft>
                <a:spcPct val="0"/>
              </a:spcAft>
            </a:pPr>
            <a:r>
              <a:rPr lang="en-US" b="1" dirty="0" smtClean="0"/>
              <a:t>Radioactive Isotopes</a:t>
            </a:r>
          </a:p>
        </p:txBody>
      </p:sp>
      <p:pic>
        <p:nvPicPr>
          <p:cNvPr id="15364" name="Picture 4" descr="Image: Zak Noyle/Foundation for Deep Ecology"/>
          <p:cNvPicPr>
            <a:picLocks noChangeAspect="1" noChangeArrowheads="1"/>
          </p:cNvPicPr>
          <p:nvPr/>
        </p:nvPicPr>
        <p:blipFill rotWithShape="1">
          <a:blip r:embed="rId3">
            <a:extLst>
              <a:ext uri="{28A0092B-C50C-407E-A947-70E740481C1C}">
                <a14:useLocalDpi xmlns:a14="http://schemas.microsoft.com/office/drawing/2010/main" val="0"/>
              </a:ext>
            </a:extLst>
          </a:blip>
          <a:srcRect l="25547" r="41984"/>
          <a:stretch/>
        </p:blipFill>
        <p:spPr bwMode="auto">
          <a:xfrm>
            <a:off x="6084168" y="2112331"/>
            <a:ext cx="2088232" cy="455017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82126" y="6549911"/>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CEPT</a:t>
            </a:r>
            <a:r>
              <a:rPr lang="en-IN" sz="1200" dirty="0" smtClean="0">
                <a:latin typeface="SolexOT-Medium"/>
              </a:rPr>
              <a:t> 2012. </a:t>
            </a:r>
            <a:r>
              <a:rPr lang="en-IN" sz="1200" i="1" dirty="0" err="1" smtClean="0">
                <a:latin typeface="SolexOT-Medium"/>
              </a:rPr>
              <a:t>CCUE</a:t>
            </a:r>
            <a:endParaRPr lang="en-IN" sz="1200" i="1" dirty="0"/>
          </a:p>
        </p:txBody>
      </p:sp>
    </p:spTree>
    <p:extLst>
      <p:ext uri="{BB962C8B-B14F-4D97-AF65-F5344CB8AC3E}">
        <p14:creationId xmlns:p14="http://schemas.microsoft.com/office/powerpoint/2010/main" val="8999504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3" name="Rectangle 2"/>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12" name="TextBox 11"/>
          <p:cNvSpPr txBox="1"/>
          <p:nvPr/>
        </p:nvSpPr>
        <p:spPr>
          <a:xfrm>
            <a:off x="0" y="548680"/>
            <a:ext cx="9144000" cy="646331"/>
          </a:xfrm>
          <a:prstGeom prst="rect">
            <a:avLst/>
          </a:prstGeom>
          <a:solidFill>
            <a:srgbClr val="82A0A6"/>
          </a:solidFill>
          <a:ln w="34925">
            <a:noFill/>
          </a:ln>
        </p:spPr>
        <p:txBody>
          <a:bodyPr wrap="square" rtlCol="0" anchor="ctr">
            <a:spAutoFit/>
          </a:bodyPr>
          <a:lstStyle/>
          <a:p>
            <a:endParaRPr lang="en-US" dirty="0" smtClean="0"/>
          </a:p>
          <a:p>
            <a:r>
              <a:rPr lang="en-US" b="1" dirty="0" smtClean="0">
                <a:solidFill>
                  <a:schemeClr val="tx1">
                    <a:lumMod val="65000"/>
                    <a:lumOff val="35000"/>
                  </a:schemeClr>
                </a:solidFill>
              </a:rPr>
              <a:t>  </a:t>
            </a:r>
            <a:endParaRPr lang="en-US" dirty="0"/>
          </a:p>
        </p:txBody>
      </p:sp>
      <p:sp>
        <p:nvSpPr>
          <p:cNvPr id="13" name="Title Placeholder 1"/>
          <p:cNvSpPr txBox="1">
            <a:spLocks/>
          </p:cNvSpPr>
          <p:nvPr/>
        </p:nvSpPr>
        <p:spPr>
          <a:xfrm>
            <a:off x="251520" y="332656"/>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6000" spc="1500" dirty="0" smtClean="0">
                <a:solidFill>
                  <a:srgbClr val="586F82"/>
                </a:solidFill>
              </a:rPr>
              <a:t>Module - 2</a:t>
            </a:r>
            <a:endParaRPr lang="en-IN" sz="6000" spc="1500" dirty="0">
              <a:solidFill>
                <a:srgbClr val="586F82"/>
              </a:solidFill>
            </a:endParaRPr>
          </a:p>
        </p:txBody>
      </p:sp>
      <p:sp>
        <p:nvSpPr>
          <p:cNvPr id="2" name="Rectangle 1"/>
          <p:cNvSpPr/>
          <p:nvPr/>
        </p:nvSpPr>
        <p:spPr>
          <a:xfrm>
            <a:off x="0" y="1268760"/>
            <a:ext cx="9144000"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15"/>
          <p:cNvSpPr/>
          <p:nvPr/>
        </p:nvSpPr>
        <p:spPr>
          <a:xfrm>
            <a:off x="0" y="5917840"/>
            <a:ext cx="9144000" cy="46348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sz="1400" b="1" dirty="0">
                <a:solidFill>
                  <a:srgbClr val="586F82"/>
                </a:solidFill>
              </a:rPr>
              <a:t>A </a:t>
            </a:r>
            <a:r>
              <a:rPr lang="en-US" sz="1400" b="1" dirty="0" err="1">
                <a:solidFill>
                  <a:srgbClr val="586F82"/>
                </a:solidFill>
              </a:rPr>
              <a:t>BinUCom</a:t>
            </a:r>
            <a:r>
              <a:rPr lang="en-US" sz="1400" b="1" dirty="0">
                <a:solidFill>
                  <a:srgbClr val="586F82"/>
                </a:solidFill>
              </a:rPr>
              <a:t> Initiative </a:t>
            </a:r>
            <a:r>
              <a:rPr lang="en-US" sz="1400" b="1" dirty="0" smtClean="0">
                <a:solidFill>
                  <a:srgbClr val="586F82"/>
                </a:solidFill>
              </a:rPr>
              <a:t>                            </a:t>
            </a:r>
            <a:r>
              <a:rPr lang="en-US" b="1" dirty="0" err="1" smtClean="0">
                <a:solidFill>
                  <a:srgbClr val="586F82"/>
                </a:solidFill>
              </a:rPr>
              <a:t>M.Arch</a:t>
            </a:r>
            <a:r>
              <a:rPr lang="en-US" b="1" dirty="0" smtClean="0">
                <a:solidFill>
                  <a:srgbClr val="586F82"/>
                </a:solidFill>
              </a:rPr>
              <a:t> Elective </a:t>
            </a:r>
            <a:r>
              <a:rPr lang="en-US" b="1" dirty="0">
                <a:solidFill>
                  <a:srgbClr val="586F82"/>
                </a:solidFill>
              </a:rPr>
              <a:t>Course  </a:t>
            </a:r>
            <a:r>
              <a:rPr lang="en-US" b="1" dirty="0" smtClean="0">
                <a:solidFill>
                  <a:srgbClr val="586F82"/>
                </a:solidFill>
              </a:rPr>
              <a:t>     </a:t>
            </a:r>
            <a:r>
              <a:rPr lang="en-US" sz="1200" b="1" dirty="0" smtClean="0">
                <a:solidFill>
                  <a:srgbClr val="586F82"/>
                </a:solidFill>
              </a:rPr>
              <a:t>Conducted by: Christine </a:t>
            </a:r>
            <a:r>
              <a:rPr lang="en-US" sz="1200" b="1" dirty="0" err="1" smtClean="0">
                <a:solidFill>
                  <a:srgbClr val="586F82"/>
                </a:solidFill>
              </a:rPr>
              <a:t>Wamsler</a:t>
            </a:r>
            <a:r>
              <a:rPr lang="en-US" sz="1200" b="1" dirty="0" smtClean="0">
                <a:solidFill>
                  <a:srgbClr val="586F82"/>
                </a:solidFill>
              </a:rPr>
              <a:t> and </a:t>
            </a:r>
            <a:r>
              <a:rPr lang="en-US" sz="1200" b="1" dirty="0" err="1" smtClean="0">
                <a:solidFill>
                  <a:srgbClr val="586F82"/>
                </a:solidFill>
              </a:rPr>
              <a:t>Mamta</a:t>
            </a:r>
            <a:r>
              <a:rPr lang="en-US" sz="1200" b="1" dirty="0" smtClean="0">
                <a:solidFill>
                  <a:srgbClr val="586F82"/>
                </a:solidFill>
              </a:rPr>
              <a:t> </a:t>
            </a:r>
            <a:r>
              <a:rPr lang="en-US" sz="1200" b="1" dirty="0" err="1">
                <a:solidFill>
                  <a:srgbClr val="586F82"/>
                </a:solidFill>
              </a:rPr>
              <a:t>Patwardhan</a:t>
            </a:r>
            <a:endParaRPr lang="en-US" sz="1200" b="1" dirty="0">
              <a:solidFill>
                <a:srgbClr val="586F82"/>
              </a:solidFill>
            </a:endParaRPr>
          </a:p>
        </p:txBody>
      </p:sp>
      <p:sp>
        <p:nvSpPr>
          <p:cNvPr id="4" name="TextBox 3"/>
          <p:cNvSpPr txBox="1"/>
          <p:nvPr/>
        </p:nvSpPr>
        <p:spPr>
          <a:xfrm>
            <a:off x="402903" y="1916832"/>
            <a:ext cx="4896544" cy="2369880"/>
          </a:xfrm>
          <a:prstGeom prst="rect">
            <a:avLst/>
          </a:prstGeom>
          <a:noFill/>
        </p:spPr>
        <p:txBody>
          <a:bodyPr wrap="square" rtlCol="0">
            <a:spAutoFit/>
          </a:bodyPr>
          <a:lstStyle/>
          <a:p>
            <a:pPr algn="just"/>
            <a:r>
              <a:rPr lang="en-IN" sz="2000" b="1" dirty="0">
                <a:solidFill>
                  <a:srgbClr val="40505E"/>
                </a:solidFill>
              </a:rPr>
              <a:t>Impacts of Climate </a:t>
            </a:r>
            <a:r>
              <a:rPr lang="en-IN" sz="2000" b="1" dirty="0" smtClean="0">
                <a:solidFill>
                  <a:srgbClr val="40505E"/>
                </a:solidFill>
              </a:rPr>
              <a:t>Change</a:t>
            </a:r>
          </a:p>
          <a:p>
            <a:pPr algn="just"/>
            <a:endParaRPr lang="de-AT" sz="1600" dirty="0" smtClean="0">
              <a:solidFill>
                <a:srgbClr val="40505E"/>
              </a:solidFill>
            </a:endParaRPr>
          </a:p>
          <a:p>
            <a:pPr marL="285750" lvl="0" indent="-285750">
              <a:buFont typeface="Arial" panose="020B0604020202020204" pitchFamily="34" charset="0"/>
              <a:buChar char="•"/>
            </a:pPr>
            <a:endParaRPr lang="de-AT" sz="1600" dirty="0">
              <a:solidFill>
                <a:srgbClr val="40505E"/>
              </a:solidFill>
            </a:endParaRPr>
          </a:p>
          <a:p>
            <a:pPr marL="285750" lvl="0" indent="-285750" algn="just">
              <a:buFont typeface="Arial" panose="020B0604020202020204" pitchFamily="34" charset="0"/>
              <a:buChar char="•"/>
            </a:pPr>
            <a:r>
              <a:rPr lang="en-IN" sz="1600" dirty="0" smtClean="0">
                <a:solidFill>
                  <a:srgbClr val="40505E"/>
                </a:solidFill>
              </a:rPr>
              <a:t>Climate </a:t>
            </a:r>
            <a:r>
              <a:rPr lang="en-IN" sz="1600" dirty="0">
                <a:solidFill>
                  <a:srgbClr val="40505E"/>
                </a:solidFill>
              </a:rPr>
              <a:t>Change Impacts on Cities</a:t>
            </a:r>
          </a:p>
          <a:p>
            <a:pPr marL="285750" lvl="0" indent="-285750" algn="just">
              <a:buFont typeface="Arial" panose="020B0604020202020204" pitchFamily="34" charset="0"/>
              <a:buChar char="•"/>
            </a:pPr>
            <a:r>
              <a:rPr lang="en-IN" sz="1600" dirty="0" smtClean="0">
                <a:solidFill>
                  <a:srgbClr val="40505E"/>
                </a:solidFill>
              </a:rPr>
              <a:t>Climate </a:t>
            </a:r>
            <a:r>
              <a:rPr lang="en-IN" sz="1600" dirty="0">
                <a:solidFill>
                  <a:srgbClr val="40505E"/>
                </a:solidFill>
              </a:rPr>
              <a:t>Change Impacts Related to Urban Poverty and Informal Settlements</a:t>
            </a:r>
          </a:p>
          <a:p>
            <a:pPr marL="285750" lvl="0" indent="-285750" algn="just">
              <a:buFont typeface="Arial" panose="020B0604020202020204" pitchFamily="34" charset="0"/>
              <a:buChar char="•"/>
            </a:pPr>
            <a:r>
              <a:rPr lang="en-IN" sz="1600" dirty="0" smtClean="0">
                <a:solidFill>
                  <a:srgbClr val="40505E"/>
                </a:solidFill>
              </a:rPr>
              <a:t>Climate </a:t>
            </a:r>
            <a:r>
              <a:rPr lang="en-IN" sz="1600" dirty="0">
                <a:solidFill>
                  <a:srgbClr val="40505E"/>
                </a:solidFill>
              </a:rPr>
              <a:t>Change Adaptation with Disaster Risk Reduction</a:t>
            </a:r>
          </a:p>
          <a:p>
            <a:pPr marL="285750" indent="-285750" algn="just">
              <a:buFont typeface="Arial" panose="020B0604020202020204" pitchFamily="34" charset="0"/>
              <a:buChar char="•"/>
            </a:pPr>
            <a:endParaRPr lang="en-IN" sz="1600" dirty="0">
              <a:solidFill>
                <a:srgbClr val="40505E"/>
              </a:solidFill>
            </a:endParaRPr>
          </a:p>
        </p:txBody>
      </p:sp>
      <p:sp>
        <p:nvSpPr>
          <p:cNvPr id="5" name="AutoShape 6" descr="Image result for mumbai urbaniza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6" name="AutoShape 8" descr="Image result for mumbai urbaniza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8234" y="2920616"/>
            <a:ext cx="2144166" cy="2956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60835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5" name="Rectangle 14"/>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3" name="AutoShape 2" descr="Image result for URBAN GROWTH OF MUMBAI 2000"/>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TextBox 9"/>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11" name="Rectangle 10"/>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2800" spc="1500" dirty="0" smtClean="0">
                <a:solidFill>
                  <a:srgbClr val="586F82"/>
                </a:solidFill>
              </a:rPr>
              <a:t>Effects of Pollution</a:t>
            </a:r>
            <a:endParaRPr lang="en-IN" sz="2800" spc="1500" dirty="0">
              <a:solidFill>
                <a:srgbClr val="586F82"/>
              </a:solidFill>
            </a:endParaRPr>
          </a:p>
        </p:txBody>
      </p:sp>
      <p:sp>
        <p:nvSpPr>
          <p:cNvPr id="13" name="Rectangle 12"/>
          <p:cNvSpPr/>
          <p:nvPr/>
        </p:nvSpPr>
        <p:spPr>
          <a:xfrm>
            <a:off x="14412" y="543164"/>
            <a:ext cx="381124" cy="829044"/>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AutoShape 2" descr="Image result for urbanization graph"/>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4" name="AutoShape 4" descr="Image result for urbanization graph"/>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5" name="AutoShape 6" descr="Image result for urbanization graph"/>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7" name="Rectangle 16"/>
          <p:cNvSpPr/>
          <p:nvPr/>
        </p:nvSpPr>
        <p:spPr>
          <a:xfrm>
            <a:off x="520700" y="2146791"/>
            <a:ext cx="3475236" cy="3139321"/>
          </a:xfrm>
          <a:prstGeom prst="rect">
            <a:avLst/>
          </a:prstGeom>
        </p:spPr>
        <p:txBody>
          <a:bodyPr wrap="square">
            <a:spAutoFit/>
          </a:bodyPr>
          <a:lstStyle/>
          <a:p>
            <a:pPr lvl="0" algn="just" fontAlgn="base">
              <a:spcBef>
                <a:spcPct val="0"/>
              </a:spcBef>
              <a:spcAft>
                <a:spcPct val="0"/>
              </a:spcAft>
            </a:pPr>
            <a:r>
              <a:rPr lang="en-US" b="1" dirty="0" smtClean="0"/>
              <a:t>Factors affecting human health</a:t>
            </a:r>
          </a:p>
          <a:p>
            <a:pPr lvl="0" algn="just" fontAlgn="base">
              <a:spcBef>
                <a:spcPct val="0"/>
              </a:spcBef>
              <a:spcAft>
                <a:spcPct val="0"/>
              </a:spcAft>
            </a:pPr>
            <a:endParaRPr lang="en-US" b="1" dirty="0" smtClean="0"/>
          </a:p>
          <a:p>
            <a:pPr lvl="0" algn="just" fontAlgn="base">
              <a:spcBef>
                <a:spcPct val="0"/>
              </a:spcBef>
              <a:spcAft>
                <a:spcPct val="0"/>
              </a:spcAft>
            </a:pPr>
            <a:r>
              <a:rPr lang="en-US" dirty="0" smtClean="0"/>
              <a:t>Nature of pollutant</a:t>
            </a:r>
          </a:p>
          <a:p>
            <a:pPr lvl="0" algn="just" fontAlgn="base">
              <a:spcBef>
                <a:spcPct val="0"/>
              </a:spcBef>
              <a:spcAft>
                <a:spcPct val="0"/>
              </a:spcAft>
            </a:pPr>
            <a:endParaRPr lang="en-US" dirty="0"/>
          </a:p>
          <a:p>
            <a:pPr lvl="0" algn="just" fontAlgn="base">
              <a:spcBef>
                <a:spcPct val="0"/>
              </a:spcBef>
              <a:spcAft>
                <a:spcPct val="0"/>
              </a:spcAft>
            </a:pPr>
            <a:r>
              <a:rPr lang="en-US" dirty="0" smtClean="0"/>
              <a:t>Concentration</a:t>
            </a:r>
          </a:p>
          <a:p>
            <a:pPr lvl="0" algn="just" fontAlgn="base">
              <a:spcBef>
                <a:spcPct val="0"/>
              </a:spcBef>
              <a:spcAft>
                <a:spcPct val="0"/>
              </a:spcAft>
            </a:pPr>
            <a:endParaRPr lang="en-US" dirty="0"/>
          </a:p>
          <a:p>
            <a:pPr lvl="0" algn="just" fontAlgn="base">
              <a:spcBef>
                <a:spcPct val="0"/>
              </a:spcBef>
              <a:spcAft>
                <a:spcPct val="0"/>
              </a:spcAft>
            </a:pPr>
            <a:r>
              <a:rPr lang="en-US" dirty="0" smtClean="0"/>
              <a:t>Duration of exposure</a:t>
            </a:r>
          </a:p>
          <a:p>
            <a:pPr lvl="0" algn="just" fontAlgn="base">
              <a:spcBef>
                <a:spcPct val="0"/>
              </a:spcBef>
              <a:spcAft>
                <a:spcPct val="0"/>
              </a:spcAft>
            </a:pPr>
            <a:endParaRPr lang="en-US" dirty="0"/>
          </a:p>
          <a:p>
            <a:pPr lvl="0" algn="just" fontAlgn="base">
              <a:spcBef>
                <a:spcPct val="0"/>
              </a:spcBef>
              <a:spcAft>
                <a:spcPct val="0"/>
              </a:spcAft>
            </a:pPr>
            <a:r>
              <a:rPr lang="en-US" dirty="0" smtClean="0"/>
              <a:t>State of health of receptor</a:t>
            </a:r>
          </a:p>
          <a:p>
            <a:pPr lvl="0" algn="just" fontAlgn="base">
              <a:spcBef>
                <a:spcPct val="0"/>
              </a:spcBef>
              <a:spcAft>
                <a:spcPct val="0"/>
              </a:spcAft>
            </a:pPr>
            <a:endParaRPr lang="en-US" dirty="0"/>
          </a:p>
          <a:p>
            <a:pPr lvl="0" algn="just" fontAlgn="base">
              <a:spcBef>
                <a:spcPct val="0"/>
              </a:spcBef>
              <a:spcAft>
                <a:spcPct val="0"/>
              </a:spcAft>
            </a:pPr>
            <a:r>
              <a:rPr lang="en-US" dirty="0" smtClean="0"/>
              <a:t>Age group of receptor</a:t>
            </a:r>
          </a:p>
        </p:txBody>
      </p:sp>
      <p:pic>
        <p:nvPicPr>
          <p:cNvPr id="16391" name="Picture 7" descr="Image result for pollution affecting human health"/>
          <p:cNvPicPr>
            <a:picLocks noChangeAspect="1" noChangeArrowheads="1"/>
          </p:cNvPicPr>
          <p:nvPr/>
        </p:nvPicPr>
        <p:blipFill rotWithShape="1">
          <a:blip r:embed="rId3">
            <a:extLst>
              <a:ext uri="{28A0092B-C50C-407E-A947-70E740481C1C}">
                <a14:useLocalDpi xmlns:a14="http://schemas.microsoft.com/office/drawing/2010/main" val="0"/>
              </a:ext>
            </a:extLst>
          </a:blip>
          <a:srcRect l="13524" r="48676"/>
          <a:stretch/>
        </p:blipFill>
        <p:spPr bwMode="auto">
          <a:xfrm>
            <a:off x="6117282" y="2348880"/>
            <a:ext cx="2088233" cy="3682989"/>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3750" t="13876" r="9584" b="5555"/>
          <a:stretch/>
        </p:blipFill>
        <p:spPr bwMode="auto">
          <a:xfrm>
            <a:off x="524777" y="1657350"/>
            <a:ext cx="7680363" cy="5044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2"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l="10071" t="15365" r="11369" b="15333"/>
          <a:stretch/>
        </p:blipFill>
        <p:spPr bwMode="auto">
          <a:xfrm>
            <a:off x="-36512" y="1657349"/>
            <a:ext cx="9149588" cy="5044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682126" y="6549911"/>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CEPT</a:t>
            </a:r>
            <a:r>
              <a:rPr lang="en-IN" sz="1200" dirty="0" smtClean="0">
                <a:latin typeface="SolexOT-Medium"/>
              </a:rPr>
              <a:t> 2012. </a:t>
            </a:r>
            <a:r>
              <a:rPr lang="en-IN" sz="1200" i="1" dirty="0" err="1" smtClean="0">
                <a:latin typeface="SolexOT-Medium"/>
              </a:rPr>
              <a:t>CCUE</a:t>
            </a:r>
            <a:endParaRPr lang="en-IN" sz="1200" i="1" dirty="0"/>
          </a:p>
        </p:txBody>
      </p:sp>
    </p:spTree>
    <p:extLst>
      <p:ext uri="{BB962C8B-B14F-4D97-AF65-F5344CB8AC3E}">
        <p14:creationId xmlns:p14="http://schemas.microsoft.com/office/powerpoint/2010/main" val="304316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5" name="Rectangle 14"/>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3" name="AutoShape 2" descr="Image result for URBAN GROWTH OF MUMBAI 2000"/>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TextBox 9"/>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11" name="Rectangle 10"/>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2800" spc="1500" dirty="0" smtClean="0">
                <a:solidFill>
                  <a:srgbClr val="586F82"/>
                </a:solidFill>
              </a:rPr>
              <a:t>Effects of Pollution</a:t>
            </a:r>
            <a:endParaRPr lang="en-IN" sz="2800" spc="1500" dirty="0">
              <a:solidFill>
                <a:srgbClr val="586F82"/>
              </a:solidFill>
            </a:endParaRPr>
          </a:p>
        </p:txBody>
      </p:sp>
      <p:sp>
        <p:nvSpPr>
          <p:cNvPr id="13" name="Rectangle 12"/>
          <p:cNvSpPr/>
          <p:nvPr/>
        </p:nvSpPr>
        <p:spPr>
          <a:xfrm>
            <a:off x="14412" y="543164"/>
            <a:ext cx="381124" cy="829044"/>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AutoShape 2" descr="Image result for urbanization graph"/>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4" name="AutoShape 4" descr="Image result for urbanization graph"/>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5" name="AutoShape 6" descr="Image result for urbanization graph"/>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16" name="Picture 5" descr="Image result for pollution affecting human health"/>
          <p:cNvPicPr>
            <a:picLocks noChangeAspect="1" noChangeArrowheads="1"/>
          </p:cNvPicPr>
          <p:nvPr/>
        </p:nvPicPr>
        <p:blipFill rotWithShape="1">
          <a:blip r:embed="rId3">
            <a:extLst>
              <a:ext uri="{28A0092B-C50C-407E-A947-70E740481C1C}">
                <a14:useLocalDpi xmlns:a14="http://schemas.microsoft.com/office/drawing/2010/main" val="0"/>
              </a:ext>
            </a:extLst>
          </a:blip>
          <a:srcRect t="3979" b="5263"/>
          <a:stretch/>
        </p:blipFill>
        <p:spPr bwMode="auto">
          <a:xfrm>
            <a:off x="492200" y="1420033"/>
            <a:ext cx="7746516" cy="5465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16881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5" name="Rectangle 14"/>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3" name="AutoShape 2" descr="Image result for URBAN GROWTH OF MUMBAI 2000"/>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TextBox 9"/>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11" name="Rectangle 10"/>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2800" spc="1500" dirty="0" smtClean="0">
                <a:solidFill>
                  <a:srgbClr val="586F82"/>
                </a:solidFill>
              </a:rPr>
              <a:t>Environmental Concerns</a:t>
            </a:r>
            <a:endParaRPr lang="en-IN" sz="2800" spc="1500" dirty="0">
              <a:solidFill>
                <a:srgbClr val="586F82"/>
              </a:solidFill>
            </a:endParaRPr>
          </a:p>
        </p:txBody>
      </p:sp>
      <p:sp>
        <p:nvSpPr>
          <p:cNvPr id="2" name="AutoShape 2" descr="Image result for urbanization graph"/>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4" name="AutoShape 4" descr="Image result for urbanization graph"/>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5" name="AutoShape 6" descr="Image result for urbanization graph"/>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7" name="Rectangle 16"/>
          <p:cNvSpPr/>
          <p:nvPr/>
        </p:nvSpPr>
        <p:spPr>
          <a:xfrm>
            <a:off x="520700" y="2146791"/>
            <a:ext cx="3475236" cy="3693319"/>
          </a:xfrm>
          <a:prstGeom prst="rect">
            <a:avLst/>
          </a:prstGeom>
        </p:spPr>
        <p:txBody>
          <a:bodyPr wrap="square">
            <a:spAutoFit/>
          </a:bodyPr>
          <a:lstStyle/>
          <a:p>
            <a:pPr lvl="0" algn="just" fontAlgn="base">
              <a:spcBef>
                <a:spcPct val="0"/>
              </a:spcBef>
              <a:spcAft>
                <a:spcPct val="0"/>
              </a:spcAft>
            </a:pPr>
            <a:r>
              <a:rPr lang="en-US" b="1" dirty="0" smtClean="0"/>
              <a:t>Water Pollution </a:t>
            </a:r>
          </a:p>
          <a:p>
            <a:pPr lvl="0" algn="just" fontAlgn="base">
              <a:spcBef>
                <a:spcPct val="0"/>
              </a:spcBef>
              <a:spcAft>
                <a:spcPct val="0"/>
              </a:spcAft>
            </a:pPr>
            <a:endParaRPr lang="en-US" b="1" dirty="0"/>
          </a:p>
          <a:p>
            <a:pPr lvl="0" algn="just" fontAlgn="base">
              <a:spcBef>
                <a:spcPct val="0"/>
              </a:spcBef>
              <a:spcAft>
                <a:spcPct val="0"/>
              </a:spcAft>
            </a:pPr>
            <a:r>
              <a:rPr lang="en-US" dirty="0" smtClean="0"/>
              <a:t>Phenomenon that is </a:t>
            </a:r>
            <a:r>
              <a:rPr lang="en-US" dirty="0" err="1" smtClean="0"/>
              <a:t>characterised</a:t>
            </a:r>
            <a:r>
              <a:rPr lang="en-US" dirty="0" smtClean="0"/>
              <a:t> by the deterioration of the quality of land water or sea water as a result of human activities</a:t>
            </a:r>
          </a:p>
          <a:p>
            <a:pPr lvl="0" algn="just" fontAlgn="base">
              <a:spcBef>
                <a:spcPct val="0"/>
              </a:spcBef>
              <a:spcAft>
                <a:spcPct val="0"/>
              </a:spcAft>
            </a:pPr>
            <a:endParaRPr lang="en-US" b="1" dirty="0"/>
          </a:p>
          <a:p>
            <a:pPr lvl="0" algn="just" fontAlgn="base">
              <a:spcBef>
                <a:spcPct val="0"/>
              </a:spcBef>
              <a:spcAft>
                <a:spcPct val="0"/>
              </a:spcAft>
            </a:pPr>
            <a:r>
              <a:rPr lang="en-US" b="1" dirty="0" smtClean="0"/>
              <a:t>It affects the planet as a whole, both developed and under-developed nations </a:t>
            </a:r>
          </a:p>
          <a:p>
            <a:pPr lvl="0" algn="just" fontAlgn="base">
              <a:spcBef>
                <a:spcPct val="0"/>
              </a:spcBef>
              <a:spcAft>
                <a:spcPct val="0"/>
              </a:spcAft>
            </a:pPr>
            <a:endParaRPr lang="en-US" b="1" dirty="0"/>
          </a:p>
          <a:p>
            <a:pPr lvl="0" algn="just" fontAlgn="base">
              <a:spcBef>
                <a:spcPct val="0"/>
              </a:spcBef>
              <a:spcAft>
                <a:spcPct val="0"/>
              </a:spcAft>
            </a:pPr>
            <a:r>
              <a:rPr lang="en-US" b="1" dirty="0" smtClean="0"/>
              <a:t>The nature of water problems varies from place to place</a:t>
            </a:r>
          </a:p>
        </p:txBody>
      </p:sp>
      <p:pic>
        <p:nvPicPr>
          <p:cNvPr id="2150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5775" t="17599" r="9086" b="16852"/>
          <a:stretch/>
        </p:blipFill>
        <p:spPr bwMode="auto">
          <a:xfrm>
            <a:off x="6115372" y="2852936"/>
            <a:ext cx="2036207" cy="3318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3334" t="13741" r="10635" b="10000"/>
          <a:stretch/>
        </p:blipFill>
        <p:spPr bwMode="auto">
          <a:xfrm>
            <a:off x="545058" y="1615892"/>
            <a:ext cx="7585484" cy="4755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15"/>
          <p:cNvSpPr/>
          <p:nvPr/>
        </p:nvSpPr>
        <p:spPr>
          <a:xfrm>
            <a:off x="682126" y="6549911"/>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CEPT</a:t>
            </a:r>
            <a:r>
              <a:rPr lang="en-IN" sz="1200" dirty="0" smtClean="0">
                <a:latin typeface="SolexOT-Medium"/>
              </a:rPr>
              <a:t> 2012. </a:t>
            </a:r>
            <a:r>
              <a:rPr lang="en-IN" sz="1200" i="1" dirty="0" err="1" smtClean="0">
                <a:latin typeface="SolexOT-Medium"/>
              </a:rPr>
              <a:t>CCUE</a:t>
            </a:r>
            <a:endParaRPr lang="en-IN" sz="1200" i="1" dirty="0"/>
          </a:p>
        </p:txBody>
      </p:sp>
    </p:spTree>
    <p:extLst>
      <p:ext uri="{BB962C8B-B14F-4D97-AF65-F5344CB8AC3E}">
        <p14:creationId xmlns:p14="http://schemas.microsoft.com/office/powerpoint/2010/main" val="124978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5" name="Rectangle 14"/>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3" name="AutoShape 2" descr="Image result for URBAN GROWTH OF MUMBAI 2000"/>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TextBox 9"/>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11" name="Rectangle 10"/>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2800" spc="1500" dirty="0" smtClean="0">
                <a:solidFill>
                  <a:srgbClr val="586F82"/>
                </a:solidFill>
              </a:rPr>
              <a:t>Classification</a:t>
            </a:r>
            <a:endParaRPr lang="en-IN" sz="2800" spc="1500" dirty="0">
              <a:solidFill>
                <a:srgbClr val="586F82"/>
              </a:solidFill>
            </a:endParaRPr>
          </a:p>
        </p:txBody>
      </p:sp>
      <p:sp>
        <p:nvSpPr>
          <p:cNvPr id="2" name="AutoShape 2" descr="Image result for urbanization graph"/>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4" name="AutoShape 4" descr="Image result for urbanization graph"/>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5" name="AutoShape 6" descr="Image result for urbanization graph"/>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225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028" t="15404" r="12639" b="20000"/>
          <a:stretch/>
        </p:blipFill>
        <p:spPr bwMode="auto">
          <a:xfrm>
            <a:off x="673100" y="2378525"/>
            <a:ext cx="7499300" cy="4128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4027" t="11963" r="13889" b="14093"/>
          <a:stretch/>
        </p:blipFill>
        <p:spPr bwMode="auto">
          <a:xfrm>
            <a:off x="578293" y="1622276"/>
            <a:ext cx="7594107" cy="4868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15"/>
          <p:cNvSpPr/>
          <p:nvPr/>
        </p:nvSpPr>
        <p:spPr>
          <a:xfrm>
            <a:off x="682126" y="6549911"/>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CEPT</a:t>
            </a:r>
            <a:r>
              <a:rPr lang="en-IN" sz="1200" dirty="0" smtClean="0">
                <a:latin typeface="SolexOT-Medium"/>
              </a:rPr>
              <a:t> 2012. </a:t>
            </a:r>
            <a:r>
              <a:rPr lang="en-IN" sz="1200" i="1" dirty="0" err="1" smtClean="0">
                <a:latin typeface="SolexOT-Medium"/>
              </a:rPr>
              <a:t>CCUE</a:t>
            </a:r>
            <a:endParaRPr lang="en-IN" sz="1200" i="1" dirty="0"/>
          </a:p>
        </p:txBody>
      </p:sp>
    </p:spTree>
    <p:extLst>
      <p:ext uri="{BB962C8B-B14F-4D97-AF65-F5344CB8AC3E}">
        <p14:creationId xmlns:p14="http://schemas.microsoft.com/office/powerpoint/2010/main" val="357327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5" name="Rectangle 14"/>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3" name="AutoShape 2" descr="Image result for URBAN GROWTH OF MUMBAI 2000"/>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TextBox 9"/>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11" name="Rectangle 10"/>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2800" spc="1500" dirty="0" smtClean="0">
                <a:solidFill>
                  <a:srgbClr val="586F82"/>
                </a:solidFill>
              </a:rPr>
              <a:t>Sources of pollution</a:t>
            </a:r>
            <a:endParaRPr lang="en-IN" sz="2800" spc="1500" dirty="0">
              <a:solidFill>
                <a:srgbClr val="586F82"/>
              </a:solidFill>
            </a:endParaRPr>
          </a:p>
        </p:txBody>
      </p:sp>
      <p:sp>
        <p:nvSpPr>
          <p:cNvPr id="2" name="AutoShape 2" descr="Image result for urbanization graph"/>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4" name="AutoShape 4" descr="Image result for urbanization graph"/>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5" name="AutoShape 6" descr="Image result for urbanization graph"/>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1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4722" t="14748" r="14584" b="8445"/>
          <a:stretch/>
        </p:blipFill>
        <p:spPr bwMode="auto">
          <a:xfrm>
            <a:off x="539552" y="1616588"/>
            <a:ext cx="7632848" cy="5183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p:cNvSpPr/>
          <p:nvPr/>
        </p:nvSpPr>
        <p:spPr>
          <a:xfrm>
            <a:off x="682126" y="6549911"/>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CEPT</a:t>
            </a:r>
            <a:r>
              <a:rPr lang="en-IN" sz="1200" dirty="0" smtClean="0">
                <a:latin typeface="SolexOT-Medium"/>
              </a:rPr>
              <a:t> 2012. </a:t>
            </a:r>
            <a:r>
              <a:rPr lang="en-IN" sz="1200" i="1" dirty="0" err="1" smtClean="0">
                <a:latin typeface="SolexOT-Medium"/>
              </a:rPr>
              <a:t>CCUE</a:t>
            </a:r>
            <a:endParaRPr lang="en-IN" sz="1200" i="1" dirty="0"/>
          </a:p>
        </p:txBody>
      </p:sp>
    </p:spTree>
    <p:extLst>
      <p:ext uri="{BB962C8B-B14F-4D97-AF65-F5344CB8AC3E}">
        <p14:creationId xmlns:p14="http://schemas.microsoft.com/office/powerpoint/2010/main" val="12462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5" name="Rectangle 14"/>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3" name="AutoShape 2" descr="Image result for URBAN GROWTH OF MUMBAI 2000"/>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TextBox 9"/>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11" name="Rectangle 10"/>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2800" spc="1500" dirty="0" smtClean="0">
                <a:solidFill>
                  <a:srgbClr val="586F82"/>
                </a:solidFill>
              </a:rPr>
              <a:t>Effects of pollution</a:t>
            </a:r>
            <a:endParaRPr lang="en-IN" sz="2800" spc="1500" dirty="0">
              <a:solidFill>
                <a:srgbClr val="586F82"/>
              </a:solidFill>
            </a:endParaRPr>
          </a:p>
        </p:txBody>
      </p:sp>
      <p:sp>
        <p:nvSpPr>
          <p:cNvPr id="2" name="AutoShape 2" descr="Image result for urbanization graph"/>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4" name="AutoShape 4" descr="Image result for urbanization graph"/>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5" name="AutoShape 6" descr="Image result for urbanization graph"/>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2355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416" t="17098" r="33333" b="23778"/>
          <a:stretch/>
        </p:blipFill>
        <p:spPr bwMode="auto">
          <a:xfrm>
            <a:off x="539552" y="2132856"/>
            <a:ext cx="5184576" cy="4142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6" name="Picture 4" descr="Image result for water borne diseases"/>
          <p:cNvPicPr>
            <a:picLocks noChangeAspect="1" noChangeArrowheads="1"/>
          </p:cNvPicPr>
          <p:nvPr/>
        </p:nvPicPr>
        <p:blipFill rotWithShape="1">
          <a:blip r:embed="rId4">
            <a:extLst>
              <a:ext uri="{28A0092B-C50C-407E-A947-70E740481C1C}">
                <a14:useLocalDpi xmlns:a14="http://schemas.microsoft.com/office/drawing/2010/main" val="0"/>
              </a:ext>
            </a:extLst>
          </a:blip>
          <a:srcRect l="37362" r="28382"/>
          <a:stretch/>
        </p:blipFill>
        <p:spPr bwMode="auto">
          <a:xfrm>
            <a:off x="6084168" y="3209900"/>
            <a:ext cx="2088232" cy="3333750"/>
          </a:xfrm>
          <a:prstGeom prst="rect">
            <a:avLst/>
          </a:prstGeom>
          <a:noFill/>
          <a:extLst>
            <a:ext uri="{909E8E84-426E-40DD-AFC4-6F175D3DCCD1}">
              <a14:hiddenFill xmlns:a14="http://schemas.microsoft.com/office/drawing/2010/main">
                <a:solidFill>
                  <a:srgbClr val="FFFFFF"/>
                </a:solidFill>
              </a14:hiddenFill>
            </a:ext>
          </a:extLst>
        </p:spPr>
      </p:pic>
      <p:pic>
        <p:nvPicPr>
          <p:cNvPr id="23557"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12083" t="13720" r="12083" b="8444"/>
          <a:stretch/>
        </p:blipFill>
        <p:spPr bwMode="auto">
          <a:xfrm>
            <a:off x="539552" y="1484784"/>
            <a:ext cx="7632848"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8"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12916" t="15519" r="12639" b="10000"/>
          <a:stretch/>
        </p:blipFill>
        <p:spPr bwMode="auto">
          <a:xfrm>
            <a:off x="539552" y="1484784"/>
            <a:ext cx="7632848" cy="4772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15"/>
          <p:cNvSpPr/>
          <p:nvPr/>
        </p:nvSpPr>
        <p:spPr>
          <a:xfrm>
            <a:off x="682126" y="6549911"/>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CEPT</a:t>
            </a:r>
            <a:r>
              <a:rPr lang="en-IN" sz="1200" dirty="0" smtClean="0">
                <a:latin typeface="SolexOT-Medium"/>
              </a:rPr>
              <a:t> 2012. </a:t>
            </a:r>
            <a:r>
              <a:rPr lang="en-IN" sz="1200" i="1" dirty="0" err="1" smtClean="0">
                <a:latin typeface="SolexOT-Medium"/>
              </a:rPr>
              <a:t>CCUE</a:t>
            </a:r>
            <a:endParaRPr lang="en-IN" sz="1200" i="1" dirty="0"/>
          </a:p>
        </p:txBody>
      </p:sp>
    </p:spTree>
    <p:extLst>
      <p:ext uri="{BB962C8B-B14F-4D97-AF65-F5344CB8AC3E}">
        <p14:creationId xmlns:p14="http://schemas.microsoft.com/office/powerpoint/2010/main" val="124551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5" name="Rectangle 14"/>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3" name="AutoShape 2" descr="Image result for URBAN GROWTH OF MUMBAI 2000"/>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TextBox 9"/>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11" name="Rectangle 10"/>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2800" spc="1500" dirty="0" smtClean="0">
                <a:solidFill>
                  <a:srgbClr val="586F82"/>
                </a:solidFill>
              </a:rPr>
              <a:t>Environmental Concerns</a:t>
            </a:r>
            <a:endParaRPr lang="en-IN" sz="2800" spc="1500" dirty="0">
              <a:solidFill>
                <a:srgbClr val="586F82"/>
              </a:solidFill>
            </a:endParaRPr>
          </a:p>
        </p:txBody>
      </p:sp>
      <p:sp>
        <p:nvSpPr>
          <p:cNvPr id="2" name="AutoShape 2" descr="Image result for urbanization graph"/>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4" name="AutoShape 4" descr="Image result for urbanization graph"/>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5" name="AutoShape 6" descr="Image result for urbanization graph"/>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7" name="Rectangle 16"/>
          <p:cNvSpPr/>
          <p:nvPr/>
        </p:nvSpPr>
        <p:spPr>
          <a:xfrm>
            <a:off x="539552" y="1412776"/>
            <a:ext cx="4133652" cy="4462760"/>
          </a:xfrm>
          <a:prstGeom prst="rect">
            <a:avLst/>
          </a:prstGeom>
        </p:spPr>
        <p:txBody>
          <a:bodyPr wrap="square">
            <a:spAutoFit/>
          </a:bodyPr>
          <a:lstStyle/>
          <a:p>
            <a:pPr lvl="0" algn="just" fontAlgn="base">
              <a:spcBef>
                <a:spcPct val="0"/>
              </a:spcBef>
              <a:spcAft>
                <a:spcPct val="0"/>
              </a:spcAft>
            </a:pPr>
            <a:r>
              <a:rPr lang="en-US" altLang="en-US" sz="2400" b="1" dirty="0" smtClean="0"/>
              <a:t>Soil Pollution</a:t>
            </a:r>
          </a:p>
          <a:p>
            <a:pPr lvl="0" algn="just" fontAlgn="base">
              <a:spcBef>
                <a:spcPct val="0"/>
              </a:spcBef>
              <a:spcAft>
                <a:spcPct val="0"/>
              </a:spcAft>
            </a:pPr>
            <a:endParaRPr lang="en-US" altLang="en-US" sz="2400" b="1" dirty="0"/>
          </a:p>
          <a:p>
            <a:pPr lvl="0" algn="just" fontAlgn="base">
              <a:spcBef>
                <a:spcPct val="0"/>
              </a:spcBef>
              <a:spcAft>
                <a:spcPct val="0"/>
              </a:spcAft>
            </a:pPr>
            <a:r>
              <a:rPr lang="en-US" altLang="en-US" sz="2400" b="1" dirty="0" smtClean="0"/>
              <a:t>Role of Soil</a:t>
            </a:r>
          </a:p>
          <a:p>
            <a:pPr lvl="0" algn="just" fontAlgn="base">
              <a:spcBef>
                <a:spcPct val="0"/>
              </a:spcBef>
              <a:spcAft>
                <a:spcPct val="0"/>
              </a:spcAft>
            </a:pPr>
            <a:endParaRPr lang="en-US" altLang="en-US" sz="2400" b="1" dirty="0"/>
          </a:p>
          <a:p>
            <a:pPr lvl="0" algn="just" fontAlgn="base">
              <a:spcBef>
                <a:spcPct val="0"/>
              </a:spcBef>
              <a:spcAft>
                <a:spcPct val="0"/>
              </a:spcAft>
            </a:pPr>
            <a:r>
              <a:rPr lang="en-US" altLang="en-US" dirty="0" smtClean="0"/>
              <a:t>It forms part of natural and artificial environment and it is one of the ecosystem constituents </a:t>
            </a:r>
            <a:r>
              <a:rPr lang="en-US" altLang="en-US" dirty="0" err="1" smtClean="0"/>
              <a:t>alongwith</a:t>
            </a:r>
            <a:r>
              <a:rPr lang="en-US" altLang="en-US" dirty="0" smtClean="0"/>
              <a:t> the community of living organisms</a:t>
            </a:r>
          </a:p>
          <a:p>
            <a:pPr lvl="0" algn="just" fontAlgn="base">
              <a:spcBef>
                <a:spcPct val="0"/>
              </a:spcBef>
              <a:spcAft>
                <a:spcPct val="0"/>
              </a:spcAft>
            </a:pPr>
            <a:endParaRPr lang="en-US" altLang="en-US" dirty="0"/>
          </a:p>
          <a:p>
            <a:pPr lvl="0" algn="just" fontAlgn="base">
              <a:spcBef>
                <a:spcPct val="0"/>
              </a:spcBef>
              <a:spcAft>
                <a:spcPct val="0"/>
              </a:spcAft>
            </a:pPr>
            <a:r>
              <a:rPr lang="en-US" altLang="en-US" dirty="0" smtClean="0"/>
              <a:t>It is merely a receptor of matter and energy flows reaching the earths surface, transforming and partly storing them</a:t>
            </a:r>
          </a:p>
          <a:p>
            <a:pPr lvl="0" algn="just" fontAlgn="base">
              <a:spcBef>
                <a:spcPct val="0"/>
              </a:spcBef>
              <a:spcAft>
                <a:spcPct val="0"/>
              </a:spcAft>
            </a:pPr>
            <a:endParaRPr lang="en-US" altLang="en-US" sz="2400" b="1" dirty="0" smtClean="0"/>
          </a:p>
          <a:p>
            <a:pPr lvl="0" algn="just" fontAlgn="base">
              <a:spcBef>
                <a:spcPct val="0"/>
              </a:spcBef>
              <a:spcAft>
                <a:spcPct val="0"/>
              </a:spcAft>
            </a:pPr>
            <a:endParaRPr lang="en-US" sz="2000" b="1" dirty="0"/>
          </a:p>
        </p:txBody>
      </p:sp>
      <p:pic>
        <p:nvPicPr>
          <p:cNvPr id="26628" name="Picture 4" descr="Image result for soil pollution pesticides"/>
          <p:cNvPicPr>
            <a:picLocks noChangeAspect="1" noChangeArrowheads="1"/>
          </p:cNvPicPr>
          <p:nvPr/>
        </p:nvPicPr>
        <p:blipFill rotWithShape="1">
          <a:blip r:embed="rId3">
            <a:extLst>
              <a:ext uri="{28A0092B-C50C-407E-A947-70E740481C1C}">
                <a14:useLocalDpi xmlns:a14="http://schemas.microsoft.com/office/drawing/2010/main" val="0"/>
              </a:ext>
            </a:extLst>
          </a:blip>
          <a:srcRect l="34839" r="30321"/>
          <a:stretch/>
        </p:blipFill>
        <p:spPr bwMode="auto">
          <a:xfrm>
            <a:off x="6084168" y="3284984"/>
            <a:ext cx="2099369" cy="338956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Rectangle 17"/>
          <p:cNvSpPr/>
          <p:nvPr/>
        </p:nvSpPr>
        <p:spPr>
          <a:xfrm>
            <a:off x="682126" y="6549911"/>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CEPT</a:t>
            </a:r>
            <a:r>
              <a:rPr lang="en-IN" sz="1200" dirty="0" smtClean="0">
                <a:latin typeface="SolexOT-Medium"/>
              </a:rPr>
              <a:t> 2012. </a:t>
            </a:r>
            <a:r>
              <a:rPr lang="en-IN" sz="1200" i="1" dirty="0" err="1" smtClean="0">
                <a:latin typeface="SolexOT-Medium"/>
              </a:rPr>
              <a:t>CCUE</a:t>
            </a:r>
            <a:endParaRPr lang="en-IN" sz="1200" i="1" dirty="0"/>
          </a:p>
        </p:txBody>
      </p:sp>
    </p:spTree>
    <p:extLst>
      <p:ext uri="{BB962C8B-B14F-4D97-AF65-F5344CB8AC3E}">
        <p14:creationId xmlns:p14="http://schemas.microsoft.com/office/powerpoint/2010/main" val="26397734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5" name="Rectangle 14"/>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3" name="AutoShape 2" descr="Image result for URBAN GROWTH OF MUMBAI 2000"/>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TextBox 9"/>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11" name="Rectangle 10"/>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2800" spc="1500" dirty="0" smtClean="0">
                <a:solidFill>
                  <a:srgbClr val="586F82"/>
                </a:solidFill>
              </a:rPr>
              <a:t>Environmental Concerns</a:t>
            </a:r>
            <a:endParaRPr lang="en-IN" sz="2800" spc="1500" dirty="0">
              <a:solidFill>
                <a:srgbClr val="586F82"/>
              </a:solidFill>
            </a:endParaRPr>
          </a:p>
        </p:txBody>
      </p:sp>
      <p:sp>
        <p:nvSpPr>
          <p:cNvPr id="2" name="AutoShape 2" descr="Image result for urbanization graph"/>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4" name="AutoShape 4" descr="Image result for urbanization graph"/>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5" name="AutoShape 6" descr="Image result for urbanization graph"/>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7" name="Rectangle 16"/>
          <p:cNvSpPr/>
          <p:nvPr/>
        </p:nvSpPr>
        <p:spPr>
          <a:xfrm>
            <a:off x="539552" y="1532111"/>
            <a:ext cx="4133652" cy="5355312"/>
          </a:xfrm>
          <a:prstGeom prst="rect">
            <a:avLst/>
          </a:prstGeom>
        </p:spPr>
        <p:txBody>
          <a:bodyPr wrap="square">
            <a:spAutoFit/>
          </a:bodyPr>
          <a:lstStyle/>
          <a:p>
            <a:pPr lvl="0" algn="just" fontAlgn="base">
              <a:spcBef>
                <a:spcPct val="0"/>
              </a:spcBef>
              <a:spcAft>
                <a:spcPct val="0"/>
              </a:spcAft>
            </a:pPr>
            <a:r>
              <a:rPr lang="en-US" altLang="en-US" b="1" dirty="0" smtClean="0"/>
              <a:t>Soil Pollution</a:t>
            </a:r>
          </a:p>
          <a:p>
            <a:pPr lvl="0" algn="just" fontAlgn="base">
              <a:spcBef>
                <a:spcPct val="0"/>
              </a:spcBef>
              <a:spcAft>
                <a:spcPct val="0"/>
              </a:spcAft>
            </a:pPr>
            <a:endParaRPr lang="en-US" altLang="en-US" b="1" dirty="0"/>
          </a:p>
          <a:p>
            <a:pPr lvl="0" algn="just" fontAlgn="base">
              <a:spcBef>
                <a:spcPct val="0"/>
              </a:spcBef>
              <a:spcAft>
                <a:spcPct val="0"/>
              </a:spcAft>
            </a:pPr>
            <a:r>
              <a:rPr lang="en-US" altLang="en-US" dirty="0" smtClean="0"/>
              <a:t>Fertility of soil is considered to be an important indicator to measure soil pollution</a:t>
            </a:r>
          </a:p>
          <a:p>
            <a:pPr lvl="0" algn="just" fontAlgn="base">
              <a:spcBef>
                <a:spcPct val="0"/>
              </a:spcBef>
              <a:spcAft>
                <a:spcPct val="0"/>
              </a:spcAft>
            </a:pPr>
            <a:endParaRPr lang="en-US" altLang="en-US" dirty="0"/>
          </a:p>
          <a:p>
            <a:pPr lvl="0" algn="just" fontAlgn="base">
              <a:spcBef>
                <a:spcPct val="0"/>
              </a:spcBef>
              <a:spcAft>
                <a:spcPct val="0"/>
              </a:spcAft>
            </a:pPr>
            <a:r>
              <a:rPr lang="en-US" altLang="en-US" dirty="0" smtClean="0"/>
              <a:t>Pollution of soil is quite irreversible</a:t>
            </a:r>
          </a:p>
          <a:p>
            <a:pPr lvl="0" algn="just" fontAlgn="base">
              <a:spcBef>
                <a:spcPct val="0"/>
              </a:spcBef>
              <a:spcAft>
                <a:spcPct val="0"/>
              </a:spcAft>
            </a:pPr>
            <a:endParaRPr lang="en-US" altLang="en-US" dirty="0"/>
          </a:p>
          <a:p>
            <a:pPr lvl="0" algn="just" fontAlgn="base">
              <a:spcBef>
                <a:spcPct val="0"/>
              </a:spcBef>
              <a:spcAft>
                <a:spcPct val="0"/>
              </a:spcAft>
            </a:pPr>
            <a:r>
              <a:rPr lang="en-US" altLang="en-US" dirty="0" smtClean="0"/>
              <a:t>Fertility of soil plays a large role in existence of vegetation and fauna as well as human welfare</a:t>
            </a:r>
          </a:p>
          <a:p>
            <a:pPr lvl="0" algn="just" fontAlgn="base">
              <a:spcBef>
                <a:spcPct val="0"/>
              </a:spcBef>
              <a:spcAft>
                <a:spcPct val="0"/>
              </a:spcAft>
            </a:pPr>
            <a:endParaRPr lang="en-US" altLang="en-US" dirty="0"/>
          </a:p>
          <a:p>
            <a:pPr lvl="0" algn="just" fontAlgn="base">
              <a:spcBef>
                <a:spcPct val="0"/>
              </a:spcBef>
              <a:spcAft>
                <a:spcPct val="0"/>
              </a:spcAft>
            </a:pPr>
            <a:r>
              <a:rPr lang="en-US" altLang="en-US" dirty="0" smtClean="0"/>
              <a:t>Intensive cultivation of crops, mechanization and application of chemicals, irrigation and drainage works reduce soil fertility</a:t>
            </a:r>
          </a:p>
          <a:p>
            <a:pPr lvl="0" algn="just" fontAlgn="base">
              <a:spcBef>
                <a:spcPct val="0"/>
              </a:spcBef>
              <a:spcAft>
                <a:spcPct val="0"/>
              </a:spcAft>
            </a:pPr>
            <a:endParaRPr lang="en-US" altLang="en-US" dirty="0" smtClean="0"/>
          </a:p>
          <a:p>
            <a:pPr lvl="0" algn="just" fontAlgn="base">
              <a:spcBef>
                <a:spcPct val="0"/>
              </a:spcBef>
              <a:spcAft>
                <a:spcPct val="0"/>
              </a:spcAft>
            </a:pPr>
            <a:endParaRPr lang="en-US" altLang="en-US" b="1" dirty="0" smtClean="0"/>
          </a:p>
          <a:p>
            <a:pPr lvl="0" algn="just" fontAlgn="base">
              <a:spcBef>
                <a:spcPct val="0"/>
              </a:spcBef>
              <a:spcAft>
                <a:spcPct val="0"/>
              </a:spcAft>
            </a:pPr>
            <a:endParaRPr lang="en-US" b="1" dirty="0"/>
          </a:p>
        </p:txBody>
      </p:sp>
      <p:pic>
        <p:nvPicPr>
          <p:cNvPr id="27653" name="Picture 5"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9878" t="-3636" r="56967" b="3636"/>
          <a:stretch/>
        </p:blipFill>
        <p:spPr bwMode="auto">
          <a:xfrm>
            <a:off x="6084168" y="2276872"/>
            <a:ext cx="2088232" cy="419134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15"/>
          <p:cNvSpPr/>
          <p:nvPr/>
        </p:nvSpPr>
        <p:spPr>
          <a:xfrm>
            <a:off x="682126" y="6549911"/>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CEPT</a:t>
            </a:r>
            <a:r>
              <a:rPr lang="en-IN" sz="1200" dirty="0" smtClean="0">
                <a:latin typeface="SolexOT-Medium"/>
              </a:rPr>
              <a:t> 2012. </a:t>
            </a:r>
            <a:r>
              <a:rPr lang="en-IN" sz="1200" i="1" dirty="0" err="1" smtClean="0">
                <a:latin typeface="SolexOT-Medium"/>
              </a:rPr>
              <a:t>CCUE</a:t>
            </a:r>
            <a:endParaRPr lang="en-IN" sz="1200" i="1" dirty="0"/>
          </a:p>
        </p:txBody>
      </p:sp>
    </p:spTree>
    <p:extLst>
      <p:ext uri="{BB962C8B-B14F-4D97-AF65-F5344CB8AC3E}">
        <p14:creationId xmlns:p14="http://schemas.microsoft.com/office/powerpoint/2010/main" val="429110540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5" name="Rectangle 14"/>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3" name="AutoShape 2" descr="Image result for URBAN GROWTH OF MUMBAI 2000"/>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TextBox 9"/>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11" name="Rectangle 10"/>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2800" spc="1500" dirty="0" smtClean="0">
                <a:solidFill>
                  <a:srgbClr val="586F82"/>
                </a:solidFill>
              </a:rPr>
              <a:t>Sources of pollution</a:t>
            </a:r>
            <a:endParaRPr lang="en-IN" sz="2800" spc="1500" dirty="0">
              <a:solidFill>
                <a:srgbClr val="586F82"/>
              </a:solidFill>
            </a:endParaRPr>
          </a:p>
        </p:txBody>
      </p:sp>
      <p:sp>
        <p:nvSpPr>
          <p:cNvPr id="2" name="AutoShape 2" descr="Image result for urbanization graph"/>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4" name="AutoShape 4" descr="Image result for urbanization graph"/>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5" name="AutoShape 6" descr="Image result for urbanization graph"/>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286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583" t="4431" r="11892" b="26223"/>
          <a:stretch/>
        </p:blipFill>
        <p:spPr bwMode="auto">
          <a:xfrm>
            <a:off x="551706" y="1772816"/>
            <a:ext cx="7850236" cy="4627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3611" t="5334" r="15556" b="15339"/>
          <a:stretch/>
        </p:blipFill>
        <p:spPr bwMode="auto">
          <a:xfrm>
            <a:off x="476995" y="1180739"/>
            <a:ext cx="7901086" cy="5530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15"/>
          <p:cNvSpPr/>
          <p:nvPr/>
        </p:nvSpPr>
        <p:spPr>
          <a:xfrm>
            <a:off x="682126" y="6549911"/>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CEPT</a:t>
            </a:r>
            <a:r>
              <a:rPr lang="en-IN" sz="1200" dirty="0" smtClean="0">
                <a:latin typeface="SolexOT-Medium"/>
              </a:rPr>
              <a:t> 2012. </a:t>
            </a:r>
            <a:r>
              <a:rPr lang="en-IN" sz="1200" i="1" dirty="0" err="1" smtClean="0">
                <a:latin typeface="SolexOT-Medium"/>
              </a:rPr>
              <a:t>CCUE</a:t>
            </a:r>
            <a:endParaRPr lang="en-IN" sz="1200" i="1" dirty="0"/>
          </a:p>
        </p:txBody>
      </p:sp>
    </p:spTree>
    <p:extLst>
      <p:ext uri="{BB962C8B-B14F-4D97-AF65-F5344CB8AC3E}">
        <p14:creationId xmlns:p14="http://schemas.microsoft.com/office/powerpoint/2010/main" val="3111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5" name="Rectangle 14"/>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3" name="AutoShape 2" descr="Image result for URBAN GROWTH OF MUMBAI 2000"/>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TextBox 9"/>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11" name="Rectangle 10"/>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2800" spc="1500" dirty="0" smtClean="0">
                <a:solidFill>
                  <a:srgbClr val="586F82"/>
                </a:solidFill>
              </a:rPr>
              <a:t>Effects of pollution</a:t>
            </a:r>
            <a:endParaRPr lang="en-IN" sz="2800" spc="1500" dirty="0">
              <a:solidFill>
                <a:srgbClr val="586F82"/>
              </a:solidFill>
            </a:endParaRPr>
          </a:p>
        </p:txBody>
      </p:sp>
      <p:sp>
        <p:nvSpPr>
          <p:cNvPr id="2" name="AutoShape 2" descr="Image result for urbanization graph"/>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4" name="AutoShape 4" descr="Image result for urbanization graph"/>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5" name="AutoShape 6" descr="Image result for urbanization graph"/>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296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139" t="17098" r="20408" b="29778"/>
          <a:stretch/>
        </p:blipFill>
        <p:spPr bwMode="auto">
          <a:xfrm>
            <a:off x="539552" y="2324894"/>
            <a:ext cx="8007648" cy="4125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p:cNvSpPr/>
          <p:nvPr/>
        </p:nvSpPr>
        <p:spPr>
          <a:xfrm>
            <a:off x="682126" y="6549911"/>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CEPT</a:t>
            </a:r>
            <a:r>
              <a:rPr lang="en-IN" sz="1200" dirty="0" smtClean="0">
                <a:latin typeface="SolexOT-Medium"/>
              </a:rPr>
              <a:t> 2012. </a:t>
            </a:r>
            <a:r>
              <a:rPr lang="en-IN" sz="1200" i="1" dirty="0" err="1" smtClean="0">
                <a:latin typeface="SolexOT-Medium"/>
              </a:rPr>
              <a:t>CCUE</a:t>
            </a:r>
            <a:endParaRPr lang="en-IN" sz="1200" i="1" dirty="0"/>
          </a:p>
        </p:txBody>
      </p:sp>
    </p:spTree>
    <p:extLst>
      <p:ext uri="{BB962C8B-B14F-4D97-AF65-F5344CB8AC3E}">
        <p14:creationId xmlns:p14="http://schemas.microsoft.com/office/powerpoint/2010/main" val="1715299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3" name="Rectangle 2"/>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12" name="TextBox 11"/>
          <p:cNvSpPr txBox="1"/>
          <p:nvPr/>
        </p:nvSpPr>
        <p:spPr>
          <a:xfrm>
            <a:off x="0" y="548680"/>
            <a:ext cx="9144000" cy="646331"/>
          </a:xfrm>
          <a:prstGeom prst="rect">
            <a:avLst/>
          </a:prstGeom>
          <a:solidFill>
            <a:srgbClr val="82A0A6"/>
          </a:solidFill>
          <a:ln w="34925">
            <a:noFill/>
          </a:ln>
        </p:spPr>
        <p:txBody>
          <a:bodyPr wrap="square" rtlCol="0" anchor="ctr">
            <a:spAutoFit/>
          </a:bodyPr>
          <a:lstStyle/>
          <a:p>
            <a:endParaRPr lang="en-US" dirty="0" smtClean="0"/>
          </a:p>
          <a:p>
            <a:r>
              <a:rPr lang="en-US" b="1" dirty="0" smtClean="0">
                <a:solidFill>
                  <a:schemeClr val="tx1">
                    <a:lumMod val="65000"/>
                    <a:lumOff val="35000"/>
                  </a:schemeClr>
                </a:solidFill>
              </a:rPr>
              <a:t>  </a:t>
            </a:r>
            <a:endParaRPr lang="en-US" dirty="0"/>
          </a:p>
        </p:txBody>
      </p:sp>
      <p:sp>
        <p:nvSpPr>
          <p:cNvPr id="13" name="Title Placeholder 1"/>
          <p:cNvSpPr txBox="1">
            <a:spLocks/>
          </p:cNvSpPr>
          <p:nvPr/>
        </p:nvSpPr>
        <p:spPr>
          <a:xfrm>
            <a:off x="251520" y="332656"/>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6000" spc="1500" dirty="0" smtClean="0">
                <a:solidFill>
                  <a:srgbClr val="586F82"/>
                </a:solidFill>
              </a:rPr>
              <a:t>Module - 3</a:t>
            </a:r>
            <a:endParaRPr lang="en-IN" sz="6000" spc="1500" dirty="0">
              <a:solidFill>
                <a:srgbClr val="586F82"/>
              </a:solidFill>
            </a:endParaRPr>
          </a:p>
        </p:txBody>
      </p:sp>
      <p:sp>
        <p:nvSpPr>
          <p:cNvPr id="2" name="Rectangle 1"/>
          <p:cNvSpPr/>
          <p:nvPr/>
        </p:nvSpPr>
        <p:spPr>
          <a:xfrm>
            <a:off x="0" y="1268760"/>
            <a:ext cx="9144000"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15"/>
          <p:cNvSpPr/>
          <p:nvPr/>
        </p:nvSpPr>
        <p:spPr>
          <a:xfrm>
            <a:off x="0" y="5917840"/>
            <a:ext cx="9144000" cy="46348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sz="1400" b="1" dirty="0">
                <a:solidFill>
                  <a:srgbClr val="586F82"/>
                </a:solidFill>
              </a:rPr>
              <a:t>A </a:t>
            </a:r>
            <a:r>
              <a:rPr lang="en-US" sz="1400" b="1" dirty="0" err="1">
                <a:solidFill>
                  <a:srgbClr val="586F82"/>
                </a:solidFill>
              </a:rPr>
              <a:t>BinUCom</a:t>
            </a:r>
            <a:r>
              <a:rPr lang="en-US" sz="1400" b="1" dirty="0">
                <a:solidFill>
                  <a:srgbClr val="586F82"/>
                </a:solidFill>
              </a:rPr>
              <a:t> Initiative </a:t>
            </a:r>
            <a:r>
              <a:rPr lang="en-US" sz="1400" b="1" dirty="0" smtClean="0">
                <a:solidFill>
                  <a:srgbClr val="586F82"/>
                </a:solidFill>
              </a:rPr>
              <a:t>                            </a:t>
            </a:r>
            <a:r>
              <a:rPr lang="en-US" b="1" dirty="0" err="1" smtClean="0">
                <a:solidFill>
                  <a:srgbClr val="586F82"/>
                </a:solidFill>
              </a:rPr>
              <a:t>M.Arch</a:t>
            </a:r>
            <a:r>
              <a:rPr lang="en-US" b="1" dirty="0" smtClean="0">
                <a:solidFill>
                  <a:srgbClr val="586F82"/>
                </a:solidFill>
              </a:rPr>
              <a:t> Elective </a:t>
            </a:r>
            <a:r>
              <a:rPr lang="en-US" b="1" dirty="0">
                <a:solidFill>
                  <a:srgbClr val="586F82"/>
                </a:solidFill>
              </a:rPr>
              <a:t>Course  </a:t>
            </a:r>
            <a:r>
              <a:rPr lang="en-US" b="1" dirty="0" smtClean="0">
                <a:solidFill>
                  <a:srgbClr val="586F82"/>
                </a:solidFill>
              </a:rPr>
              <a:t>     </a:t>
            </a:r>
            <a:r>
              <a:rPr lang="en-US" sz="1200" b="1" dirty="0" smtClean="0">
                <a:solidFill>
                  <a:srgbClr val="586F82"/>
                </a:solidFill>
              </a:rPr>
              <a:t>Conducted by: Christine </a:t>
            </a:r>
            <a:r>
              <a:rPr lang="en-US" sz="1200" b="1" dirty="0" err="1" smtClean="0">
                <a:solidFill>
                  <a:srgbClr val="586F82"/>
                </a:solidFill>
              </a:rPr>
              <a:t>Wamsler</a:t>
            </a:r>
            <a:r>
              <a:rPr lang="en-US" sz="1200" b="1" dirty="0" smtClean="0">
                <a:solidFill>
                  <a:srgbClr val="586F82"/>
                </a:solidFill>
              </a:rPr>
              <a:t> and </a:t>
            </a:r>
            <a:r>
              <a:rPr lang="en-US" sz="1200" b="1" dirty="0" err="1" smtClean="0">
                <a:solidFill>
                  <a:srgbClr val="586F82"/>
                </a:solidFill>
              </a:rPr>
              <a:t>Mamta</a:t>
            </a:r>
            <a:r>
              <a:rPr lang="en-US" sz="1200" b="1" dirty="0" smtClean="0">
                <a:solidFill>
                  <a:srgbClr val="586F82"/>
                </a:solidFill>
              </a:rPr>
              <a:t> </a:t>
            </a:r>
            <a:r>
              <a:rPr lang="en-US" sz="1200" b="1" dirty="0" err="1">
                <a:solidFill>
                  <a:srgbClr val="586F82"/>
                </a:solidFill>
              </a:rPr>
              <a:t>Patwardhan</a:t>
            </a:r>
            <a:endParaRPr lang="en-US" sz="1200" b="1" dirty="0">
              <a:solidFill>
                <a:srgbClr val="586F82"/>
              </a:solidFill>
            </a:endParaRPr>
          </a:p>
        </p:txBody>
      </p:sp>
      <p:sp>
        <p:nvSpPr>
          <p:cNvPr id="4" name="TextBox 3"/>
          <p:cNvSpPr txBox="1"/>
          <p:nvPr/>
        </p:nvSpPr>
        <p:spPr>
          <a:xfrm>
            <a:off x="402903" y="1916832"/>
            <a:ext cx="4896544" cy="2123658"/>
          </a:xfrm>
          <a:prstGeom prst="rect">
            <a:avLst/>
          </a:prstGeom>
          <a:noFill/>
        </p:spPr>
        <p:txBody>
          <a:bodyPr wrap="square" rtlCol="0">
            <a:spAutoFit/>
          </a:bodyPr>
          <a:lstStyle/>
          <a:p>
            <a:pPr algn="just"/>
            <a:r>
              <a:rPr lang="en-IN" sz="2000" b="1" dirty="0">
                <a:solidFill>
                  <a:srgbClr val="40505E"/>
                </a:solidFill>
              </a:rPr>
              <a:t>Urban Resilience </a:t>
            </a:r>
            <a:endParaRPr lang="en-IN" sz="2000" b="1" dirty="0" smtClean="0">
              <a:solidFill>
                <a:srgbClr val="40505E"/>
              </a:solidFill>
            </a:endParaRPr>
          </a:p>
          <a:p>
            <a:pPr algn="just"/>
            <a:endParaRPr lang="de-AT" sz="1600" dirty="0" smtClean="0">
              <a:solidFill>
                <a:srgbClr val="40505E"/>
              </a:solidFill>
            </a:endParaRPr>
          </a:p>
          <a:p>
            <a:pPr marL="285750" lvl="0" indent="-285750">
              <a:buFont typeface="Arial" panose="020B0604020202020204" pitchFamily="34" charset="0"/>
              <a:buChar char="•"/>
            </a:pPr>
            <a:endParaRPr lang="de-AT" sz="1600" dirty="0">
              <a:solidFill>
                <a:srgbClr val="40505E"/>
              </a:solidFill>
            </a:endParaRPr>
          </a:p>
          <a:p>
            <a:pPr marL="285750" lvl="0" indent="-285750" algn="just">
              <a:buFont typeface="Arial" panose="020B0604020202020204" pitchFamily="34" charset="0"/>
              <a:buChar char="•"/>
            </a:pPr>
            <a:r>
              <a:rPr lang="en-IN" sz="1600" dirty="0" smtClean="0">
                <a:solidFill>
                  <a:srgbClr val="40505E"/>
                </a:solidFill>
              </a:rPr>
              <a:t>Urban </a:t>
            </a:r>
            <a:r>
              <a:rPr lang="en-IN" sz="1600" dirty="0">
                <a:solidFill>
                  <a:srgbClr val="40505E"/>
                </a:solidFill>
              </a:rPr>
              <a:t>Disaster Resilience</a:t>
            </a:r>
          </a:p>
          <a:p>
            <a:pPr marL="285750" lvl="0" indent="-285750" algn="just">
              <a:buFont typeface="Arial" panose="020B0604020202020204" pitchFamily="34" charset="0"/>
              <a:buChar char="•"/>
            </a:pPr>
            <a:r>
              <a:rPr lang="en-IN" sz="1600" dirty="0" smtClean="0">
                <a:solidFill>
                  <a:srgbClr val="40505E"/>
                </a:solidFill>
              </a:rPr>
              <a:t>Risk</a:t>
            </a:r>
            <a:r>
              <a:rPr lang="en-IN" sz="1600" dirty="0">
                <a:solidFill>
                  <a:srgbClr val="40505E"/>
                </a:solidFill>
              </a:rPr>
              <a:t>, </a:t>
            </a:r>
            <a:r>
              <a:rPr lang="en-IN" sz="1600" dirty="0" smtClean="0">
                <a:solidFill>
                  <a:srgbClr val="40505E"/>
                </a:solidFill>
              </a:rPr>
              <a:t>Uncertainty </a:t>
            </a:r>
            <a:r>
              <a:rPr lang="en-IN" sz="1600" dirty="0">
                <a:solidFill>
                  <a:srgbClr val="40505E"/>
                </a:solidFill>
              </a:rPr>
              <a:t>and </a:t>
            </a:r>
            <a:r>
              <a:rPr lang="en-IN" sz="1600" dirty="0" smtClean="0">
                <a:solidFill>
                  <a:srgbClr val="40505E"/>
                </a:solidFill>
              </a:rPr>
              <a:t>Complexity</a:t>
            </a:r>
            <a:endParaRPr lang="en-IN" sz="1600" dirty="0">
              <a:solidFill>
                <a:srgbClr val="40505E"/>
              </a:solidFill>
            </a:endParaRPr>
          </a:p>
          <a:p>
            <a:pPr marL="285750" lvl="0" indent="-285750" algn="just">
              <a:buFont typeface="Arial" panose="020B0604020202020204" pitchFamily="34" charset="0"/>
              <a:buChar char="•"/>
            </a:pPr>
            <a:r>
              <a:rPr lang="en-IN" sz="1600" dirty="0" smtClean="0">
                <a:solidFill>
                  <a:srgbClr val="40505E"/>
                </a:solidFill>
              </a:rPr>
              <a:t>Disaster </a:t>
            </a:r>
            <a:r>
              <a:rPr lang="en-IN" sz="1600" dirty="0">
                <a:solidFill>
                  <a:srgbClr val="40505E"/>
                </a:solidFill>
              </a:rPr>
              <a:t>Risk management and Opportunities for Resilience </a:t>
            </a:r>
          </a:p>
          <a:p>
            <a:pPr marL="285750" indent="-285750" algn="just">
              <a:buFont typeface="Arial" panose="020B0604020202020204" pitchFamily="34" charset="0"/>
              <a:buChar char="•"/>
            </a:pPr>
            <a:endParaRPr lang="en-IN" sz="1600" dirty="0">
              <a:solidFill>
                <a:srgbClr val="40505E"/>
              </a:solidFill>
            </a:endParaRPr>
          </a:p>
        </p:txBody>
      </p:sp>
      <p:sp>
        <p:nvSpPr>
          <p:cNvPr id="5" name="AutoShape 6" descr="Image result for mumbai urbaniza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6" name="AutoShape 8" descr="Image result for mumbai urbaniza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892" t="-5018" r="17861" b="5018"/>
          <a:stretch/>
        </p:blipFill>
        <p:spPr bwMode="auto">
          <a:xfrm>
            <a:off x="6064945" y="2492896"/>
            <a:ext cx="2107716"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591835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5" name="Rectangle 14"/>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3" name="AutoShape 2" descr="Image result for URBAN GROWTH OF MUMBAI 2000"/>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TextBox 9"/>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11" name="Rectangle 10"/>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2800" spc="1500" dirty="0" smtClean="0">
                <a:solidFill>
                  <a:srgbClr val="586F82"/>
                </a:solidFill>
              </a:rPr>
              <a:t>Environmental Concerns</a:t>
            </a:r>
            <a:endParaRPr lang="en-IN" sz="2800" spc="1500" dirty="0">
              <a:solidFill>
                <a:srgbClr val="586F82"/>
              </a:solidFill>
            </a:endParaRPr>
          </a:p>
        </p:txBody>
      </p:sp>
      <p:sp>
        <p:nvSpPr>
          <p:cNvPr id="2" name="AutoShape 2" descr="Image result for urbanization graph"/>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4" name="AutoShape 4" descr="Image result for urbanization graph"/>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5" name="AutoShape 6" descr="Image result for urbanization graph"/>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7" name="Rectangle 16"/>
          <p:cNvSpPr/>
          <p:nvPr/>
        </p:nvSpPr>
        <p:spPr>
          <a:xfrm>
            <a:off x="539552" y="1532111"/>
            <a:ext cx="4133652" cy="5755422"/>
          </a:xfrm>
          <a:prstGeom prst="rect">
            <a:avLst/>
          </a:prstGeom>
        </p:spPr>
        <p:txBody>
          <a:bodyPr wrap="square">
            <a:spAutoFit/>
          </a:bodyPr>
          <a:lstStyle/>
          <a:p>
            <a:pPr lvl="0" algn="just" fontAlgn="base">
              <a:spcBef>
                <a:spcPct val="0"/>
              </a:spcBef>
              <a:spcAft>
                <a:spcPct val="0"/>
              </a:spcAft>
            </a:pPr>
            <a:r>
              <a:rPr lang="en-US" altLang="en-US" sz="2400" b="1" dirty="0" smtClean="0"/>
              <a:t>Noise Pollution</a:t>
            </a:r>
          </a:p>
          <a:p>
            <a:pPr lvl="0" algn="just" fontAlgn="base">
              <a:spcBef>
                <a:spcPct val="0"/>
              </a:spcBef>
              <a:spcAft>
                <a:spcPct val="0"/>
              </a:spcAft>
            </a:pPr>
            <a:endParaRPr lang="en-US" altLang="en-US" sz="2400" b="1" dirty="0" smtClean="0"/>
          </a:p>
          <a:p>
            <a:pPr lvl="0" algn="just" fontAlgn="base">
              <a:spcBef>
                <a:spcPct val="0"/>
              </a:spcBef>
              <a:spcAft>
                <a:spcPct val="0"/>
              </a:spcAft>
            </a:pPr>
            <a:r>
              <a:rPr lang="en-IN" dirty="0"/>
              <a:t>Noise pollution or noise disturbance is the disturbing or excessive noise that may harm the activity or balance of human or animal </a:t>
            </a:r>
            <a:r>
              <a:rPr lang="en-IN" dirty="0" smtClean="0"/>
              <a:t>life</a:t>
            </a:r>
          </a:p>
          <a:p>
            <a:pPr lvl="0" algn="just" fontAlgn="base">
              <a:spcBef>
                <a:spcPct val="0"/>
              </a:spcBef>
              <a:spcAft>
                <a:spcPct val="0"/>
              </a:spcAft>
            </a:pPr>
            <a:endParaRPr lang="en-US" altLang="en-US" dirty="0"/>
          </a:p>
          <a:p>
            <a:pPr lvl="0" algn="just" fontAlgn="base">
              <a:spcBef>
                <a:spcPct val="0"/>
              </a:spcBef>
              <a:spcAft>
                <a:spcPct val="0"/>
              </a:spcAft>
            </a:pPr>
            <a:r>
              <a:rPr lang="en-US" altLang="en-US" dirty="0" smtClean="0"/>
              <a:t>Comparatively a new phenomenon but has seen an exponential increase due to population explosion, </a:t>
            </a:r>
            <a:r>
              <a:rPr lang="en-US" altLang="en-US" dirty="0" smtClean="0"/>
              <a:t>industrialization </a:t>
            </a:r>
            <a:r>
              <a:rPr lang="en-US" altLang="en-US" dirty="0" smtClean="0"/>
              <a:t>and </a:t>
            </a:r>
            <a:r>
              <a:rPr lang="en-US" altLang="en-US" dirty="0" smtClean="0"/>
              <a:t>urbanization</a:t>
            </a:r>
            <a:endParaRPr lang="en-US" altLang="en-US" dirty="0" smtClean="0"/>
          </a:p>
          <a:p>
            <a:pPr lvl="0" algn="just" fontAlgn="base">
              <a:spcBef>
                <a:spcPct val="0"/>
              </a:spcBef>
              <a:spcAft>
                <a:spcPct val="0"/>
              </a:spcAft>
            </a:pPr>
            <a:endParaRPr lang="en-US" altLang="en-US" dirty="0"/>
          </a:p>
          <a:p>
            <a:pPr lvl="0" algn="just" fontAlgn="base">
              <a:spcBef>
                <a:spcPct val="0"/>
              </a:spcBef>
              <a:spcAft>
                <a:spcPct val="0"/>
              </a:spcAft>
            </a:pPr>
            <a:r>
              <a:rPr lang="en-US" altLang="en-US" dirty="0" smtClean="0"/>
              <a:t>Occurs indoor as well as outdoor</a:t>
            </a:r>
          </a:p>
          <a:p>
            <a:pPr lvl="0" algn="just" fontAlgn="base">
              <a:spcBef>
                <a:spcPct val="0"/>
              </a:spcBef>
              <a:spcAft>
                <a:spcPct val="0"/>
              </a:spcAft>
            </a:pPr>
            <a:endParaRPr lang="en-US" altLang="en-US" dirty="0"/>
          </a:p>
          <a:p>
            <a:pPr lvl="0" algn="just" fontAlgn="base">
              <a:spcBef>
                <a:spcPct val="0"/>
              </a:spcBef>
              <a:spcAft>
                <a:spcPct val="0"/>
              </a:spcAft>
            </a:pPr>
            <a:r>
              <a:rPr lang="en-US" altLang="en-US" dirty="0" smtClean="0"/>
              <a:t>It is </a:t>
            </a:r>
            <a:r>
              <a:rPr lang="en-US" altLang="en-US" dirty="0" smtClean="0"/>
              <a:t>characterized </a:t>
            </a:r>
            <a:r>
              <a:rPr lang="en-US" altLang="en-US" dirty="0" smtClean="0"/>
              <a:t>by short duration and decay time</a:t>
            </a:r>
          </a:p>
          <a:p>
            <a:pPr lvl="0" algn="just" fontAlgn="base">
              <a:spcBef>
                <a:spcPct val="0"/>
              </a:spcBef>
              <a:spcAft>
                <a:spcPct val="0"/>
              </a:spcAft>
            </a:pPr>
            <a:endParaRPr lang="en-US" altLang="en-US" sz="2400" b="1" dirty="0"/>
          </a:p>
          <a:p>
            <a:pPr lvl="0" algn="just" fontAlgn="base">
              <a:spcBef>
                <a:spcPct val="0"/>
              </a:spcBef>
              <a:spcAft>
                <a:spcPct val="0"/>
              </a:spcAft>
            </a:pPr>
            <a:endParaRPr lang="en-US" altLang="en-US" sz="2400" b="1" dirty="0" smtClean="0"/>
          </a:p>
          <a:p>
            <a:pPr lvl="0" algn="just" fontAlgn="base">
              <a:spcBef>
                <a:spcPct val="0"/>
              </a:spcBef>
              <a:spcAft>
                <a:spcPct val="0"/>
              </a:spcAft>
            </a:pPr>
            <a:endParaRPr lang="en-US" sz="2000" b="1" dirty="0"/>
          </a:p>
        </p:txBody>
      </p:sp>
      <p:pic>
        <p:nvPicPr>
          <p:cNvPr id="30725" name="Picture 5" descr="Image result for noise pollution"/>
          <p:cNvPicPr>
            <a:picLocks noChangeAspect="1" noChangeArrowheads="1"/>
          </p:cNvPicPr>
          <p:nvPr/>
        </p:nvPicPr>
        <p:blipFill rotWithShape="1">
          <a:blip r:embed="rId3">
            <a:extLst>
              <a:ext uri="{28A0092B-C50C-407E-A947-70E740481C1C}">
                <a14:useLocalDpi xmlns:a14="http://schemas.microsoft.com/office/drawing/2010/main" val="0"/>
              </a:ext>
            </a:extLst>
          </a:blip>
          <a:srcRect l="24290" r="40235"/>
          <a:stretch/>
        </p:blipFill>
        <p:spPr bwMode="auto">
          <a:xfrm>
            <a:off x="6084168" y="2504822"/>
            <a:ext cx="2088232" cy="38100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15"/>
          <p:cNvSpPr/>
          <p:nvPr/>
        </p:nvSpPr>
        <p:spPr>
          <a:xfrm>
            <a:off x="682126" y="6549911"/>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CEPT</a:t>
            </a:r>
            <a:r>
              <a:rPr lang="en-IN" sz="1200" dirty="0" smtClean="0">
                <a:latin typeface="SolexOT-Medium"/>
              </a:rPr>
              <a:t> 2012. </a:t>
            </a:r>
            <a:r>
              <a:rPr lang="en-IN" sz="1200" i="1" dirty="0" err="1" smtClean="0">
                <a:latin typeface="SolexOT-Medium"/>
              </a:rPr>
              <a:t>CCUE</a:t>
            </a:r>
            <a:endParaRPr lang="en-IN" sz="1200" i="1" dirty="0"/>
          </a:p>
        </p:txBody>
      </p:sp>
    </p:spTree>
    <p:extLst>
      <p:ext uri="{BB962C8B-B14F-4D97-AF65-F5344CB8AC3E}">
        <p14:creationId xmlns:p14="http://schemas.microsoft.com/office/powerpoint/2010/main" val="329602048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5" name="Rectangle 14"/>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3" name="AutoShape 2" descr="Image result for URBAN GROWTH OF MUMBAI 2000"/>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TextBox 9"/>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11" name="Rectangle 10"/>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2800" spc="1500" dirty="0" smtClean="0">
                <a:solidFill>
                  <a:srgbClr val="586F82"/>
                </a:solidFill>
              </a:rPr>
              <a:t>Sources of Pollution</a:t>
            </a:r>
            <a:endParaRPr lang="en-IN" sz="2800" spc="1500" dirty="0">
              <a:solidFill>
                <a:srgbClr val="586F82"/>
              </a:solidFill>
            </a:endParaRPr>
          </a:p>
        </p:txBody>
      </p:sp>
      <p:sp>
        <p:nvSpPr>
          <p:cNvPr id="2" name="AutoShape 2" descr="Image result for urbanization graph"/>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4" name="AutoShape 4" descr="Image result for urbanization graph"/>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5" name="AutoShape 6" descr="Image result for urbanization graph"/>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30726"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14527" t="18230" r="12777" b="14990"/>
          <a:stretch/>
        </p:blipFill>
        <p:spPr bwMode="auto">
          <a:xfrm>
            <a:off x="520701" y="2011091"/>
            <a:ext cx="7651700" cy="4393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111" t="13876" r="18332" b="12444"/>
          <a:stretch/>
        </p:blipFill>
        <p:spPr bwMode="auto">
          <a:xfrm>
            <a:off x="539552" y="1451634"/>
            <a:ext cx="7632848" cy="5361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Rectangle 16"/>
          <p:cNvSpPr/>
          <p:nvPr/>
        </p:nvSpPr>
        <p:spPr>
          <a:xfrm>
            <a:off x="682126" y="6549911"/>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CEPT</a:t>
            </a:r>
            <a:r>
              <a:rPr lang="en-IN" sz="1200" dirty="0" smtClean="0">
                <a:latin typeface="SolexOT-Medium"/>
              </a:rPr>
              <a:t> 2012. </a:t>
            </a:r>
            <a:r>
              <a:rPr lang="en-IN" sz="1200" i="1" dirty="0" err="1" smtClean="0">
                <a:latin typeface="SolexOT-Medium"/>
              </a:rPr>
              <a:t>CCUE</a:t>
            </a:r>
            <a:endParaRPr lang="en-IN" sz="1200" i="1" dirty="0"/>
          </a:p>
        </p:txBody>
      </p:sp>
    </p:spTree>
    <p:extLst>
      <p:ext uri="{BB962C8B-B14F-4D97-AF65-F5344CB8AC3E}">
        <p14:creationId xmlns:p14="http://schemas.microsoft.com/office/powerpoint/2010/main" val="57526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5" name="Rectangle 14"/>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3" name="AutoShape 2" descr="Image result for URBAN GROWTH OF MUMBAI 2000"/>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TextBox 9"/>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11" name="Rectangle 10"/>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2800" spc="1500" dirty="0" smtClean="0">
                <a:solidFill>
                  <a:srgbClr val="586F82"/>
                </a:solidFill>
              </a:rPr>
              <a:t>Characteristics</a:t>
            </a:r>
            <a:endParaRPr lang="en-IN" sz="2800" spc="1500" dirty="0">
              <a:solidFill>
                <a:srgbClr val="586F82"/>
              </a:solidFill>
            </a:endParaRPr>
          </a:p>
        </p:txBody>
      </p:sp>
      <p:sp>
        <p:nvSpPr>
          <p:cNvPr id="2" name="AutoShape 2" descr="Image result for urbanization graph"/>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4" name="AutoShape 4" descr="Image result for urbanization graph"/>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5" name="AutoShape 6" descr="Image result for urbanization graph"/>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327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694" t="13876" r="16945" b="11555"/>
          <a:stretch/>
        </p:blipFill>
        <p:spPr bwMode="auto">
          <a:xfrm>
            <a:off x="520700" y="1320484"/>
            <a:ext cx="7867724" cy="5443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p:cNvSpPr/>
          <p:nvPr/>
        </p:nvSpPr>
        <p:spPr>
          <a:xfrm>
            <a:off x="682126" y="6549911"/>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CEPT</a:t>
            </a:r>
            <a:r>
              <a:rPr lang="en-IN" sz="1200" dirty="0" smtClean="0">
                <a:latin typeface="SolexOT-Medium"/>
              </a:rPr>
              <a:t> 2012. </a:t>
            </a:r>
            <a:r>
              <a:rPr lang="en-IN" sz="1200" i="1" dirty="0" err="1" smtClean="0">
                <a:latin typeface="SolexOT-Medium"/>
              </a:rPr>
              <a:t>CCUE</a:t>
            </a:r>
            <a:endParaRPr lang="en-IN" sz="1200" i="1" dirty="0"/>
          </a:p>
        </p:txBody>
      </p:sp>
    </p:spTree>
    <p:extLst>
      <p:ext uri="{BB962C8B-B14F-4D97-AF65-F5344CB8AC3E}">
        <p14:creationId xmlns:p14="http://schemas.microsoft.com/office/powerpoint/2010/main" val="416281650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5" name="Rectangle 14"/>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3" name="AutoShape 2" descr="Image result for URBAN GROWTH OF MUMBAI 2000"/>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TextBox 9"/>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11" name="Rectangle 10"/>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2800" spc="1500" dirty="0" smtClean="0">
                <a:solidFill>
                  <a:srgbClr val="586F82"/>
                </a:solidFill>
              </a:rPr>
              <a:t>Effects of pollution</a:t>
            </a:r>
            <a:endParaRPr lang="en-IN" sz="2800" spc="1500" dirty="0">
              <a:solidFill>
                <a:srgbClr val="586F82"/>
              </a:solidFill>
            </a:endParaRPr>
          </a:p>
        </p:txBody>
      </p:sp>
      <p:sp>
        <p:nvSpPr>
          <p:cNvPr id="2" name="AutoShape 2" descr="Image result for urbanization graph"/>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4" name="AutoShape 4" descr="Image result for urbanization graph"/>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5" name="AutoShape 6" descr="Image result for urbanization graph"/>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337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527" t="20680" r="11667" b="14444"/>
          <a:stretch/>
        </p:blipFill>
        <p:spPr bwMode="auto">
          <a:xfrm>
            <a:off x="409600" y="2300396"/>
            <a:ext cx="7892132" cy="416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p:cNvSpPr/>
          <p:nvPr/>
        </p:nvSpPr>
        <p:spPr>
          <a:xfrm>
            <a:off x="682126" y="6549911"/>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CEPT</a:t>
            </a:r>
            <a:r>
              <a:rPr lang="en-IN" sz="1200" dirty="0" smtClean="0">
                <a:latin typeface="SolexOT-Medium"/>
              </a:rPr>
              <a:t> 2012. </a:t>
            </a:r>
            <a:r>
              <a:rPr lang="en-IN" sz="1200" i="1" dirty="0" err="1" smtClean="0">
                <a:latin typeface="SolexOT-Medium"/>
              </a:rPr>
              <a:t>CCUE</a:t>
            </a:r>
            <a:endParaRPr lang="en-IN" sz="1200" i="1" dirty="0"/>
          </a:p>
        </p:txBody>
      </p:sp>
    </p:spTree>
    <p:extLst>
      <p:ext uri="{BB962C8B-B14F-4D97-AF65-F5344CB8AC3E}">
        <p14:creationId xmlns:p14="http://schemas.microsoft.com/office/powerpoint/2010/main" val="371269343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5" name="Rectangle 14"/>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3" name="AutoShape 2" descr="Image result for URBAN GROWTH OF MUMBAI 2000"/>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TextBox 9"/>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11" name="Rectangle 10"/>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2800" spc="1500" dirty="0" smtClean="0">
                <a:solidFill>
                  <a:srgbClr val="586F82"/>
                </a:solidFill>
              </a:rPr>
              <a:t>Effects of pollution</a:t>
            </a:r>
            <a:endParaRPr lang="en-IN" sz="2800" spc="1500" dirty="0">
              <a:solidFill>
                <a:srgbClr val="586F82"/>
              </a:solidFill>
            </a:endParaRPr>
          </a:p>
        </p:txBody>
      </p:sp>
      <p:sp>
        <p:nvSpPr>
          <p:cNvPr id="2" name="AutoShape 2" descr="Image result for urbanization graph"/>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4" name="AutoShape 4" descr="Image result for urbanization graph"/>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5" name="AutoShape 6" descr="Image result for urbanization graph"/>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337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6666" t="21172" r="15418" b="28889"/>
          <a:stretch/>
        </p:blipFill>
        <p:spPr bwMode="auto">
          <a:xfrm>
            <a:off x="539552" y="2513440"/>
            <a:ext cx="7632848" cy="3507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3612" t="17098" r="25139" b="25111"/>
          <a:stretch/>
        </p:blipFill>
        <p:spPr bwMode="auto">
          <a:xfrm>
            <a:off x="539552" y="1625040"/>
            <a:ext cx="8130902" cy="4794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Rectangle 16"/>
          <p:cNvSpPr/>
          <p:nvPr/>
        </p:nvSpPr>
        <p:spPr>
          <a:xfrm>
            <a:off x="682126" y="6549911"/>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CEPT</a:t>
            </a:r>
            <a:r>
              <a:rPr lang="en-IN" sz="1200" dirty="0" smtClean="0">
                <a:latin typeface="SolexOT-Medium"/>
              </a:rPr>
              <a:t> 2012. </a:t>
            </a:r>
            <a:r>
              <a:rPr lang="en-IN" sz="1200" i="1" dirty="0" err="1" smtClean="0">
                <a:latin typeface="SolexOT-Medium"/>
              </a:rPr>
              <a:t>CCUE</a:t>
            </a:r>
            <a:endParaRPr lang="en-IN" sz="1200" i="1" dirty="0"/>
          </a:p>
        </p:txBody>
      </p:sp>
    </p:spTree>
    <p:extLst>
      <p:ext uri="{BB962C8B-B14F-4D97-AF65-F5344CB8AC3E}">
        <p14:creationId xmlns:p14="http://schemas.microsoft.com/office/powerpoint/2010/main" val="179939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5" name="Rectangle 14"/>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3" name="AutoShape 2" descr="Image result for URBAN GROWTH OF MUMBAI 2000"/>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TextBox 9"/>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11" name="Rectangle 10"/>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2800" spc="1500" dirty="0" smtClean="0">
                <a:solidFill>
                  <a:srgbClr val="586F82"/>
                </a:solidFill>
              </a:rPr>
              <a:t>Environmental Concerns</a:t>
            </a:r>
            <a:endParaRPr lang="en-IN" sz="2800" spc="1500" dirty="0">
              <a:solidFill>
                <a:srgbClr val="586F82"/>
              </a:solidFill>
            </a:endParaRPr>
          </a:p>
        </p:txBody>
      </p:sp>
      <p:sp>
        <p:nvSpPr>
          <p:cNvPr id="2" name="AutoShape 2" descr="Image result for urbanization graph"/>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4" name="AutoShape 4" descr="Image result for urbanization graph"/>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5" name="AutoShape 6" descr="Image result for urbanization graph"/>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7" name="Rectangle 16"/>
          <p:cNvSpPr/>
          <p:nvPr/>
        </p:nvSpPr>
        <p:spPr>
          <a:xfrm>
            <a:off x="539552" y="1532111"/>
            <a:ext cx="4133652" cy="3693319"/>
          </a:xfrm>
          <a:prstGeom prst="rect">
            <a:avLst/>
          </a:prstGeom>
        </p:spPr>
        <p:txBody>
          <a:bodyPr wrap="square">
            <a:spAutoFit/>
          </a:bodyPr>
          <a:lstStyle/>
          <a:p>
            <a:pPr lvl="0" algn="just" fontAlgn="base">
              <a:spcBef>
                <a:spcPct val="0"/>
              </a:spcBef>
              <a:spcAft>
                <a:spcPct val="0"/>
              </a:spcAft>
            </a:pPr>
            <a:r>
              <a:rPr lang="en-US" altLang="en-US" b="1" dirty="0" smtClean="0"/>
              <a:t>Light Pollution</a:t>
            </a:r>
          </a:p>
          <a:p>
            <a:pPr lvl="0" algn="just" fontAlgn="base">
              <a:spcBef>
                <a:spcPct val="0"/>
              </a:spcBef>
              <a:spcAft>
                <a:spcPct val="0"/>
              </a:spcAft>
            </a:pPr>
            <a:endParaRPr lang="en-US" altLang="en-US" b="1" dirty="0"/>
          </a:p>
          <a:p>
            <a:pPr lvl="0" algn="just" fontAlgn="base">
              <a:spcBef>
                <a:spcPct val="0"/>
              </a:spcBef>
              <a:spcAft>
                <a:spcPct val="0"/>
              </a:spcAft>
            </a:pPr>
            <a:r>
              <a:rPr lang="en-IN" dirty="0" smtClean="0"/>
              <a:t>Brightening </a:t>
            </a:r>
            <a:r>
              <a:rPr lang="en-IN" dirty="0"/>
              <a:t>of the night sky caused by street lights and other man-made sources, which has a disruptive effect on natural cycles and inhibits the observation of stars and planets</a:t>
            </a:r>
            <a:r>
              <a:rPr lang="en-IN" dirty="0" smtClean="0"/>
              <a:t>.</a:t>
            </a:r>
          </a:p>
          <a:p>
            <a:pPr lvl="0" algn="just" fontAlgn="base">
              <a:spcBef>
                <a:spcPct val="0"/>
              </a:spcBef>
              <a:spcAft>
                <a:spcPct val="0"/>
              </a:spcAft>
            </a:pPr>
            <a:endParaRPr lang="en-US" altLang="en-US" dirty="0"/>
          </a:p>
          <a:p>
            <a:pPr lvl="0" algn="just" fontAlgn="base">
              <a:spcBef>
                <a:spcPct val="0"/>
              </a:spcBef>
              <a:spcAft>
                <a:spcPct val="0"/>
              </a:spcAft>
            </a:pPr>
            <a:r>
              <a:rPr lang="en-US" altLang="en-US" dirty="0" smtClean="0"/>
              <a:t>Annoying Light</a:t>
            </a:r>
          </a:p>
          <a:p>
            <a:pPr lvl="0" algn="just" fontAlgn="base">
              <a:spcBef>
                <a:spcPct val="0"/>
              </a:spcBef>
              <a:spcAft>
                <a:spcPct val="0"/>
              </a:spcAft>
            </a:pPr>
            <a:endParaRPr lang="en-US" altLang="en-US" dirty="0"/>
          </a:p>
          <a:p>
            <a:pPr lvl="0" algn="just" fontAlgn="base">
              <a:spcBef>
                <a:spcPct val="0"/>
              </a:spcBef>
              <a:spcAft>
                <a:spcPct val="0"/>
              </a:spcAft>
            </a:pPr>
            <a:r>
              <a:rPr lang="en-US" altLang="en-US" dirty="0" smtClean="0"/>
              <a:t>Excessive Light</a:t>
            </a:r>
          </a:p>
          <a:p>
            <a:pPr lvl="0" algn="just" fontAlgn="base">
              <a:spcBef>
                <a:spcPct val="0"/>
              </a:spcBef>
              <a:spcAft>
                <a:spcPct val="0"/>
              </a:spcAft>
            </a:pPr>
            <a:endParaRPr lang="en-US" altLang="en-US" b="1" dirty="0" smtClean="0"/>
          </a:p>
          <a:p>
            <a:pPr lvl="0" algn="just" fontAlgn="base">
              <a:spcBef>
                <a:spcPct val="0"/>
              </a:spcBef>
              <a:spcAft>
                <a:spcPct val="0"/>
              </a:spcAft>
            </a:pPr>
            <a:endParaRPr lang="en-US" b="1" dirty="0"/>
          </a:p>
        </p:txBody>
      </p:sp>
      <p:pic>
        <p:nvPicPr>
          <p:cNvPr id="35844" name="Picture 4" descr="Image result for light pollution"/>
          <p:cNvPicPr>
            <a:picLocks noChangeAspect="1" noChangeArrowheads="1"/>
          </p:cNvPicPr>
          <p:nvPr/>
        </p:nvPicPr>
        <p:blipFill rotWithShape="1">
          <a:blip r:embed="rId3">
            <a:extLst>
              <a:ext uri="{28A0092B-C50C-407E-A947-70E740481C1C}">
                <a14:useLocalDpi xmlns:a14="http://schemas.microsoft.com/office/drawing/2010/main" val="0"/>
              </a:ext>
            </a:extLst>
          </a:blip>
          <a:srcRect l="23715" r="36424"/>
          <a:stretch/>
        </p:blipFill>
        <p:spPr bwMode="auto">
          <a:xfrm>
            <a:off x="6058594" y="2482416"/>
            <a:ext cx="2088232" cy="38100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15"/>
          <p:cNvSpPr/>
          <p:nvPr/>
        </p:nvSpPr>
        <p:spPr>
          <a:xfrm>
            <a:off x="682126" y="6549911"/>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CEPT</a:t>
            </a:r>
            <a:r>
              <a:rPr lang="en-IN" sz="1200" dirty="0" smtClean="0">
                <a:latin typeface="SolexOT-Medium"/>
              </a:rPr>
              <a:t> 2012. </a:t>
            </a:r>
            <a:r>
              <a:rPr lang="en-IN" sz="1200" i="1" dirty="0" err="1" smtClean="0">
                <a:latin typeface="SolexOT-Medium"/>
              </a:rPr>
              <a:t>CCUE</a:t>
            </a:r>
            <a:endParaRPr lang="en-IN" sz="1200" i="1" dirty="0"/>
          </a:p>
        </p:txBody>
      </p:sp>
    </p:spTree>
    <p:extLst>
      <p:ext uri="{BB962C8B-B14F-4D97-AF65-F5344CB8AC3E}">
        <p14:creationId xmlns:p14="http://schemas.microsoft.com/office/powerpoint/2010/main" val="228932562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5" name="Rectangle 14"/>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3" name="AutoShape 2" descr="Image result for URBAN GROWTH OF MUMBAI 2000"/>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TextBox 9"/>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11" name="Rectangle 10"/>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2800" spc="1500" dirty="0" smtClean="0">
                <a:solidFill>
                  <a:srgbClr val="586F82"/>
                </a:solidFill>
              </a:rPr>
              <a:t>Environmental Concerns</a:t>
            </a:r>
            <a:endParaRPr lang="en-IN" sz="2800" spc="1500" dirty="0">
              <a:solidFill>
                <a:srgbClr val="586F82"/>
              </a:solidFill>
            </a:endParaRPr>
          </a:p>
        </p:txBody>
      </p:sp>
      <p:sp>
        <p:nvSpPr>
          <p:cNvPr id="2" name="AutoShape 2" descr="Image result for urbanization graph"/>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4" name="AutoShape 4" descr="Image result for urbanization graph"/>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5" name="AutoShape 6" descr="Image result for urbanization graph"/>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7" name="Rectangle 16"/>
          <p:cNvSpPr/>
          <p:nvPr/>
        </p:nvSpPr>
        <p:spPr>
          <a:xfrm>
            <a:off x="539552" y="2017871"/>
            <a:ext cx="4133652" cy="4801314"/>
          </a:xfrm>
          <a:prstGeom prst="rect">
            <a:avLst/>
          </a:prstGeom>
        </p:spPr>
        <p:txBody>
          <a:bodyPr wrap="square">
            <a:spAutoFit/>
          </a:bodyPr>
          <a:lstStyle/>
          <a:p>
            <a:pPr lvl="0" algn="just" fontAlgn="base">
              <a:spcBef>
                <a:spcPct val="0"/>
              </a:spcBef>
              <a:spcAft>
                <a:spcPct val="0"/>
              </a:spcAft>
            </a:pPr>
            <a:r>
              <a:rPr lang="en-US" altLang="en-US" b="1" dirty="0" smtClean="0"/>
              <a:t>Light Pollution - Types</a:t>
            </a:r>
          </a:p>
          <a:p>
            <a:pPr lvl="0" algn="just" fontAlgn="base">
              <a:spcBef>
                <a:spcPct val="0"/>
              </a:spcBef>
              <a:spcAft>
                <a:spcPct val="0"/>
              </a:spcAft>
            </a:pPr>
            <a:endParaRPr lang="en-US" altLang="en-US" b="1" dirty="0" smtClean="0"/>
          </a:p>
          <a:p>
            <a:pPr lvl="0" algn="just" fontAlgn="base">
              <a:spcBef>
                <a:spcPct val="0"/>
              </a:spcBef>
              <a:spcAft>
                <a:spcPct val="0"/>
              </a:spcAft>
            </a:pPr>
            <a:r>
              <a:rPr lang="en-US" dirty="0" smtClean="0"/>
              <a:t>Light Trespass</a:t>
            </a:r>
            <a:endParaRPr lang="en-US" altLang="en-US" dirty="0" smtClean="0"/>
          </a:p>
          <a:p>
            <a:pPr lvl="0" algn="just" fontAlgn="base">
              <a:spcBef>
                <a:spcPct val="0"/>
              </a:spcBef>
              <a:spcAft>
                <a:spcPct val="0"/>
              </a:spcAft>
            </a:pPr>
            <a:r>
              <a:rPr lang="en-US" altLang="en-US" dirty="0" smtClean="0"/>
              <a:t>Over Illumination</a:t>
            </a:r>
          </a:p>
          <a:p>
            <a:pPr lvl="0" algn="just" fontAlgn="base">
              <a:spcBef>
                <a:spcPct val="0"/>
              </a:spcBef>
              <a:spcAft>
                <a:spcPct val="0"/>
              </a:spcAft>
            </a:pPr>
            <a:r>
              <a:rPr lang="en-US" altLang="en-US" dirty="0" smtClean="0"/>
              <a:t>Glare</a:t>
            </a:r>
          </a:p>
          <a:p>
            <a:pPr lvl="0" algn="just" fontAlgn="base">
              <a:spcBef>
                <a:spcPct val="0"/>
              </a:spcBef>
              <a:spcAft>
                <a:spcPct val="0"/>
              </a:spcAft>
            </a:pPr>
            <a:r>
              <a:rPr lang="en-US" altLang="en-US" dirty="0" smtClean="0"/>
              <a:t>Sky Glow</a:t>
            </a:r>
          </a:p>
          <a:p>
            <a:pPr lvl="0" algn="just" fontAlgn="base">
              <a:spcBef>
                <a:spcPct val="0"/>
              </a:spcBef>
              <a:spcAft>
                <a:spcPct val="0"/>
              </a:spcAft>
            </a:pPr>
            <a:endParaRPr lang="en-US" altLang="en-US" dirty="0" smtClean="0"/>
          </a:p>
          <a:p>
            <a:pPr lvl="0" algn="just" fontAlgn="base">
              <a:spcBef>
                <a:spcPct val="0"/>
              </a:spcBef>
              <a:spcAft>
                <a:spcPct val="0"/>
              </a:spcAft>
            </a:pPr>
            <a:r>
              <a:rPr lang="en-US" altLang="en-US" b="1" dirty="0" smtClean="0"/>
              <a:t>Causes</a:t>
            </a:r>
          </a:p>
          <a:p>
            <a:pPr lvl="0" algn="just" fontAlgn="base">
              <a:spcBef>
                <a:spcPct val="0"/>
              </a:spcBef>
              <a:spcAft>
                <a:spcPct val="0"/>
              </a:spcAft>
            </a:pPr>
            <a:r>
              <a:rPr lang="en-US" altLang="en-US" dirty="0" smtClean="0"/>
              <a:t>Advertising</a:t>
            </a:r>
          </a:p>
          <a:p>
            <a:pPr lvl="0" algn="just" fontAlgn="base">
              <a:spcBef>
                <a:spcPct val="0"/>
              </a:spcBef>
              <a:spcAft>
                <a:spcPct val="0"/>
              </a:spcAft>
            </a:pPr>
            <a:r>
              <a:rPr lang="en-US" altLang="en-US" dirty="0" smtClean="0"/>
              <a:t>Commercial Properties</a:t>
            </a:r>
          </a:p>
          <a:p>
            <a:pPr lvl="0" algn="just" fontAlgn="base">
              <a:spcBef>
                <a:spcPct val="0"/>
              </a:spcBef>
              <a:spcAft>
                <a:spcPct val="0"/>
              </a:spcAft>
            </a:pPr>
            <a:r>
              <a:rPr lang="en-US" altLang="en-US" dirty="0" smtClean="0"/>
              <a:t>Street </a:t>
            </a:r>
          </a:p>
          <a:p>
            <a:pPr lvl="0" algn="just" fontAlgn="base">
              <a:spcBef>
                <a:spcPct val="0"/>
              </a:spcBef>
              <a:spcAft>
                <a:spcPct val="0"/>
              </a:spcAft>
            </a:pPr>
            <a:r>
              <a:rPr lang="en-US" altLang="en-US" dirty="0" smtClean="0"/>
              <a:t>Lights</a:t>
            </a:r>
          </a:p>
          <a:p>
            <a:pPr lvl="0" algn="just" fontAlgn="base">
              <a:spcBef>
                <a:spcPct val="0"/>
              </a:spcBef>
              <a:spcAft>
                <a:spcPct val="0"/>
              </a:spcAft>
            </a:pPr>
            <a:r>
              <a:rPr lang="en-US" altLang="en-US" dirty="0" smtClean="0"/>
              <a:t>Stadiums (Sports)</a:t>
            </a:r>
          </a:p>
          <a:p>
            <a:pPr lvl="0" algn="just" fontAlgn="base">
              <a:spcBef>
                <a:spcPct val="0"/>
              </a:spcBef>
              <a:spcAft>
                <a:spcPct val="0"/>
              </a:spcAft>
            </a:pPr>
            <a:r>
              <a:rPr lang="en-US" altLang="en-US" dirty="0" smtClean="0"/>
              <a:t>Factories</a:t>
            </a:r>
          </a:p>
          <a:p>
            <a:pPr lvl="0" algn="just" fontAlgn="base">
              <a:spcBef>
                <a:spcPct val="0"/>
              </a:spcBef>
              <a:spcAft>
                <a:spcPct val="0"/>
              </a:spcAft>
            </a:pPr>
            <a:endParaRPr lang="en-US" altLang="en-US" b="1" dirty="0" smtClean="0"/>
          </a:p>
          <a:p>
            <a:pPr lvl="0" algn="just" fontAlgn="base">
              <a:spcBef>
                <a:spcPct val="0"/>
              </a:spcBef>
              <a:spcAft>
                <a:spcPct val="0"/>
              </a:spcAft>
            </a:pPr>
            <a:endParaRPr lang="en-US" altLang="en-US" b="1" dirty="0" smtClean="0"/>
          </a:p>
          <a:p>
            <a:pPr lvl="0" algn="just" fontAlgn="base">
              <a:spcBef>
                <a:spcPct val="0"/>
              </a:spcBef>
              <a:spcAft>
                <a:spcPct val="0"/>
              </a:spcAft>
            </a:pPr>
            <a:endParaRPr lang="en-US" b="1" dirty="0"/>
          </a:p>
        </p:txBody>
      </p:sp>
      <p:pic>
        <p:nvPicPr>
          <p:cNvPr id="36866" name="Picture 2" descr="Image result for light poll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5619" y="1916833"/>
            <a:ext cx="2111474" cy="1583606"/>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descr="Image result for stadium light"/>
          <p:cNvPicPr>
            <a:picLocks noChangeAspect="1" noChangeArrowheads="1"/>
          </p:cNvPicPr>
          <p:nvPr/>
        </p:nvPicPr>
        <p:blipFill rotWithShape="1">
          <a:blip r:embed="rId4">
            <a:extLst>
              <a:ext uri="{28A0092B-C50C-407E-A947-70E740481C1C}">
                <a14:useLocalDpi xmlns:a14="http://schemas.microsoft.com/office/drawing/2010/main" val="0"/>
              </a:ext>
            </a:extLst>
          </a:blip>
          <a:srcRect r="35997" b="15554"/>
          <a:stretch/>
        </p:blipFill>
        <p:spPr bwMode="auto">
          <a:xfrm>
            <a:off x="6055619" y="3500439"/>
            <a:ext cx="2116781" cy="1338261"/>
          </a:xfrm>
          <a:prstGeom prst="rect">
            <a:avLst/>
          </a:prstGeom>
          <a:noFill/>
          <a:extLst>
            <a:ext uri="{909E8E84-426E-40DD-AFC4-6F175D3DCCD1}">
              <a14:hiddenFill xmlns:a14="http://schemas.microsoft.com/office/drawing/2010/main">
                <a:solidFill>
                  <a:srgbClr val="FFFFFF"/>
                </a:solidFill>
              </a14:hiddenFill>
            </a:ext>
          </a:extLst>
        </p:spPr>
      </p:pic>
      <p:pic>
        <p:nvPicPr>
          <p:cNvPr id="36870" name="Picture 6" descr="Image result for light clutte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3387"/>
          <a:stretch/>
        </p:blipFill>
        <p:spPr bwMode="auto">
          <a:xfrm>
            <a:off x="6073875" y="4838700"/>
            <a:ext cx="2098525" cy="154262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15"/>
          <p:cNvSpPr/>
          <p:nvPr/>
        </p:nvSpPr>
        <p:spPr>
          <a:xfrm>
            <a:off x="682126" y="6549911"/>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CEPT</a:t>
            </a:r>
            <a:r>
              <a:rPr lang="en-IN" sz="1200" dirty="0" smtClean="0">
                <a:latin typeface="SolexOT-Medium"/>
              </a:rPr>
              <a:t> 2012. </a:t>
            </a:r>
            <a:r>
              <a:rPr lang="en-IN" sz="1200" i="1" dirty="0" err="1" smtClean="0">
                <a:latin typeface="SolexOT-Medium"/>
              </a:rPr>
              <a:t>CCUE</a:t>
            </a:r>
            <a:endParaRPr lang="en-IN" sz="1200" i="1" dirty="0"/>
          </a:p>
        </p:txBody>
      </p:sp>
    </p:spTree>
    <p:extLst>
      <p:ext uri="{BB962C8B-B14F-4D97-AF65-F5344CB8AC3E}">
        <p14:creationId xmlns:p14="http://schemas.microsoft.com/office/powerpoint/2010/main" val="30876820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5" name="Rectangle 14"/>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3" name="AutoShape 2" descr="Image result for URBAN GROWTH OF MUMBAI 2000"/>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TextBox 9"/>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11" name="Rectangle 10"/>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2800" spc="1500" dirty="0" smtClean="0">
                <a:solidFill>
                  <a:srgbClr val="586F82"/>
                </a:solidFill>
              </a:rPr>
              <a:t>Effects of pollution</a:t>
            </a:r>
            <a:endParaRPr lang="en-IN" sz="2800" spc="1500" dirty="0">
              <a:solidFill>
                <a:srgbClr val="586F82"/>
              </a:solidFill>
            </a:endParaRPr>
          </a:p>
        </p:txBody>
      </p:sp>
      <p:sp>
        <p:nvSpPr>
          <p:cNvPr id="2" name="AutoShape 2" descr="Image result for urbanization graph"/>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4" name="AutoShape 4" descr="Image result for urbanization graph"/>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5" name="AutoShape 6" descr="Image result for urbanization graph"/>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389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500" t="16394" r="12084" b="20680"/>
          <a:stretch/>
        </p:blipFill>
        <p:spPr bwMode="auto">
          <a:xfrm>
            <a:off x="395537" y="1997654"/>
            <a:ext cx="8373616" cy="4366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p:cNvSpPr/>
          <p:nvPr/>
        </p:nvSpPr>
        <p:spPr>
          <a:xfrm>
            <a:off x="682126" y="6549911"/>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CEPT</a:t>
            </a:r>
            <a:r>
              <a:rPr lang="en-IN" sz="1200" dirty="0" smtClean="0">
                <a:latin typeface="SolexOT-Medium"/>
              </a:rPr>
              <a:t> 2012. </a:t>
            </a:r>
            <a:r>
              <a:rPr lang="en-IN" sz="1200" i="1" dirty="0" err="1" smtClean="0">
                <a:latin typeface="SolexOT-Medium"/>
              </a:rPr>
              <a:t>CCUE</a:t>
            </a:r>
            <a:endParaRPr lang="en-IN" sz="1200" i="1" dirty="0"/>
          </a:p>
        </p:txBody>
      </p:sp>
    </p:spTree>
    <p:extLst>
      <p:ext uri="{BB962C8B-B14F-4D97-AF65-F5344CB8AC3E}">
        <p14:creationId xmlns:p14="http://schemas.microsoft.com/office/powerpoint/2010/main" val="121690563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5" name="Rectangle 14"/>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3" name="AutoShape 2" descr="Image result for URBAN GROWTH OF MUMBAI 2000"/>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TextBox 9"/>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11" name="Rectangle 10"/>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pc="1500" dirty="0" smtClean="0">
                <a:solidFill>
                  <a:srgbClr val="586F82"/>
                </a:solidFill>
              </a:rPr>
              <a:t>Reading</a:t>
            </a:r>
            <a:endParaRPr lang="en-IN" spc="1500" dirty="0">
              <a:solidFill>
                <a:srgbClr val="586F82"/>
              </a:solidFill>
            </a:endParaRPr>
          </a:p>
        </p:txBody>
      </p:sp>
      <p:sp>
        <p:nvSpPr>
          <p:cNvPr id="2" name="AutoShape 2" descr="Image result for urbanization graph"/>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4" name="AutoShape 4" descr="Image result for urbanization graph"/>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5" name="AutoShape 6" descr="Image result for urbanization graph"/>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6" name="Rectangle 15"/>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539552" y="1941716"/>
            <a:ext cx="3793154" cy="1477328"/>
          </a:xfrm>
          <a:prstGeom prst="rect">
            <a:avLst/>
          </a:prstGeom>
        </p:spPr>
        <p:txBody>
          <a:bodyPr wrap="none">
            <a:spAutoFit/>
          </a:bodyPr>
          <a:lstStyle/>
          <a:p>
            <a:r>
              <a:rPr lang="en-IN" b="1" dirty="0"/>
              <a:t>Urbanization and Governance in </a:t>
            </a:r>
            <a:r>
              <a:rPr lang="en-IN" b="1" dirty="0" smtClean="0"/>
              <a:t>India</a:t>
            </a:r>
          </a:p>
          <a:p>
            <a:endParaRPr lang="en-US" b="1" dirty="0"/>
          </a:p>
          <a:p>
            <a:r>
              <a:rPr lang="en-IN" dirty="0"/>
              <a:t>Evelin </a:t>
            </a:r>
            <a:r>
              <a:rPr lang="en-IN" dirty="0" err="1"/>
              <a:t>Hust</a:t>
            </a:r>
            <a:r>
              <a:rPr lang="en-IN" dirty="0"/>
              <a:t>, Michael Mann</a:t>
            </a:r>
          </a:p>
          <a:p>
            <a:r>
              <a:rPr lang="en-IN" dirty="0"/>
              <a:t>Manohar, 2005</a:t>
            </a:r>
          </a:p>
          <a:p>
            <a:endParaRPr lang="en-IN" b="1" dirty="0"/>
          </a:p>
        </p:txBody>
      </p:sp>
    </p:spTree>
    <p:extLst>
      <p:ext uri="{BB962C8B-B14F-4D97-AF65-F5344CB8AC3E}">
        <p14:creationId xmlns:p14="http://schemas.microsoft.com/office/powerpoint/2010/main" val="257797144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9553" y="1700808"/>
            <a:ext cx="3456383" cy="4832092"/>
          </a:xfrm>
          <a:prstGeom prst="rect">
            <a:avLst/>
          </a:prstGeom>
        </p:spPr>
        <p:txBody>
          <a:bodyPr wrap="square">
            <a:spAutoFit/>
          </a:bodyPr>
          <a:lstStyle/>
          <a:p>
            <a:pPr lvl="0" algn="just" fontAlgn="base">
              <a:spcBef>
                <a:spcPct val="0"/>
              </a:spcBef>
              <a:spcAft>
                <a:spcPct val="0"/>
              </a:spcAft>
            </a:pPr>
            <a:r>
              <a:rPr lang="en-US" altLang="en-US" b="1" dirty="0"/>
              <a:t>Introduction to </a:t>
            </a:r>
            <a:r>
              <a:rPr lang="en-US" altLang="en-US" b="1" dirty="0" smtClean="0"/>
              <a:t>Climate</a:t>
            </a:r>
          </a:p>
          <a:p>
            <a:pPr lvl="0" algn="just" fontAlgn="base">
              <a:spcBef>
                <a:spcPct val="0"/>
              </a:spcBef>
              <a:spcAft>
                <a:spcPct val="0"/>
              </a:spcAft>
            </a:pPr>
            <a:endParaRPr lang="en-US" altLang="en-US" b="1" dirty="0"/>
          </a:p>
          <a:p>
            <a:pPr lvl="0" algn="just" fontAlgn="base">
              <a:spcBef>
                <a:spcPct val="0"/>
              </a:spcBef>
              <a:spcAft>
                <a:spcPct val="0"/>
              </a:spcAft>
            </a:pPr>
            <a:r>
              <a:rPr lang="en-IN" sz="1700" dirty="0" smtClean="0"/>
              <a:t>Climate </a:t>
            </a:r>
            <a:r>
              <a:rPr lang="en-IN" sz="1700" dirty="0"/>
              <a:t>in a narrow sense is usually defined as the </a:t>
            </a:r>
            <a:r>
              <a:rPr lang="en-IN" sz="1700" dirty="0" smtClean="0"/>
              <a:t>average weather, </a:t>
            </a:r>
            <a:r>
              <a:rPr lang="en-IN" sz="1700" dirty="0"/>
              <a:t>or more rigorously, as the statistical description in terms of the mean and variability of relevant quantities over a period of time ranging from months to thousands or millions of years. The classical period is 30 years, as defined by the World Meteorological Organization (WMO). These quantities are most often surface variables such as temperature, precipitation, and wind. Climate in a wider sense is the state, including a statistical description, of the climate system.</a:t>
            </a:r>
            <a:endParaRPr lang="en-US" altLang="en-US" sz="1700" dirty="0">
              <a:latin typeface="Arial" charset="0"/>
              <a:cs typeface="Arial" charset="0"/>
            </a:endParaRPr>
          </a:p>
        </p:txBody>
      </p:sp>
      <p:pic>
        <p:nvPicPr>
          <p:cNvPr id="7" name="Picture 2" descr="Image result for climat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2893186"/>
            <a:ext cx="4215712" cy="287027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10" name="Rectangle 9"/>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pc="1500" dirty="0" smtClean="0">
                <a:solidFill>
                  <a:srgbClr val="586F82"/>
                </a:solidFill>
              </a:rPr>
              <a:t>Climate</a:t>
            </a:r>
            <a:endParaRPr lang="en-IN" spc="1500" dirty="0">
              <a:solidFill>
                <a:srgbClr val="586F82"/>
              </a:solidFill>
            </a:endParaRPr>
          </a:p>
        </p:txBody>
      </p:sp>
      <p:sp>
        <p:nvSpPr>
          <p:cNvPr id="12" name="AutoShape 4" descr="Image result for urbanization graph"/>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3" name="AutoShape 6" descr="Image result for urbanization graph"/>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4" name="Rectangle 13"/>
          <p:cNvSpPr/>
          <p:nvPr/>
        </p:nvSpPr>
        <p:spPr>
          <a:xfrm>
            <a:off x="682126" y="6549911"/>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CEPT</a:t>
            </a:r>
            <a:r>
              <a:rPr lang="en-IN" sz="1200" dirty="0" smtClean="0">
                <a:latin typeface="SolexOT-Medium"/>
              </a:rPr>
              <a:t> 2012. </a:t>
            </a:r>
            <a:r>
              <a:rPr lang="en-IN" sz="1200" i="1" dirty="0" err="1" smtClean="0">
                <a:latin typeface="SolexOT-Medium"/>
              </a:rPr>
              <a:t>CCUE</a:t>
            </a:r>
            <a:endParaRPr lang="en-IN" sz="1200" i="1" dirty="0"/>
          </a:p>
        </p:txBody>
      </p:sp>
    </p:spTree>
    <p:extLst>
      <p:ext uri="{BB962C8B-B14F-4D97-AF65-F5344CB8AC3E}">
        <p14:creationId xmlns:p14="http://schemas.microsoft.com/office/powerpoint/2010/main" val="23621829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3" name="Rectangle 2"/>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12" name="TextBox 11"/>
          <p:cNvSpPr txBox="1"/>
          <p:nvPr/>
        </p:nvSpPr>
        <p:spPr>
          <a:xfrm>
            <a:off x="0" y="548680"/>
            <a:ext cx="9144000" cy="646331"/>
          </a:xfrm>
          <a:prstGeom prst="rect">
            <a:avLst/>
          </a:prstGeom>
          <a:solidFill>
            <a:srgbClr val="82A0A6"/>
          </a:solidFill>
          <a:ln w="34925">
            <a:noFill/>
          </a:ln>
        </p:spPr>
        <p:txBody>
          <a:bodyPr wrap="square" rtlCol="0" anchor="ctr">
            <a:spAutoFit/>
          </a:bodyPr>
          <a:lstStyle/>
          <a:p>
            <a:endParaRPr lang="en-US" dirty="0" smtClean="0"/>
          </a:p>
          <a:p>
            <a:r>
              <a:rPr lang="en-US" b="1" dirty="0" smtClean="0">
                <a:solidFill>
                  <a:schemeClr val="tx1">
                    <a:lumMod val="65000"/>
                    <a:lumOff val="35000"/>
                  </a:schemeClr>
                </a:solidFill>
              </a:rPr>
              <a:t>  </a:t>
            </a:r>
            <a:endParaRPr lang="en-US" dirty="0"/>
          </a:p>
        </p:txBody>
      </p:sp>
      <p:sp>
        <p:nvSpPr>
          <p:cNvPr id="13" name="Title Placeholder 1"/>
          <p:cNvSpPr txBox="1">
            <a:spLocks/>
          </p:cNvSpPr>
          <p:nvPr/>
        </p:nvSpPr>
        <p:spPr>
          <a:xfrm>
            <a:off x="251520" y="332656"/>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6000" spc="1500" dirty="0" smtClean="0">
                <a:solidFill>
                  <a:srgbClr val="586F82"/>
                </a:solidFill>
              </a:rPr>
              <a:t>Module - 4</a:t>
            </a:r>
            <a:endParaRPr lang="en-IN" sz="6000" spc="1500" dirty="0">
              <a:solidFill>
                <a:srgbClr val="586F82"/>
              </a:solidFill>
            </a:endParaRPr>
          </a:p>
        </p:txBody>
      </p:sp>
      <p:sp>
        <p:nvSpPr>
          <p:cNvPr id="2" name="Rectangle 1"/>
          <p:cNvSpPr/>
          <p:nvPr/>
        </p:nvSpPr>
        <p:spPr>
          <a:xfrm>
            <a:off x="0" y="1268760"/>
            <a:ext cx="9144000"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15"/>
          <p:cNvSpPr/>
          <p:nvPr/>
        </p:nvSpPr>
        <p:spPr>
          <a:xfrm>
            <a:off x="0" y="5917840"/>
            <a:ext cx="9144000" cy="46348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sz="1400" b="1" dirty="0">
                <a:solidFill>
                  <a:srgbClr val="586F82"/>
                </a:solidFill>
              </a:rPr>
              <a:t>A </a:t>
            </a:r>
            <a:r>
              <a:rPr lang="en-US" sz="1400" b="1" dirty="0" err="1">
                <a:solidFill>
                  <a:srgbClr val="586F82"/>
                </a:solidFill>
              </a:rPr>
              <a:t>BinUCom</a:t>
            </a:r>
            <a:r>
              <a:rPr lang="en-US" sz="1400" b="1" dirty="0">
                <a:solidFill>
                  <a:srgbClr val="586F82"/>
                </a:solidFill>
              </a:rPr>
              <a:t> Initiative </a:t>
            </a:r>
            <a:r>
              <a:rPr lang="en-US" sz="1400" b="1" dirty="0" smtClean="0">
                <a:solidFill>
                  <a:srgbClr val="586F82"/>
                </a:solidFill>
              </a:rPr>
              <a:t>                            </a:t>
            </a:r>
            <a:r>
              <a:rPr lang="en-US" b="1" dirty="0" err="1" smtClean="0">
                <a:solidFill>
                  <a:srgbClr val="586F82"/>
                </a:solidFill>
              </a:rPr>
              <a:t>M.Arch</a:t>
            </a:r>
            <a:r>
              <a:rPr lang="en-US" b="1" dirty="0" smtClean="0">
                <a:solidFill>
                  <a:srgbClr val="586F82"/>
                </a:solidFill>
              </a:rPr>
              <a:t> Elective </a:t>
            </a:r>
            <a:r>
              <a:rPr lang="en-US" b="1" dirty="0">
                <a:solidFill>
                  <a:srgbClr val="586F82"/>
                </a:solidFill>
              </a:rPr>
              <a:t>Course  </a:t>
            </a:r>
            <a:r>
              <a:rPr lang="en-US" b="1" dirty="0" smtClean="0">
                <a:solidFill>
                  <a:srgbClr val="586F82"/>
                </a:solidFill>
              </a:rPr>
              <a:t>     </a:t>
            </a:r>
            <a:r>
              <a:rPr lang="en-US" sz="1200" b="1" dirty="0" smtClean="0">
                <a:solidFill>
                  <a:srgbClr val="586F82"/>
                </a:solidFill>
              </a:rPr>
              <a:t>Conducted by: Christine </a:t>
            </a:r>
            <a:r>
              <a:rPr lang="en-US" sz="1200" b="1" dirty="0" err="1" smtClean="0">
                <a:solidFill>
                  <a:srgbClr val="586F82"/>
                </a:solidFill>
              </a:rPr>
              <a:t>Wamsler</a:t>
            </a:r>
            <a:r>
              <a:rPr lang="en-US" sz="1200" b="1" dirty="0" smtClean="0">
                <a:solidFill>
                  <a:srgbClr val="586F82"/>
                </a:solidFill>
              </a:rPr>
              <a:t> and </a:t>
            </a:r>
            <a:r>
              <a:rPr lang="en-US" sz="1200" b="1" dirty="0" err="1" smtClean="0">
                <a:solidFill>
                  <a:srgbClr val="586F82"/>
                </a:solidFill>
              </a:rPr>
              <a:t>Mamta</a:t>
            </a:r>
            <a:r>
              <a:rPr lang="en-US" sz="1200" b="1" dirty="0" smtClean="0">
                <a:solidFill>
                  <a:srgbClr val="586F82"/>
                </a:solidFill>
              </a:rPr>
              <a:t> </a:t>
            </a:r>
            <a:r>
              <a:rPr lang="en-US" sz="1200" b="1" dirty="0" err="1">
                <a:solidFill>
                  <a:srgbClr val="586F82"/>
                </a:solidFill>
              </a:rPr>
              <a:t>Patwardhan</a:t>
            </a:r>
            <a:endParaRPr lang="en-US" sz="1200" b="1" dirty="0">
              <a:solidFill>
                <a:srgbClr val="586F82"/>
              </a:solidFill>
            </a:endParaRPr>
          </a:p>
        </p:txBody>
      </p:sp>
      <p:sp>
        <p:nvSpPr>
          <p:cNvPr id="4" name="TextBox 3"/>
          <p:cNvSpPr txBox="1"/>
          <p:nvPr/>
        </p:nvSpPr>
        <p:spPr>
          <a:xfrm>
            <a:off x="402903" y="1916832"/>
            <a:ext cx="4896544" cy="2123658"/>
          </a:xfrm>
          <a:prstGeom prst="rect">
            <a:avLst/>
          </a:prstGeom>
          <a:noFill/>
        </p:spPr>
        <p:txBody>
          <a:bodyPr wrap="square" rtlCol="0">
            <a:spAutoFit/>
          </a:bodyPr>
          <a:lstStyle/>
          <a:p>
            <a:pPr algn="just"/>
            <a:r>
              <a:rPr lang="en-IN" sz="2000" b="1" dirty="0">
                <a:solidFill>
                  <a:srgbClr val="40505E"/>
                </a:solidFill>
              </a:rPr>
              <a:t>Risk Assessment through Case Studies </a:t>
            </a:r>
            <a:endParaRPr lang="de-AT" sz="1600" dirty="0" smtClean="0">
              <a:solidFill>
                <a:srgbClr val="40505E"/>
              </a:solidFill>
            </a:endParaRPr>
          </a:p>
          <a:p>
            <a:pPr marL="285750" lvl="0" indent="-285750">
              <a:buFont typeface="Arial" panose="020B0604020202020204" pitchFamily="34" charset="0"/>
              <a:buChar char="•"/>
            </a:pPr>
            <a:endParaRPr lang="de-AT" sz="1600" dirty="0">
              <a:solidFill>
                <a:srgbClr val="40505E"/>
              </a:solidFill>
            </a:endParaRPr>
          </a:p>
          <a:p>
            <a:pPr marL="285750" lvl="0" indent="-285750" algn="just">
              <a:buFont typeface="Arial" panose="020B0604020202020204" pitchFamily="34" charset="0"/>
              <a:buChar char="•"/>
            </a:pPr>
            <a:r>
              <a:rPr lang="en-IN" sz="1600" dirty="0" smtClean="0">
                <a:solidFill>
                  <a:srgbClr val="40505E"/>
                </a:solidFill>
              </a:rPr>
              <a:t>Hazard </a:t>
            </a:r>
            <a:r>
              <a:rPr lang="en-IN" sz="1600" dirty="0">
                <a:solidFill>
                  <a:srgbClr val="40505E"/>
                </a:solidFill>
              </a:rPr>
              <a:t>identification, exposure analysis, vulnerability analysis and risk analysis</a:t>
            </a:r>
          </a:p>
          <a:p>
            <a:pPr marL="285750" lvl="0" indent="-285750" algn="just">
              <a:buFont typeface="Arial" panose="020B0604020202020204" pitchFamily="34" charset="0"/>
              <a:buChar char="•"/>
            </a:pPr>
            <a:r>
              <a:rPr lang="en-IN" sz="1600" dirty="0" smtClean="0">
                <a:solidFill>
                  <a:srgbClr val="40505E"/>
                </a:solidFill>
              </a:rPr>
              <a:t>Identification </a:t>
            </a:r>
            <a:r>
              <a:rPr lang="en-IN" sz="1600" dirty="0">
                <a:solidFill>
                  <a:srgbClr val="40505E"/>
                </a:solidFill>
              </a:rPr>
              <a:t>of hazards in the selected marginal settlement</a:t>
            </a:r>
          </a:p>
          <a:p>
            <a:pPr marL="285750" lvl="0" indent="-285750" algn="just">
              <a:buFont typeface="Arial" panose="020B0604020202020204" pitchFamily="34" charset="0"/>
              <a:buChar char="•"/>
            </a:pPr>
            <a:r>
              <a:rPr lang="en-IN" sz="1600" dirty="0" smtClean="0">
                <a:solidFill>
                  <a:srgbClr val="40505E"/>
                </a:solidFill>
              </a:rPr>
              <a:t>Surveys </a:t>
            </a:r>
            <a:r>
              <a:rPr lang="en-IN" sz="1600" dirty="0">
                <a:solidFill>
                  <a:srgbClr val="40505E"/>
                </a:solidFill>
              </a:rPr>
              <a:t>conducted to establish consequences</a:t>
            </a:r>
          </a:p>
          <a:p>
            <a:pPr marL="285750" indent="-285750" algn="just">
              <a:buFont typeface="Arial" panose="020B0604020202020204" pitchFamily="34" charset="0"/>
              <a:buChar char="•"/>
            </a:pPr>
            <a:endParaRPr lang="en-IN" sz="1600" dirty="0">
              <a:solidFill>
                <a:srgbClr val="40505E"/>
              </a:solidFill>
            </a:endParaRPr>
          </a:p>
        </p:txBody>
      </p:sp>
      <p:sp>
        <p:nvSpPr>
          <p:cNvPr id="5" name="AutoShape 6" descr="Image result for mumbai urbaniza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6" name="AutoShape 8" descr="Image result for mumbai urbaniza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4912"/>
          <a:stretch/>
        </p:blipFill>
        <p:spPr bwMode="auto">
          <a:xfrm>
            <a:off x="6084168" y="2539335"/>
            <a:ext cx="2088232" cy="3378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558072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3568" y="1988840"/>
            <a:ext cx="4158208" cy="3170099"/>
          </a:xfrm>
          <a:prstGeom prst="rect">
            <a:avLst/>
          </a:prstGeom>
        </p:spPr>
        <p:txBody>
          <a:bodyPr wrap="square">
            <a:spAutoFit/>
          </a:bodyPr>
          <a:lstStyle/>
          <a:p>
            <a:pPr lvl="0" algn="just" fontAlgn="base">
              <a:spcBef>
                <a:spcPct val="0"/>
              </a:spcBef>
              <a:spcAft>
                <a:spcPct val="0"/>
              </a:spcAft>
            </a:pPr>
            <a:r>
              <a:rPr lang="en-US" altLang="en-US" sz="2000" b="1" dirty="0" smtClean="0"/>
              <a:t>Influences on Climate</a:t>
            </a:r>
            <a:endParaRPr lang="en-US" altLang="en-US" sz="2000" b="1" dirty="0"/>
          </a:p>
          <a:p>
            <a:pPr lvl="0" algn="just" fontAlgn="base">
              <a:spcBef>
                <a:spcPct val="0"/>
              </a:spcBef>
              <a:spcAft>
                <a:spcPct val="0"/>
              </a:spcAft>
            </a:pPr>
            <a:endParaRPr lang="en-US" dirty="0" smtClean="0"/>
          </a:p>
          <a:p>
            <a:pPr lvl="0" algn="just" fontAlgn="base">
              <a:spcBef>
                <a:spcPct val="0"/>
              </a:spcBef>
              <a:spcAft>
                <a:spcPct val="0"/>
              </a:spcAft>
            </a:pPr>
            <a:r>
              <a:rPr lang="en-US" dirty="0" smtClean="0"/>
              <a:t>Latitude –               Temperature</a:t>
            </a:r>
          </a:p>
          <a:p>
            <a:pPr lvl="0" algn="just" fontAlgn="base">
              <a:spcBef>
                <a:spcPct val="0"/>
              </a:spcBef>
              <a:spcAft>
                <a:spcPct val="0"/>
              </a:spcAft>
            </a:pPr>
            <a:r>
              <a:rPr lang="en-US" dirty="0"/>
              <a:t>	 </a:t>
            </a:r>
            <a:r>
              <a:rPr lang="en-US" dirty="0" smtClean="0"/>
              <a:t>               Prevailing winds</a:t>
            </a:r>
          </a:p>
          <a:p>
            <a:pPr lvl="0" algn="just" fontAlgn="base">
              <a:spcBef>
                <a:spcPct val="0"/>
              </a:spcBef>
              <a:spcAft>
                <a:spcPct val="0"/>
              </a:spcAft>
            </a:pPr>
            <a:endParaRPr lang="en-US" dirty="0"/>
          </a:p>
          <a:p>
            <a:pPr lvl="0" algn="just" fontAlgn="base">
              <a:spcBef>
                <a:spcPct val="0"/>
              </a:spcBef>
              <a:spcAft>
                <a:spcPct val="0"/>
              </a:spcAft>
            </a:pPr>
            <a:r>
              <a:rPr lang="en-US" dirty="0" smtClean="0"/>
              <a:t>Location –               Mountains</a:t>
            </a:r>
          </a:p>
          <a:p>
            <a:pPr lvl="0" algn="just" fontAlgn="base">
              <a:spcBef>
                <a:spcPct val="0"/>
              </a:spcBef>
              <a:spcAft>
                <a:spcPct val="0"/>
              </a:spcAft>
            </a:pPr>
            <a:r>
              <a:rPr lang="en-US" dirty="0"/>
              <a:t>	</a:t>
            </a:r>
            <a:r>
              <a:rPr lang="en-US" dirty="0" smtClean="0"/>
              <a:t>                Oceans </a:t>
            </a:r>
          </a:p>
          <a:p>
            <a:pPr lvl="0" algn="just" fontAlgn="base">
              <a:spcBef>
                <a:spcPct val="0"/>
              </a:spcBef>
              <a:spcAft>
                <a:spcPct val="0"/>
              </a:spcAft>
            </a:pPr>
            <a:endParaRPr lang="en-US" dirty="0"/>
          </a:p>
          <a:p>
            <a:pPr lvl="0" algn="just" fontAlgn="base">
              <a:spcBef>
                <a:spcPct val="0"/>
              </a:spcBef>
              <a:spcAft>
                <a:spcPct val="0"/>
              </a:spcAft>
            </a:pPr>
            <a:r>
              <a:rPr lang="en-US" dirty="0" smtClean="0"/>
              <a:t>Vegetation –            Forests</a:t>
            </a:r>
          </a:p>
          <a:p>
            <a:pPr lvl="0" algn="just" fontAlgn="base">
              <a:spcBef>
                <a:spcPct val="0"/>
              </a:spcBef>
              <a:spcAft>
                <a:spcPct val="0"/>
              </a:spcAft>
            </a:pPr>
            <a:r>
              <a:rPr lang="en-US" dirty="0"/>
              <a:t>	</a:t>
            </a:r>
            <a:endParaRPr lang="en-US" dirty="0" smtClean="0"/>
          </a:p>
          <a:p>
            <a:pPr lvl="0" algn="just" fontAlgn="base">
              <a:spcBef>
                <a:spcPct val="0"/>
              </a:spcBef>
              <a:spcAft>
                <a:spcPct val="0"/>
              </a:spcAft>
            </a:pPr>
            <a:r>
              <a:rPr lang="en-US" dirty="0" smtClean="0"/>
              <a:t>Human Activities – Fossil Fuel</a:t>
            </a:r>
            <a:endParaRPr lang="en-IN" dirty="0" smtClean="0"/>
          </a:p>
        </p:txBody>
      </p:sp>
      <p:sp>
        <p:nvSpPr>
          <p:cNvPr id="9" name="Rectangle 8"/>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0" name="Rectangle 9"/>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11" name="Rectangle 10"/>
          <p:cNvSpPr/>
          <p:nvPr/>
        </p:nvSpPr>
        <p:spPr>
          <a:xfrm>
            <a:off x="6091561" y="2397656"/>
            <a:ext cx="2080840" cy="2831544"/>
          </a:xfrm>
          <a:prstGeom prst="rect">
            <a:avLst/>
          </a:prstGeom>
        </p:spPr>
        <p:txBody>
          <a:bodyPr wrap="square">
            <a:spAutoFit/>
          </a:bodyPr>
          <a:lstStyle/>
          <a:p>
            <a:pPr lvl="0" algn="just" fontAlgn="base">
              <a:spcBef>
                <a:spcPct val="0"/>
              </a:spcBef>
              <a:spcAft>
                <a:spcPct val="0"/>
              </a:spcAft>
            </a:pPr>
            <a:r>
              <a:rPr lang="en-US" altLang="en-US" b="1" dirty="0" smtClean="0"/>
              <a:t>Measuring Climate</a:t>
            </a:r>
            <a:endParaRPr lang="en-US" altLang="en-US" b="1" dirty="0"/>
          </a:p>
          <a:p>
            <a:pPr lvl="0" algn="just" fontAlgn="base">
              <a:spcBef>
                <a:spcPct val="0"/>
              </a:spcBef>
              <a:spcAft>
                <a:spcPct val="0"/>
              </a:spcAft>
            </a:pPr>
            <a:endParaRPr lang="en-US" sz="1600" dirty="0" smtClean="0"/>
          </a:p>
          <a:p>
            <a:pPr lvl="0" algn="just" fontAlgn="base">
              <a:spcBef>
                <a:spcPct val="0"/>
              </a:spcBef>
              <a:spcAft>
                <a:spcPct val="0"/>
              </a:spcAft>
            </a:pPr>
            <a:r>
              <a:rPr lang="en-US" sz="1600" dirty="0" smtClean="0"/>
              <a:t>Temperature</a:t>
            </a:r>
          </a:p>
          <a:p>
            <a:pPr lvl="0" algn="just" fontAlgn="base">
              <a:spcBef>
                <a:spcPct val="0"/>
              </a:spcBef>
              <a:spcAft>
                <a:spcPct val="0"/>
              </a:spcAft>
            </a:pPr>
            <a:r>
              <a:rPr lang="en-US" sz="1600" dirty="0"/>
              <a:t>	</a:t>
            </a:r>
          </a:p>
          <a:p>
            <a:pPr lvl="0" algn="just" fontAlgn="base">
              <a:spcBef>
                <a:spcPct val="0"/>
              </a:spcBef>
              <a:spcAft>
                <a:spcPct val="0"/>
              </a:spcAft>
            </a:pPr>
            <a:r>
              <a:rPr lang="en-US" sz="1600" dirty="0" smtClean="0"/>
              <a:t>Humidity</a:t>
            </a:r>
          </a:p>
          <a:p>
            <a:pPr lvl="0" algn="just" fontAlgn="base">
              <a:spcBef>
                <a:spcPct val="0"/>
              </a:spcBef>
              <a:spcAft>
                <a:spcPct val="0"/>
              </a:spcAft>
            </a:pPr>
            <a:endParaRPr lang="en-US" sz="1600" dirty="0"/>
          </a:p>
          <a:p>
            <a:pPr lvl="0" algn="just" fontAlgn="base">
              <a:spcBef>
                <a:spcPct val="0"/>
              </a:spcBef>
              <a:spcAft>
                <a:spcPct val="0"/>
              </a:spcAft>
            </a:pPr>
            <a:r>
              <a:rPr lang="en-US" sz="1600" dirty="0" smtClean="0"/>
              <a:t>Atmospheric Pressure</a:t>
            </a:r>
          </a:p>
          <a:p>
            <a:pPr lvl="0" algn="just" fontAlgn="base">
              <a:spcBef>
                <a:spcPct val="0"/>
              </a:spcBef>
              <a:spcAft>
                <a:spcPct val="0"/>
              </a:spcAft>
            </a:pPr>
            <a:r>
              <a:rPr lang="en-US" sz="1600" dirty="0"/>
              <a:t>	</a:t>
            </a:r>
            <a:endParaRPr lang="en-US" sz="1600" dirty="0" smtClean="0"/>
          </a:p>
          <a:p>
            <a:pPr lvl="0" algn="just" fontAlgn="base">
              <a:spcBef>
                <a:spcPct val="0"/>
              </a:spcBef>
              <a:spcAft>
                <a:spcPct val="0"/>
              </a:spcAft>
            </a:pPr>
            <a:r>
              <a:rPr lang="en-US" sz="1600" dirty="0" smtClean="0"/>
              <a:t>Wind</a:t>
            </a:r>
          </a:p>
          <a:p>
            <a:pPr lvl="0" algn="just" fontAlgn="base">
              <a:spcBef>
                <a:spcPct val="0"/>
              </a:spcBef>
              <a:spcAft>
                <a:spcPct val="0"/>
              </a:spcAft>
            </a:pPr>
            <a:endParaRPr lang="en-US" sz="1600" dirty="0"/>
          </a:p>
          <a:p>
            <a:pPr lvl="0" algn="just" fontAlgn="base">
              <a:spcBef>
                <a:spcPct val="0"/>
              </a:spcBef>
              <a:spcAft>
                <a:spcPct val="0"/>
              </a:spcAft>
            </a:pPr>
            <a:r>
              <a:rPr lang="en-US" sz="1600" dirty="0" smtClean="0"/>
              <a:t>Rain</a:t>
            </a:r>
            <a:endParaRPr lang="en-IN" sz="1600" dirty="0" smtClean="0"/>
          </a:p>
        </p:txBody>
      </p:sp>
      <p:sp>
        <p:nvSpPr>
          <p:cNvPr id="8" name="TextBox 7"/>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12" name="Rectangle 11"/>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3200" spc="1500" dirty="0" smtClean="0">
                <a:solidFill>
                  <a:srgbClr val="586F82"/>
                </a:solidFill>
              </a:rPr>
              <a:t>Influences on Climate</a:t>
            </a:r>
            <a:endParaRPr lang="en-IN" sz="3200" spc="1500" dirty="0">
              <a:solidFill>
                <a:srgbClr val="586F82"/>
              </a:solidFill>
            </a:endParaRPr>
          </a:p>
        </p:txBody>
      </p:sp>
      <p:sp>
        <p:nvSpPr>
          <p:cNvPr id="14" name="AutoShape 6" descr="Image result for urbanization graph"/>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5" name="Rectangle 14"/>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026" name="Picture 2" descr="Image result for measuring clim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001449"/>
            <a:ext cx="5142528" cy="385689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82126" y="6549911"/>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CEPT</a:t>
            </a:r>
            <a:r>
              <a:rPr lang="en-IN" sz="1200" dirty="0" smtClean="0">
                <a:latin typeface="SolexOT-Medium"/>
              </a:rPr>
              <a:t> 2012. </a:t>
            </a:r>
            <a:r>
              <a:rPr lang="en-IN" sz="1200" i="1" dirty="0" err="1" smtClean="0">
                <a:latin typeface="SolexOT-Medium"/>
              </a:rPr>
              <a:t>CCUE</a:t>
            </a:r>
            <a:endParaRPr lang="en-IN" sz="1200" i="1" dirty="0"/>
          </a:p>
        </p:txBody>
      </p:sp>
    </p:spTree>
    <p:extLst>
      <p:ext uri="{BB962C8B-B14F-4D97-AF65-F5344CB8AC3E}">
        <p14:creationId xmlns:p14="http://schemas.microsoft.com/office/powerpoint/2010/main" val="350358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5" name="Rectangle 14"/>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6" name="Rectangle 5"/>
          <p:cNvSpPr/>
          <p:nvPr/>
        </p:nvSpPr>
        <p:spPr>
          <a:xfrm>
            <a:off x="539553" y="1700808"/>
            <a:ext cx="4968551" cy="4770537"/>
          </a:xfrm>
          <a:prstGeom prst="rect">
            <a:avLst/>
          </a:prstGeom>
        </p:spPr>
        <p:txBody>
          <a:bodyPr wrap="square">
            <a:spAutoFit/>
          </a:bodyPr>
          <a:lstStyle/>
          <a:p>
            <a:pPr algn="just"/>
            <a:r>
              <a:rPr lang="en-IN" sz="1600" b="1" dirty="0"/>
              <a:t>Climate change refers to a change in the state of the </a:t>
            </a:r>
            <a:r>
              <a:rPr lang="en-IN" sz="1600" b="1" i="1" dirty="0"/>
              <a:t>climate </a:t>
            </a:r>
            <a:r>
              <a:rPr lang="en-IN" sz="1600" b="1" dirty="0"/>
              <a:t>that can be identified (e.g., by </a:t>
            </a:r>
            <a:r>
              <a:rPr lang="en-IN" sz="1600" b="1" dirty="0" smtClean="0"/>
              <a:t>using statistical </a:t>
            </a:r>
            <a:r>
              <a:rPr lang="en-IN" sz="1600" b="1" dirty="0"/>
              <a:t>tests) by changes in the mean </a:t>
            </a:r>
            <a:r>
              <a:rPr lang="en-IN" sz="1600" b="1" dirty="0" smtClean="0"/>
              <a:t> and/or </a:t>
            </a:r>
            <a:r>
              <a:rPr lang="en-IN" sz="1600" b="1" dirty="0"/>
              <a:t>the variability of its properties, and that persists </a:t>
            </a:r>
            <a:r>
              <a:rPr lang="en-IN" sz="1600" b="1" dirty="0" smtClean="0"/>
              <a:t>for an </a:t>
            </a:r>
            <a:r>
              <a:rPr lang="en-IN" sz="1600" b="1" dirty="0"/>
              <a:t>extended period, typically decades or longer</a:t>
            </a:r>
            <a:r>
              <a:rPr lang="en-IN" sz="1600" dirty="0"/>
              <a:t>. </a:t>
            </a:r>
            <a:endParaRPr lang="en-IN" sz="1600" dirty="0" smtClean="0"/>
          </a:p>
          <a:p>
            <a:pPr algn="just"/>
            <a:endParaRPr lang="en-IN" sz="1600" dirty="0"/>
          </a:p>
          <a:p>
            <a:pPr algn="just"/>
            <a:r>
              <a:rPr lang="en-IN" sz="1600" dirty="0" smtClean="0"/>
              <a:t>Climate </a:t>
            </a:r>
            <a:r>
              <a:rPr lang="en-IN" sz="1600" dirty="0"/>
              <a:t>change may be due to natural </a:t>
            </a:r>
            <a:r>
              <a:rPr lang="en-IN" sz="1600" dirty="0" smtClean="0"/>
              <a:t>internal processes </a:t>
            </a:r>
            <a:r>
              <a:rPr lang="en-IN" sz="1600" dirty="0"/>
              <a:t>or </a:t>
            </a:r>
            <a:r>
              <a:rPr lang="en-IN" sz="1600" i="1" dirty="0"/>
              <a:t>external </a:t>
            </a:r>
            <a:r>
              <a:rPr lang="en-IN" sz="1600" i="1" dirty="0" err="1"/>
              <a:t>forcings</a:t>
            </a:r>
            <a:r>
              <a:rPr lang="en-IN" sz="1600" i="1" dirty="0"/>
              <a:t>, </a:t>
            </a:r>
            <a:r>
              <a:rPr lang="en-IN" sz="1600" dirty="0"/>
              <a:t>or to persistent </a:t>
            </a:r>
            <a:r>
              <a:rPr lang="en-IN" sz="1600" i="1" dirty="0"/>
              <a:t>anthropogenic </a:t>
            </a:r>
            <a:r>
              <a:rPr lang="en-IN" sz="1600" dirty="0"/>
              <a:t>changes in the composition of </a:t>
            </a:r>
            <a:r>
              <a:rPr lang="en-IN" sz="1600" dirty="0" smtClean="0"/>
              <a:t>the </a:t>
            </a:r>
            <a:r>
              <a:rPr lang="en-IN" sz="1600" i="1" dirty="0" smtClean="0"/>
              <a:t>atmosphere </a:t>
            </a:r>
            <a:r>
              <a:rPr lang="en-IN" sz="1600" dirty="0"/>
              <a:t>or in </a:t>
            </a:r>
            <a:r>
              <a:rPr lang="en-IN" sz="1600" i="1" dirty="0"/>
              <a:t>land use</a:t>
            </a:r>
            <a:r>
              <a:rPr lang="en-IN" sz="1600" dirty="0"/>
              <a:t>. Note that the </a:t>
            </a:r>
            <a:r>
              <a:rPr lang="en-IN" sz="1600" i="1" dirty="0"/>
              <a:t>United Nations Framework Convention on Climate </a:t>
            </a:r>
            <a:r>
              <a:rPr lang="en-IN" sz="1600" i="1" dirty="0" smtClean="0"/>
              <a:t>Change (</a:t>
            </a:r>
            <a:r>
              <a:rPr lang="en-IN" sz="1600" i="1" dirty="0"/>
              <a:t>UNFCCC)</a:t>
            </a:r>
            <a:r>
              <a:rPr lang="en-IN" sz="1600" dirty="0"/>
              <a:t>, in Article 1, defines climate change as: </a:t>
            </a:r>
            <a:r>
              <a:rPr lang="en-IN" sz="1600" b="1" dirty="0"/>
              <a:t>“a change of climate which is attributed </a:t>
            </a:r>
            <a:r>
              <a:rPr lang="en-IN" sz="1600" b="1" dirty="0" smtClean="0"/>
              <a:t>directly or </a:t>
            </a:r>
            <a:r>
              <a:rPr lang="en-IN" sz="1600" b="1" dirty="0"/>
              <a:t>indirectly to human activity that alters the composition of the global atmosphere and which </a:t>
            </a:r>
            <a:r>
              <a:rPr lang="en-IN" sz="1600" b="1" dirty="0" smtClean="0"/>
              <a:t>is in </a:t>
            </a:r>
            <a:r>
              <a:rPr lang="en-IN" sz="1600" b="1" dirty="0"/>
              <a:t>addition to natural climate variability observed over comparable time periods</a:t>
            </a:r>
            <a:r>
              <a:rPr lang="en-IN" sz="1600" dirty="0"/>
              <a:t>.” The </a:t>
            </a:r>
            <a:r>
              <a:rPr lang="en-IN" sz="1600" dirty="0" smtClean="0"/>
              <a:t>UNFCCC thus </a:t>
            </a:r>
            <a:r>
              <a:rPr lang="en-IN" sz="1600" dirty="0"/>
              <a:t>makes a distinction between climate change attributable to human activities altering </a:t>
            </a:r>
            <a:r>
              <a:rPr lang="en-IN" sz="1600" dirty="0" smtClean="0"/>
              <a:t>the atmospheric </a:t>
            </a:r>
            <a:r>
              <a:rPr lang="en-IN" sz="1600" dirty="0"/>
              <a:t>composition, and climate variability attributable to natural causes.</a:t>
            </a:r>
            <a:endParaRPr lang="en-US" altLang="en-US" sz="1600" dirty="0">
              <a:latin typeface="Arial" charset="0"/>
              <a:cs typeface="Arial" charset="0"/>
            </a:endParaRPr>
          </a:p>
        </p:txBody>
      </p:sp>
      <p:sp>
        <p:nvSpPr>
          <p:cNvPr id="8" name="Rectangle 7"/>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10" name="Rectangle 9"/>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pc="1500" dirty="0" smtClean="0">
                <a:solidFill>
                  <a:srgbClr val="586F82"/>
                </a:solidFill>
              </a:rPr>
              <a:t>Climate Change</a:t>
            </a:r>
            <a:endParaRPr lang="en-IN" spc="1500" dirty="0">
              <a:solidFill>
                <a:srgbClr val="586F82"/>
              </a:solidFill>
            </a:endParaRPr>
          </a:p>
        </p:txBody>
      </p:sp>
      <p:sp>
        <p:nvSpPr>
          <p:cNvPr id="12" name="AutoShape 4" descr="Image result for urbanization graph"/>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3" name="AutoShape 6" descr="Image result for urbanization graph"/>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2050" name="Picture 2" descr="Image result for climate change before and after"/>
          <p:cNvPicPr>
            <a:picLocks noChangeAspect="1" noChangeArrowheads="1"/>
          </p:cNvPicPr>
          <p:nvPr/>
        </p:nvPicPr>
        <p:blipFill rotWithShape="1">
          <a:blip r:embed="rId3">
            <a:extLst>
              <a:ext uri="{28A0092B-C50C-407E-A947-70E740481C1C}">
                <a14:useLocalDpi xmlns:a14="http://schemas.microsoft.com/office/drawing/2010/main" val="0"/>
              </a:ext>
            </a:extLst>
          </a:blip>
          <a:srcRect l="29464" r="37949"/>
          <a:stretch/>
        </p:blipFill>
        <p:spPr bwMode="auto">
          <a:xfrm>
            <a:off x="6084168" y="2181199"/>
            <a:ext cx="2088232" cy="427213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climate change before and after"/>
          <p:cNvPicPr>
            <a:picLocks noChangeAspect="1" noChangeArrowheads="1"/>
          </p:cNvPicPr>
          <p:nvPr/>
        </p:nvPicPr>
        <p:blipFill rotWithShape="1">
          <a:blip r:embed="rId4">
            <a:extLst>
              <a:ext uri="{28A0092B-C50C-407E-A947-70E740481C1C}">
                <a14:useLocalDpi xmlns:a14="http://schemas.microsoft.com/office/drawing/2010/main" val="0"/>
              </a:ext>
            </a:extLst>
          </a:blip>
          <a:srcRect l="36584"/>
          <a:stretch/>
        </p:blipFill>
        <p:spPr bwMode="auto">
          <a:xfrm>
            <a:off x="513404" y="1378857"/>
            <a:ext cx="7875020" cy="507448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82126" y="6549911"/>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CEPT</a:t>
            </a:r>
            <a:r>
              <a:rPr lang="en-IN" sz="1200" dirty="0" smtClean="0">
                <a:latin typeface="SolexOT-Medium"/>
              </a:rPr>
              <a:t> 2012. </a:t>
            </a:r>
            <a:r>
              <a:rPr lang="en-IN" sz="1200" i="1" dirty="0" err="1" smtClean="0">
                <a:latin typeface="SolexOT-Medium"/>
              </a:rPr>
              <a:t>CCUE</a:t>
            </a:r>
            <a:endParaRPr lang="en-IN" sz="1200" i="1" dirty="0"/>
          </a:p>
        </p:txBody>
      </p:sp>
    </p:spTree>
    <p:extLst>
      <p:ext uri="{BB962C8B-B14F-4D97-AF65-F5344CB8AC3E}">
        <p14:creationId xmlns:p14="http://schemas.microsoft.com/office/powerpoint/2010/main" val="369965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5" name="Rectangle 14"/>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6" name="Rectangle 5"/>
          <p:cNvSpPr/>
          <p:nvPr/>
        </p:nvSpPr>
        <p:spPr>
          <a:xfrm>
            <a:off x="539553" y="1916832"/>
            <a:ext cx="4968551" cy="2862322"/>
          </a:xfrm>
          <a:prstGeom prst="rect">
            <a:avLst/>
          </a:prstGeom>
        </p:spPr>
        <p:txBody>
          <a:bodyPr wrap="square">
            <a:spAutoFit/>
          </a:bodyPr>
          <a:lstStyle/>
          <a:p>
            <a:pPr algn="just"/>
            <a:r>
              <a:rPr lang="en-IN" dirty="0"/>
              <a:t>The ability of a system [human or natural] to adjust to climate change (including climate variability and extremes) to moderate potential damages, to take advantage of opportunities, or to cope with the consequences</a:t>
            </a:r>
            <a:r>
              <a:rPr lang="en-IN" dirty="0" smtClean="0"/>
              <a:t>.</a:t>
            </a:r>
          </a:p>
          <a:p>
            <a:pPr algn="just"/>
            <a:endParaRPr lang="en-US" dirty="0"/>
          </a:p>
          <a:p>
            <a:pPr algn="just"/>
            <a:r>
              <a:rPr lang="en-IN" i="1" dirty="0"/>
              <a:t>An adjustment in natural or human systems in response to actual or expected climatic stimuli or their effects, which moderates harm or exploits beneficial opportunities</a:t>
            </a:r>
            <a:r>
              <a:rPr lang="en-IN" dirty="0"/>
              <a:t>.</a:t>
            </a:r>
          </a:p>
        </p:txBody>
      </p:sp>
      <p:sp>
        <p:nvSpPr>
          <p:cNvPr id="8" name="Rectangle 7"/>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10" name="Rectangle 9"/>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3600" spc="1500" dirty="0" smtClean="0">
                <a:solidFill>
                  <a:srgbClr val="586F82"/>
                </a:solidFill>
              </a:rPr>
              <a:t>Adaptive Capacity</a:t>
            </a:r>
            <a:endParaRPr lang="en-IN" sz="3600" spc="1500" dirty="0">
              <a:solidFill>
                <a:srgbClr val="586F82"/>
              </a:solidFill>
            </a:endParaRPr>
          </a:p>
        </p:txBody>
      </p:sp>
      <p:sp>
        <p:nvSpPr>
          <p:cNvPr id="12" name="AutoShape 4" descr="Image result for urbanization graph"/>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3" name="AutoShape 6" descr="Image result for urbanization graph"/>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7169" name="Picture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136" r="17136"/>
          <a:stretch/>
        </p:blipFill>
        <p:spPr bwMode="auto">
          <a:xfrm>
            <a:off x="6084168" y="2333267"/>
            <a:ext cx="2088232" cy="4108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653206" y="6184953"/>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ISDR</a:t>
            </a:r>
            <a:endParaRPr lang="en-IN" sz="1200" i="1" dirty="0"/>
          </a:p>
        </p:txBody>
      </p:sp>
    </p:spTree>
    <p:extLst>
      <p:ext uri="{BB962C8B-B14F-4D97-AF65-F5344CB8AC3E}">
        <p14:creationId xmlns:p14="http://schemas.microsoft.com/office/powerpoint/2010/main" val="383396612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5" name="Rectangle 14"/>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6" name="Rectangle 5"/>
          <p:cNvSpPr/>
          <p:nvPr/>
        </p:nvSpPr>
        <p:spPr>
          <a:xfrm>
            <a:off x="539553" y="1700808"/>
            <a:ext cx="4968551" cy="3970318"/>
          </a:xfrm>
          <a:prstGeom prst="rect">
            <a:avLst/>
          </a:prstGeom>
        </p:spPr>
        <p:txBody>
          <a:bodyPr wrap="square">
            <a:spAutoFit/>
          </a:bodyPr>
          <a:lstStyle/>
          <a:p>
            <a:pPr algn="just"/>
            <a:r>
              <a:rPr lang="en-IN" dirty="0"/>
              <a:t>Disaster risk signifies the possibility of adverse effects in the future. It derives from the interaction of social and environmental processes, from the combination of physical hazards and the vulnerabilities of exposed </a:t>
            </a:r>
            <a:r>
              <a:rPr lang="en-IN" dirty="0" smtClean="0"/>
              <a:t>elements. </a:t>
            </a:r>
          </a:p>
          <a:p>
            <a:pPr algn="just"/>
            <a:endParaRPr lang="en-US" dirty="0"/>
          </a:p>
          <a:p>
            <a:pPr algn="just"/>
            <a:r>
              <a:rPr lang="en-IN" dirty="0"/>
              <a:t>The hazard event is not the sole driver of risk, and there is high confidence that the levels of adverse effects are in good part determined by the vulnerability and exposure of societies and social-ecological systems (UNDRO, 1980; </a:t>
            </a:r>
            <a:r>
              <a:rPr lang="en-IN" dirty="0" err="1"/>
              <a:t>Cuny</a:t>
            </a:r>
            <a:r>
              <a:rPr lang="en-IN" dirty="0"/>
              <a:t>, 1984; Cardona, 1986, 1993, 2011; Davis and Wall, 1992; UNISDR, 2004, 2009b; </a:t>
            </a:r>
            <a:r>
              <a:rPr lang="en-IN" dirty="0" err="1"/>
              <a:t>Birkmann</a:t>
            </a:r>
            <a:r>
              <a:rPr lang="en-IN" dirty="0"/>
              <a:t>, 2006a,b; van Aalst 2006a).</a:t>
            </a:r>
          </a:p>
        </p:txBody>
      </p:sp>
      <p:sp>
        <p:nvSpPr>
          <p:cNvPr id="8" name="Rectangle 7"/>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10" name="Rectangle 9"/>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pc="1500" dirty="0" smtClean="0">
                <a:solidFill>
                  <a:srgbClr val="586F82"/>
                </a:solidFill>
              </a:rPr>
              <a:t>Disaster Risk</a:t>
            </a:r>
            <a:endParaRPr lang="en-IN" spc="1500" dirty="0">
              <a:solidFill>
                <a:srgbClr val="586F82"/>
              </a:solidFill>
            </a:endParaRPr>
          </a:p>
        </p:txBody>
      </p:sp>
      <p:sp>
        <p:nvSpPr>
          <p:cNvPr id="12" name="AutoShape 4" descr="Image result for urbanization graph"/>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3" name="AutoShape 6" descr="Image result for urbanization graph"/>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14338" name="Picture 2" descr="Image result for disaster risk in slums"/>
          <p:cNvPicPr>
            <a:picLocks noChangeAspect="1" noChangeArrowheads="1"/>
          </p:cNvPicPr>
          <p:nvPr/>
        </p:nvPicPr>
        <p:blipFill rotWithShape="1">
          <a:blip r:embed="rId3">
            <a:extLst>
              <a:ext uri="{28A0092B-C50C-407E-A947-70E740481C1C}">
                <a14:useLocalDpi xmlns:a14="http://schemas.microsoft.com/office/drawing/2010/main" val="0"/>
              </a:ext>
            </a:extLst>
          </a:blip>
          <a:srcRect l="35443" t="4000" r="37152" b="-4000"/>
          <a:stretch/>
        </p:blipFill>
        <p:spPr bwMode="auto">
          <a:xfrm>
            <a:off x="6084168" y="2787352"/>
            <a:ext cx="2088232" cy="38100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53206" y="6184953"/>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ISDR</a:t>
            </a:r>
            <a:endParaRPr lang="en-IN" sz="1200" i="1" dirty="0"/>
          </a:p>
        </p:txBody>
      </p:sp>
    </p:spTree>
    <p:extLst>
      <p:ext uri="{BB962C8B-B14F-4D97-AF65-F5344CB8AC3E}">
        <p14:creationId xmlns:p14="http://schemas.microsoft.com/office/powerpoint/2010/main" val="90488104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5" name="Rectangle 14"/>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6" name="Rectangle 5"/>
          <p:cNvSpPr/>
          <p:nvPr/>
        </p:nvSpPr>
        <p:spPr>
          <a:xfrm>
            <a:off x="539553" y="1700808"/>
            <a:ext cx="4968551" cy="4247317"/>
          </a:xfrm>
          <a:prstGeom prst="rect">
            <a:avLst/>
          </a:prstGeom>
        </p:spPr>
        <p:txBody>
          <a:bodyPr wrap="square">
            <a:spAutoFit/>
          </a:bodyPr>
          <a:lstStyle/>
          <a:p>
            <a:pPr algn="just"/>
            <a:r>
              <a:rPr lang="en-IN" dirty="0" smtClean="0"/>
              <a:t>People</a:t>
            </a:r>
            <a:r>
              <a:rPr lang="en-IN" dirty="0"/>
              <a:t>, property, systems, or other elements present in hazard zones that are thereby subject to potential losses. </a:t>
            </a:r>
            <a:endParaRPr lang="en-IN" dirty="0" smtClean="0"/>
          </a:p>
          <a:p>
            <a:pPr algn="just"/>
            <a:endParaRPr lang="en-IN" dirty="0"/>
          </a:p>
          <a:p>
            <a:pPr algn="just"/>
            <a:r>
              <a:rPr lang="en-IN" dirty="0" smtClean="0"/>
              <a:t>Comment</a:t>
            </a:r>
            <a:r>
              <a:rPr lang="en-IN" dirty="0"/>
              <a:t>: Measures of exposure can include the number of people or types of assets in an area. These can be combined with the specific vulnerability of the exposed elements to any particular hazard to estimate the quantitative risks associated with that hazard in the area of interest</a:t>
            </a:r>
            <a:r>
              <a:rPr lang="en-IN" dirty="0" smtClean="0"/>
              <a:t>.</a:t>
            </a:r>
          </a:p>
          <a:p>
            <a:pPr algn="just"/>
            <a:endParaRPr lang="en-US" dirty="0"/>
          </a:p>
          <a:p>
            <a:pPr algn="just"/>
            <a:r>
              <a:rPr lang="en-IN" b="1" dirty="0" smtClean="0"/>
              <a:t>Susceptibility </a:t>
            </a:r>
          </a:p>
          <a:p>
            <a:pPr algn="just"/>
            <a:r>
              <a:rPr lang="en-IN" dirty="0" smtClean="0"/>
              <a:t>The </a:t>
            </a:r>
            <a:r>
              <a:rPr lang="en-IN" dirty="0"/>
              <a:t>state or fact of being likely or liable to be influenced or harmed by a particular thing.</a:t>
            </a:r>
            <a:endParaRPr lang="en-IN" dirty="0" smtClean="0"/>
          </a:p>
          <a:p>
            <a:pPr algn="just"/>
            <a:endParaRPr lang="en-IN" dirty="0"/>
          </a:p>
        </p:txBody>
      </p:sp>
      <p:sp>
        <p:nvSpPr>
          <p:cNvPr id="8" name="Rectangle 7"/>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10" name="Rectangle 9"/>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pc="1500" dirty="0" smtClean="0">
                <a:solidFill>
                  <a:srgbClr val="586F82"/>
                </a:solidFill>
              </a:rPr>
              <a:t>Exposure</a:t>
            </a:r>
            <a:endParaRPr lang="en-IN" spc="1500" dirty="0">
              <a:solidFill>
                <a:srgbClr val="586F82"/>
              </a:solidFill>
            </a:endParaRPr>
          </a:p>
        </p:txBody>
      </p:sp>
      <p:sp>
        <p:nvSpPr>
          <p:cNvPr id="12" name="AutoShape 4" descr="Image result for urbanization graph"/>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3" name="AutoShape 6" descr="Image result for urbanization graph"/>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8194"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39491" r="27786"/>
          <a:stretch/>
        </p:blipFill>
        <p:spPr bwMode="auto">
          <a:xfrm>
            <a:off x="6084167" y="2206923"/>
            <a:ext cx="2088233" cy="425767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53206" y="6184953"/>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ISDR</a:t>
            </a:r>
            <a:endParaRPr lang="en-IN" sz="1200" i="1" dirty="0"/>
          </a:p>
        </p:txBody>
      </p:sp>
    </p:spTree>
    <p:extLst>
      <p:ext uri="{BB962C8B-B14F-4D97-AF65-F5344CB8AC3E}">
        <p14:creationId xmlns:p14="http://schemas.microsoft.com/office/powerpoint/2010/main" val="81207396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5" name="Rectangle 14"/>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6" name="Rectangle 5"/>
          <p:cNvSpPr/>
          <p:nvPr/>
        </p:nvSpPr>
        <p:spPr>
          <a:xfrm>
            <a:off x="539553" y="2006838"/>
            <a:ext cx="4968551" cy="3139321"/>
          </a:xfrm>
          <a:prstGeom prst="rect">
            <a:avLst/>
          </a:prstGeom>
        </p:spPr>
        <p:txBody>
          <a:bodyPr wrap="square">
            <a:spAutoFit/>
          </a:bodyPr>
          <a:lstStyle/>
          <a:p>
            <a:pPr algn="just"/>
            <a:r>
              <a:rPr lang="en-US" dirty="0" smtClean="0"/>
              <a:t>Hazards </a:t>
            </a:r>
            <a:r>
              <a:rPr lang="en-US" dirty="0"/>
              <a:t>are potentially damaging physical events, phenomena, or human activities that cause loss of life, injury, property damage, social and economic disruption, or environmental degradation (</a:t>
            </a:r>
            <a:r>
              <a:rPr lang="en-US" dirty="0" err="1"/>
              <a:t>Makoka</a:t>
            </a:r>
            <a:r>
              <a:rPr lang="en-US" dirty="0"/>
              <a:t> &amp; Kaplan, 2005). </a:t>
            </a:r>
            <a:endParaRPr lang="en-US" dirty="0" smtClean="0"/>
          </a:p>
          <a:p>
            <a:pPr algn="just"/>
            <a:endParaRPr lang="en-US" dirty="0" smtClean="0"/>
          </a:p>
          <a:p>
            <a:pPr algn="just"/>
            <a:r>
              <a:rPr lang="en-US" dirty="0"/>
              <a:t>They are external factors </a:t>
            </a:r>
            <a:r>
              <a:rPr lang="en-US" dirty="0" smtClean="0"/>
              <a:t>that</a:t>
            </a:r>
            <a:r>
              <a:rPr lang="en-IN" dirty="0"/>
              <a:t> </a:t>
            </a:r>
            <a:r>
              <a:rPr lang="en-IN" dirty="0" smtClean="0"/>
              <a:t>affect society or elements at risk, whereas vulnerabilities are the internal factors </a:t>
            </a:r>
            <a:r>
              <a:rPr lang="en-US" dirty="0" smtClean="0"/>
              <a:t>that </a:t>
            </a:r>
            <a:r>
              <a:rPr lang="en-US" dirty="0"/>
              <a:t>affect the transformation of hazards into disasters. </a:t>
            </a:r>
            <a:endParaRPr lang="en-US" dirty="0" smtClean="0"/>
          </a:p>
          <a:p>
            <a:pPr algn="just"/>
            <a:endParaRPr lang="en-IN" dirty="0"/>
          </a:p>
        </p:txBody>
      </p:sp>
      <p:sp>
        <p:nvSpPr>
          <p:cNvPr id="8" name="Rectangle 7"/>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10" name="Rectangle 9"/>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pc="1500" dirty="0" smtClean="0">
                <a:solidFill>
                  <a:srgbClr val="586F82"/>
                </a:solidFill>
              </a:rPr>
              <a:t>Hazards</a:t>
            </a:r>
            <a:endParaRPr lang="en-IN" spc="1500" dirty="0">
              <a:solidFill>
                <a:srgbClr val="586F82"/>
              </a:solidFill>
            </a:endParaRPr>
          </a:p>
        </p:txBody>
      </p:sp>
      <p:sp>
        <p:nvSpPr>
          <p:cNvPr id="12" name="AutoShape 4" descr="Image result for urbanization graph"/>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3" name="AutoShape 6" descr="Image result for urbanization graph"/>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12290" name="Picture 2" descr="Image result for climate change hazards"/>
          <p:cNvPicPr>
            <a:picLocks noChangeAspect="1" noChangeArrowheads="1"/>
          </p:cNvPicPr>
          <p:nvPr/>
        </p:nvPicPr>
        <p:blipFill rotWithShape="1">
          <a:blip r:embed="rId3">
            <a:extLst>
              <a:ext uri="{28A0092B-C50C-407E-A947-70E740481C1C}">
                <a14:useLocalDpi xmlns:a14="http://schemas.microsoft.com/office/drawing/2010/main" val="0"/>
              </a:ext>
            </a:extLst>
          </a:blip>
          <a:srcRect l="36581" r="28059"/>
          <a:stretch/>
        </p:blipFill>
        <p:spPr bwMode="auto">
          <a:xfrm>
            <a:off x="6084168" y="2519510"/>
            <a:ext cx="2088232" cy="393382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53206" y="6184953"/>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ISDR</a:t>
            </a:r>
            <a:endParaRPr lang="en-IN" sz="1200" i="1" dirty="0"/>
          </a:p>
        </p:txBody>
      </p:sp>
    </p:spTree>
    <p:extLst>
      <p:ext uri="{BB962C8B-B14F-4D97-AF65-F5344CB8AC3E}">
        <p14:creationId xmlns:p14="http://schemas.microsoft.com/office/powerpoint/2010/main" val="100815345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5" name="Rectangle 14"/>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6" name="Rectangle 5"/>
          <p:cNvSpPr/>
          <p:nvPr/>
        </p:nvSpPr>
        <p:spPr>
          <a:xfrm>
            <a:off x="539553" y="1773971"/>
            <a:ext cx="4968551" cy="4247317"/>
          </a:xfrm>
          <a:prstGeom prst="rect">
            <a:avLst/>
          </a:prstGeom>
        </p:spPr>
        <p:txBody>
          <a:bodyPr wrap="square">
            <a:spAutoFit/>
          </a:bodyPr>
          <a:lstStyle/>
          <a:p>
            <a:pPr algn="just"/>
            <a:r>
              <a:rPr lang="en-IN" dirty="0"/>
              <a:t>Natural process or phenomenon that may cause loss of life, injury or other health impacts, property damage, loss of livelihoods and services, social and economic disruption, or environmental damage</a:t>
            </a:r>
            <a:r>
              <a:rPr lang="en-IN" dirty="0" smtClean="0"/>
              <a:t>.</a:t>
            </a:r>
          </a:p>
          <a:p>
            <a:pPr algn="just"/>
            <a:endParaRPr lang="en-IN" dirty="0"/>
          </a:p>
          <a:p>
            <a:pPr algn="just"/>
            <a:r>
              <a:rPr lang="en-IN" dirty="0" smtClean="0"/>
              <a:t>Natural </a:t>
            </a:r>
            <a:r>
              <a:rPr lang="en-IN" dirty="0"/>
              <a:t>hazards are naturally occurring physical phenomena caused either by rapid or slow onset events which can be geophysical (earthquakes, landslides, tsunamis and volcanic activity), hydrological (avalanches and floods), climatological (extreme temperatures, drought and wildfires), meteorological (cyclones and storms/wave surges) or biological (disease epidemics and insect/animal plagues</a:t>
            </a:r>
            <a:r>
              <a:rPr lang="en-IN" dirty="0" smtClean="0"/>
              <a:t>).</a:t>
            </a:r>
            <a:r>
              <a:rPr lang="en-US" dirty="0" smtClean="0"/>
              <a:t> </a:t>
            </a:r>
          </a:p>
          <a:p>
            <a:pPr algn="just"/>
            <a:endParaRPr lang="en-IN" dirty="0"/>
          </a:p>
        </p:txBody>
      </p:sp>
      <p:sp>
        <p:nvSpPr>
          <p:cNvPr id="8" name="Rectangle 7"/>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10" name="Rectangle 9"/>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pc="1500" dirty="0" smtClean="0">
                <a:solidFill>
                  <a:srgbClr val="586F82"/>
                </a:solidFill>
              </a:rPr>
              <a:t>Natural Hazards</a:t>
            </a:r>
            <a:endParaRPr lang="en-IN" spc="1500" dirty="0">
              <a:solidFill>
                <a:srgbClr val="586F82"/>
              </a:solidFill>
            </a:endParaRPr>
          </a:p>
        </p:txBody>
      </p:sp>
      <p:sp>
        <p:nvSpPr>
          <p:cNvPr id="12" name="AutoShape 4" descr="Image result for urbanization graph"/>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3" name="AutoShape 6" descr="Image result for urbanization graph"/>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10242" name="Picture 2" descr="Image result for earthquake indian slums"/>
          <p:cNvPicPr>
            <a:picLocks noChangeAspect="1" noChangeArrowheads="1"/>
          </p:cNvPicPr>
          <p:nvPr/>
        </p:nvPicPr>
        <p:blipFill rotWithShape="1">
          <a:blip r:embed="rId3">
            <a:extLst>
              <a:ext uri="{28A0092B-C50C-407E-A947-70E740481C1C}">
                <a14:useLocalDpi xmlns:a14="http://schemas.microsoft.com/office/drawing/2010/main" val="0"/>
              </a:ext>
            </a:extLst>
          </a:blip>
          <a:srcRect l="35644" r="34823"/>
          <a:stretch/>
        </p:blipFill>
        <p:spPr bwMode="auto">
          <a:xfrm>
            <a:off x="6084167" y="2636913"/>
            <a:ext cx="2088233" cy="381627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53206" y="6184953"/>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ISDR</a:t>
            </a:r>
            <a:endParaRPr lang="en-IN" sz="1200" i="1" dirty="0"/>
          </a:p>
        </p:txBody>
      </p:sp>
    </p:spTree>
    <p:extLst>
      <p:ext uri="{BB962C8B-B14F-4D97-AF65-F5344CB8AC3E}">
        <p14:creationId xmlns:p14="http://schemas.microsoft.com/office/powerpoint/2010/main" val="360265679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5" name="Rectangle 14"/>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6" name="Rectangle 5"/>
          <p:cNvSpPr/>
          <p:nvPr/>
        </p:nvSpPr>
        <p:spPr>
          <a:xfrm>
            <a:off x="539553" y="1700808"/>
            <a:ext cx="4968551" cy="4031873"/>
          </a:xfrm>
          <a:prstGeom prst="rect">
            <a:avLst/>
          </a:prstGeom>
        </p:spPr>
        <p:txBody>
          <a:bodyPr wrap="square">
            <a:spAutoFit/>
          </a:bodyPr>
          <a:lstStyle/>
          <a:p>
            <a:pPr algn="just"/>
            <a:r>
              <a:rPr lang="en-IN" sz="1600" dirty="0"/>
              <a:t>Technological or man-made hazards (complex emergencies/conflicts, famine, displaced populations, industrial accidents and transport accidents) are events that are caused by humans and occur in or close to human settlements. This can include environmental degradation, pollution and accidents</a:t>
            </a:r>
            <a:r>
              <a:rPr lang="en-IN" sz="1600" dirty="0" smtClean="0"/>
              <a:t>. Technological </a:t>
            </a:r>
            <a:r>
              <a:rPr lang="en-IN" sz="1600" dirty="0"/>
              <a:t>or man-made hazards (complex emergencies/conflicts, famine, displaced populations, industrial accidents and transport accidents)</a:t>
            </a:r>
          </a:p>
          <a:p>
            <a:pPr algn="just"/>
            <a:endParaRPr lang="en-IN" sz="1600" dirty="0"/>
          </a:p>
          <a:p>
            <a:pPr algn="just"/>
            <a:r>
              <a:rPr lang="en-IN" sz="1600" dirty="0"/>
              <a:t>There are a range of challenges, such as climate change, unplanned-urbanization, under-development/poverty as well as the threat of pandemics, that will shape humanitarian assistance in the future. These aggravating factors will result in increased frequency, complexity and severity of disasters.</a:t>
            </a:r>
          </a:p>
        </p:txBody>
      </p:sp>
      <p:sp>
        <p:nvSpPr>
          <p:cNvPr id="8" name="Rectangle 7"/>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10" name="Rectangle 9"/>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pc="1500" dirty="0" smtClean="0">
                <a:solidFill>
                  <a:srgbClr val="586F82"/>
                </a:solidFill>
              </a:rPr>
              <a:t>Man-made Hazards</a:t>
            </a:r>
            <a:endParaRPr lang="en-IN" spc="1500" dirty="0">
              <a:solidFill>
                <a:srgbClr val="586F82"/>
              </a:solidFill>
            </a:endParaRPr>
          </a:p>
        </p:txBody>
      </p:sp>
      <p:sp>
        <p:nvSpPr>
          <p:cNvPr id="12" name="AutoShape 4" descr="Image result for urbanization graph"/>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3" name="AutoShape 6" descr="Image result for urbanization graph"/>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9218" name="Picture 2" descr="Image result for deonar dumping 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36162" r="27676"/>
          <a:stretch/>
        </p:blipFill>
        <p:spPr bwMode="auto">
          <a:xfrm>
            <a:off x="6084169" y="2644351"/>
            <a:ext cx="2088232" cy="384976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53206" y="6184953"/>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ISDR</a:t>
            </a:r>
            <a:endParaRPr lang="en-IN" sz="1200" i="1" dirty="0"/>
          </a:p>
        </p:txBody>
      </p:sp>
    </p:spTree>
    <p:extLst>
      <p:ext uri="{BB962C8B-B14F-4D97-AF65-F5344CB8AC3E}">
        <p14:creationId xmlns:p14="http://schemas.microsoft.com/office/powerpoint/2010/main" val="171322682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5" name="Rectangle 14"/>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6" name="Rectangle 5"/>
          <p:cNvSpPr/>
          <p:nvPr/>
        </p:nvSpPr>
        <p:spPr>
          <a:xfrm>
            <a:off x="539553" y="1700808"/>
            <a:ext cx="4968551" cy="1754326"/>
          </a:xfrm>
          <a:prstGeom prst="rect">
            <a:avLst/>
          </a:prstGeom>
        </p:spPr>
        <p:txBody>
          <a:bodyPr wrap="square">
            <a:spAutoFit/>
          </a:bodyPr>
          <a:lstStyle/>
          <a:p>
            <a:pPr algn="just"/>
            <a:r>
              <a:rPr lang="en-IN" dirty="0" smtClean="0"/>
              <a:t>Resilience </a:t>
            </a:r>
            <a:r>
              <a:rPr lang="en-IN" dirty="0"/>
              <a:t>is the ability of a system, </a:t>
            </a:r>
            <a:r>
              <a:rPr lang="en-IN" dirty="0" smtClean="0"/>
              <a:t>community or </a:t>
            </a:r>
            <a:r>
              <a:rPr lang="en-IN" dirty="0"/>
              <a:t>society exposed to hazards to resist, absorb</a:t>
            </a:r>
            <a:r>
              <a:rPr lang="en-IN" dirty="0" smtClean="0"/>
              <a:t>, accommodate </a:t>
            </a:r>
            <a:r>
              <a:rPr lang="en-IN" dirty="0"/>
              <a:t>and recover from the effects of a </a:t>
            </a:r>
            <a:r>
              <a:rPr lang="en-IN" dirty="0" smtClean="0"/>
              <a:t>hazard in </a:t>
            </a:r>
            <a:r>
              <a:rPr lang="en-IN" dirty="0"/>
              <a:t>a timely and efficient manner, including </a:t>
            </a:r>
            <a:r>
              <a:rPr lang="en-IN" dirty="0" smtClean="0"/>
              <a:t>through the </a:t>
            </a:r>
            <a:r>
              <a:rPr lang="en-IN" dirty="0"/>
              <a:t>preservation and restoration of its essential </a:t>
            </a:r>
            <a:r>
              <a:rPr lang="en-IN" dirty="0" smtClean="0"/>
              <a:t>basic structures</a:t>
            </a:r>
            <a:r>
              <a:rPr lang="en-IN" dirty="0"/>
              <a:t>.</a:t>
            </a:r>
          </a:p>
        </p:txBody>
      </p:sp>
      <p:sp>
        <p:nvSpPr>
          <p:cNvPr id="8" name="Rectangle 7"/>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10" name="Rectangle 9"/>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pc="1500" dirty="0" smtClean="0">
                <a:solidFill>
                  <a:srgbClr val="586F82"/>
                </a:solidFill>
              </a:rPr>
              <a:t>Resilience</a:t>
            </a:r>
            <a:endParaRPr lang="en-IN" spc="1500" dirty="0">
              <a:solidFill>
                <a:srgbClr val="586F82"/>
              </a:solidFill>
            </a:endParaRPr>
          </a:p>
        </p:txBody>
      </p:sp>
      <p:sp>
        <p:nvSpPr>
          <p:cNvPr id="12" name="AutoShape 4" descr="Image result for urbanization graph"/>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3" name="AutoShape 6" descr="Image result for urbanization graph"/>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11265"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36983" r="15666"/>
          <a:stretch/>
        </p:blipFill>
        <p:spPr bwMode="auto">
          <a:xfrm>
            <a:off x="6084167" y="2224088"/>
            <a:ext cx="2088233" cy="422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653206" y="6184953"/>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ISDR</a:t>
            </a:r>
            <a:endParaRPr lang="en-IN" sz="1200" i="1" dirty="0"/>
          </a:p>
        </p:txBody>
      </p:sp>
    </p:spTree>
    <p:extLst>
      <p:ext uri="{BB962C8B-B14F-4D97-AF65-F5344CB8AC3E}">
        <p14:creationId xmlns:p14="http://schemas.microsoft.com/office/powerpoint/2010/main" val="31200767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5" name="Rectangle 14"/>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6" name="Rectangle 5"/>
          <p:cNvSpPr/>
          <p:nvPr/>
        </p:nvSpPr>
        <p:spPr>
          <a:xfrm>
            <a:off x="539553" y="1700808"/>
            <a:ext cx="4968551" cy="3139321"/>
          </a:xfrm>
          <a:prstGeom prst="rect">
            <a:avLst/>
          </a:prstGeom>
        </p:spPr>
        <p:txBody>
          <a:bodyPr wrap="square">
            <a:spAutoFit/>
          </a:bodyPr>
          <a:lstStyle/>
          <a:p>
            <a:pPr algn="just"/>
            <a:r>
              <a:rPr lang="en-IN" dirty="0" smtClean="0"/>
              <a:t>The </a:t>
            </a:r>
            <a:r>
              <a:rPr lang="en-IN" dirty="0"/>
              <a:t>characteristics and circumstances of a community, system or asset that make it susceptible to the damaging effects of a hazard. </a:t>
            </a:r>
            <a:endParaRPr lang="en-IN" dirty="0" smtClean="0"/>
          </a:p>
          <a:p>
            <a:pPr algn="just"/>
            <a:endParaRPr lang="en-US" dirty="0"/>
          </a:p>
          <a:p>
            <a:pPr algn="just"/>
            <a:r>
              <a:rPr lang="en-IN" dirty="0"/>
              <a:t>The degree to which a system is susceptible to, or unable to cope with, adverse effects of climate change, including climate variability and extremes. Vulnerability is a function of the character, magnitude, and rate of climate variation to which a system is exposed, its sensitivity, and its adaptive capacity.” </a:t>
            </a:r>
            <a:r>
              <a:rPr lang="en-IN" dirty="0" smtClean="0"/>
              <a:t>(IPCC)</a:t>
            </a:r>
            <a:endParaRPr lang="en-IN" dirty="0"/>
          </a:p>
        </p:txBody>
      </p:sp>
      <p:sp>
        <p:nvSpPr>
          <p:cNvPr id="8" name="Rectangle 7"/>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10" name="Rectangle 9"/>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pc="1500" dirty="0" smtClean="0">
                <a:solidFill>
                  <a:srgbClr val="586F82"/>
                </a:solidFill>
              </a:rPr>
              <a:t>Vulnerability</a:t>
            </a:r>
            <a:endParaRPr lang="en-IN" spc="1500" dirty="0">
              <a:solidFill>
                <a:srgbClr val="586F82"/>
              </a:solidFill>
            </a:endParaRPr>
          </a:p>
        </p:txBody>
      </p:sp>
      <p:sp>
        <p:nvSpPr>
          <p:cNvPr id="12" name="AutoShape 4" descr="Image result for urbanization graph"/>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3" name="AutoShape 6" descr="Image result for urbanization graph"/>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5121"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34596" r="18053"/>
          <a:stretch/>
        </p:blipFill>
        <p:spPr bwMode="auto">
          <a:xfrm>
            <a:off x="6084167" y="2225782"/>
            <a:ext cx="2088233" cy="425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653206" y="6184953"/>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ISDR</a:t>
            </a:r>
            <a:endParaRPr lang="en-IN" sz="1200" i="1" dirty="0"/>
          </a:p>
        </p:txBody>
      </p:sp>
    </p:spTree>
    <p:extLst>
      <p:ext uri="{BB962C8B-B14F-4D97-AF65-F5344CB8AC3E}">
        <p14:creationId xmlns:p14="http://schemas.microsoft.com/office/powerpoint/2010/main" val="18847738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3" name="Rectangle 2"/>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12" name="TextBox 11"/>
          <p:cNvSpPr txBox="1"/>
          <p:nvPr/>
        </p:nvSpPr>
        <p:spPr>
          <a:xfrm>
            <a:off x="0" y="548680"/>
            <a:ext cx="9144000" cy="646331"/>
          </a:xfrm>
          <a:prstGeom prst="rect">
            <a:avLst/>
          </a:prstGeom>
          <a:solidFill>
            <a:srgbClr val="82A0A6"/>
          </a:solidFill>
          <a:ln w="34925">
            <a:noFill/>
          </a:ln>
        </p:spPr>
        <p:txBody>
          <a:bodyPr wrap="square" rtlCol="0" anchor="ctr">
            <a:spAutoFit/>
          </a:bodyPr>
          <a:lstStyle/>
          <a:p>
            <a:endParaRPr lang="en-US" dirty="0" smtClean="0"/>
          </a:p>
          <a:p>
            <a:r>
              <a:rPr lang="en-US" b="1" dirty="0" smtClean="0">
                <a:solidFill>
                  <a:schemeClr val="tx1">
                    <a:lumMod val="65000"/>
                    <a:lumOff val="35000"/>
                  </a:schemeClr>
                </a:solidFill>
              </a:rPr>
              <a:t>  </a:t>
            </a:r>
            <a:endParaRPr lang="en-US" dirty="0"/>
          </a:p>
        </p:txBody>
      </p:sp>
      <p:sp>
        <p:nvSpPr>
          <p:cNvPr id="13" name="Title Placeholder 1"/>
          <p:cNvSpPr txBox="1">
            <a:spLocks/>
          </p:cNvSpPr>
          <p:nvPr/>
        </p:nvSpPr>
        <p:spPr>
          <a:xfrm>
            <a:off x="251520" y="332656"/>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6000" spc="1500" dirty="0" smtClean="0">
                <a:solidFill>
                  <a:srgbClr val="586F82"/>
                </a:solidFill>
              </a:rPr>
              <a:t>Module - 5</a:t>
            </a:r>
            <a:endParaRPr lang="en-IN" sz="6000" spc="1500" dirty="0">
              <a:solidFill>
                <a:srgbClr val="586F82"/>
              </a:solidFill>
            </a:endParaRPr>
          </a:p>
        </p:txBody>
      </p:sp>
      <p:sp>
        <p:nvSpPr>
          <p:cNvPr id="2" name="Rectangle 1"/>
          <p:cNvSpPr/>
          <p:nvPr/>
        </p:nvSpPr>
        <p:spPr>
          <a:xfrm>
            <a:off x="0" y="1268760"/>
            <a:ext cx="9144000"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15"/>
          <p:cNvSpPr/>
          <p:nvPr/>
        </p:nvSpPr>
        <p:spPr>
          <a:xfrm>
            <a:off x="0" y="5917840"/>
            <a:ext cx="9144000" cy="46348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sz="1400" b="1" dirty="0">
                <a:solidFill>
                  <a:srgbClr val="586F82"/>
                </a:solidFill>
              </a:rPr>
              <a:t>A </a:t>
            </a:r>
            <a:r>
              <a:rPr lang="en-US" sz="1400" b="1" dirty="0" err="1">
                <a:solidFill>
                  <a:srgbClr val="586F82"/>
                </a:solidFill>
              </a:rPr>
              <a:t>BinUCom</a:t>
            </a:r>
            <a:r>
              <a:rPr lang="en-US" sz="1400" b="1" dirty="0">
                <a:solidFill>
                  <a:srgbClr val="586F82"/>
                </a:solidFill>
              </a:rPr>
              <a:t> Initiative </a:t>
            </a:r>
            <a:r>
              <a:rPr lang="en-US" sz="1400" b="1" dirty="0" smtClean="0">
                <a:solidFill>
                  <a:srgbClr val="586F82"/>
                </a:solidFill>
              </a:rPr>
              <a:t>                            </a:t>
            </a:r>
            <a:r>
              <a:rPr lang="en-US" b="1" dirty="0" err="1" smtClean="0">
                <a:solidFill>
                  <a:srgbClr val="586F82"/>
                </a:solidFill>
              </a:rPr>
              <a:t>M.Arch</a:t>
            </a:r>
            <a:r>
              <a:rPr lang="en-US" b="1" dirty="0" smtClean="0">
                <a:solidFill>
                  <a:srgbClr val="586F82"/>
                </a:solidFill>
              </a:rPr>
              <a:t> Elective </a:t>
            </a:r>
            <a:r>
              <a:rPr lang="en-US" b="1" dirty="0">
                <a:solidFill>
                  <a:srgbClr val="586F82"/>
                </a:solidFill>
              </a:rPr>
              <a:t>Course  </a:t>
            </a:r>
            <a:r>
              <a:rPr lang="en-US" b="1" dirty="0" smtClean="0">
                <a:solidFill>
                  <a:srgbClr val="586F82"/>
                </a:solidFill>
              </a:rPr>
              <a:t>     </a:t>
            </a:r>
            <a:r>
              <a:rPr lang="en-US" sz="1200" b="1" dirty="0" smtClean="0">
                <a:solidFill>
                  <a:srgbClr val="586F82"/>
                </a:solidFill>
              </a:rPr>
              <a:t>Conducted by: Christine </a:t>
            </a:r>
            <a:r>
              <a:rPr lang="en-US" sz="1200" b="1" dirty="0" err="1" smtClean="0">
                <a:solidFill>
                  <a:srgbClr val="586F82"/>
                </a:solidFill>
              </a:rPr>
              <a:t>Wamsler</a:t>
            </a:r>
            <a:r>
              <a:rPr lang="en-US" sz="1200" b="1" dirty="0" smtClean="0">
                <a:solidFill>
                  <a:srgbClr val="586F82"/>
                </a:solidFill>
              </a:rPr>
              <a:t> and </a:t>
            </a:r>
            <a:r>
              <a:rPr lang="en-US" sz="1200" b="1" dirty="0" err="1" smtClean="0">
                <a:solidFill>
                  <a:srgbClr val="586F82"/>
                </a:solidFill>
              </a:rPr>
              <a:t>Mamta</a:t>
            </a:r>
            <a:r>
              <a:rPr lang="en-US" sz="1200" b="1" dirty="0" smtClean="0">
                <a:solidFill>
                  <a:srgbClr val="586F82"/>
                </a:solidFill>
              </a:rPr>
              <a:t> </a:t>
            </a:r>
            <a:r>
              <a:rPr lang="en-US" sz="1200" b="1" dirty="0" err="1">
                <a:solidFill>
                  <a:srgbClr val="586F82"/>
                </a:solidFill>
              </a:rPr>
              <a:t>Patwardhan</a:t>
            </a:r>
            <a:endParaRPr lang="en-US" sz="1200" b="1" dirty="0">
              <a:solidFill>
                <a:srgbClr val="586F82"/>
              </a:solidFill>
            </a:endParaRPr>
          </a:p>
        </p:txBody>
      </p:sp>
      <p:sp>
        <p:nvSpPr>
          <p:cNvPr id="4" name="TextBox 3"/>
          <p:cNvSpPr txBox="1"/>
          <p:nvPr/>
        </p:nvSpPr>
        <p:spPr>
          <a:xfrm>
            <a:off x="402903" y="1916832"/>
            <a:ext cx="4896544" cy="3108543"/>
          </a:xfrm>
          <a:prstGeom prst="rect">
            <a:avLst/>
          </a:prstGeom>
          <a:noFill/>
        </p:spPr>
        <p:txBody>
          <a:bodyPr wrap="square" rtlCol="0">
            <a:spAutoFit/>
          </a:bodyPr>
          <a:lstStyle/>
          <a:p>
            <a:pPr algn="just"/>
            <a:r>
              <a:rPr lang="en-IN" sz="2000" b="1" dirty="0">
                <a:solidFill>
                  <a:srgbClr val="40505E"/>
                </a:solidFill>
              </a:rPr>
              <a:t>Mapping, assessing and evaluating </a:t>
            </a:r>
            <a:r>
              <a:rPr lang="en-IN" sz="2000" b="1" dirty="0" smtClean="0">
                <a:solidFill>
                  <a:srgbClr val="40505E"/>
                </a:solidFill>
              </a:rPr>
              <a:t>risks</a:t>
            </a:r>
          </a:p>
          <a:p>
            <a:pPr algn="just"/>
            <a:endParaRPr lang="de-AT" sz="1600" dirty="0" smtClean="0">
              <a:solidFill>
                <a:srgbClr val="40505E"/>
              </a:solidFill>
            </a:endParaRPr>
          </a:p>
          <a:p>
            <a:pPr marL="285750" lvl="0" indent="-285750" algn="just">
              <a:buFont typeface="Arial" panose="020B0604020202020204" pitchFamily="34" charset="0"/>
              <a:buChar char="•"/>
            </a:pPr>
            <a:r>
              <a:rPr lang="en-IN" sz="1600" dirty="0" smtClean="0">
                <a:solidFill>
                  <a:srgbClr val="40505E"/>
                </a:solidFill>
              </a:rPr>
              <a:t>Hazard</a:t>
            </a:r>
            <a:r>
              <a:rPr lang="en-IN" sz="1600" dirty="0">
                <a:solidFill>
                  <a:srgbClr val="40505E"/>
                </a:solidFill>
              </a:rPr>
              <a:t>, vulnerability and Risk assessment with GIS </a:t>
            </a:r>
          </a:p>
          <a:p>
            <a:pPr marL="285750" lvl="0" indent="-285750" algn="just">
              <a:buFont typeface="Arial" panose="020B0604020202020204" pitchFamily="34" charset="0"/>
              <a:buChar char="•"/>
            </a:pPr>
            <a:r>
              <a:rPr lang="en-IN" sz="1600" dirty="0" smtClean="0">
                <a:solidFill>
                  <a:srgbClr val="40505E"/>
                </a:solidFill>
              </a:rPr>
              <a:t>GIS </a:t>
            </a:r>
            <a:r>
              <a:rPr lang="en-IN" sz="1600" dirty="0">
                <a:solidFill>
                  <a:srgbClr val="40505E"/>
                </a:solidFill>
              </a:rPr>
              <a:t>Multi criteria analysis in vulnerability assessment.</a:t>
            </a:r>
          </a:p>
          <a:p>
            <a:pPr marL="285750" lvl="0" indent="-285750" algn="just">
              <a:buFont typeface="Arial" panose="020B0604020202020204" pitchFamily="34" charset="0"/>
              <a:buChar char="•"/>
            </a:pPr>
            <a:r>
              <a:rPr lang="en-IN" sz="1600" dirty="0" smtClean="0">
                <a:solidFill>
                  <a:srgbClr val="40505E"/>
                </a:solidFill>
              </a:rPr>
              <a:t>Visualization </a:t>
            </a:r>
            <a:r>
              <a:rPr lang="en-IN" sz="1600" dirty="0">
                <a:solidFill>
                  <a:srgbClr val="40505E"/>
                </a:solidFill>
              </a:rPr>
              <a:t>of risk information (Using QGIS Software).</a:t>
            </a:r>
          </a:p>
          <a:p>
            <a:pPr marL="285750" lvl="0" indent="-285750" algn="just">
              <a:buFont typeface="Arial" panose="020B0604020202020204" pitchFamily="34" charset="0"/>
              <a:buChar char="•"/>
            </a:pPr>
            <a:r>
              <a:rPr lang="en-IN" sz="1600" dirty="0" smtClean="0">
                <a:solidFill>
                  <a:srgbClr val="40505E"/>
                </a:solidFill>
              </a:rPr>
              <a:t>Risk </a:t>
            </a:r>
            <a:r>
              <a:rPr lang="en-IN" sz="1600" dirty="0">
                <a:solidFill>
                  <a:srgbClr val="40505E"/>
                </a:solidFill>
              </a:rPr>
              <a:t>mapping and database generation using Excel/QGIS.</a:t>
            </a:r>
          </a:p>
          <a:p>
            <a:pPr marL="285750" lvl="0" indent="-285750" algn="just">
              <a:buFont typeface="Arial" panose="020B0604020202020204" pitchFamily="34" charset="0"/>
              <a:buChar char="•"/>
            </a:pPr>
            <a:r>
              <a:rPr lang="en-IN" sz="1600" dirty="0" smtClean="0">
                <a:solidFill>
                  <a:srgbClr val="40505E"/>
                </a:solidFill>
              </a:rPr>
              <a:t>Creating </a:t>
            </a:r>
            <a:r>
              <a:rPr lang="en-IN" sz="1600" dirty="0">
                <a:solidFill>
                  <a:srgbClr val="40505E"/>
                </a:solidFill>
              </a:rPr>
              <a:t>a risk map</a:t>
            </a:r>
          </a:p>
          <a:p>
            <a:pPr marL="285750" lvl="0" indent="-285750" algn="just">
              <a:buFont typeface="Arial" panose="020B0604020202020204" pitchFamily="34" charset="0"/>
              <a:buChar char="•"/>
            </a:pPr>
            <a:r>
              <a:rPr lang="en-IN" sz="1600" dirty="0" smtClean="0">
                <a:solidFill>
                  <a:srgbClr val="40505E"/>
                </a:solidFill>
              </a:rPr>
              <a:t>Use </a:t>
            </a:r>
            <a:r>
              <a:rPr lang="en-IN" sz="1600" dirty="0">
                <a:solidFill>
                  <a:srgbClr val="40505E"/>
                </a:solidFill>
              </a:rPr>
              <a:t>of GIS in identification of the extent and magnitude of each hazard</a:t>
            </a:r>
          </a:p>
          <a:p>
            <a:pPr marL="285750" indent="-285750" algn="just">
              <a:buFont typeface="Arial" panose="020B0604020202020204" pitchFamily="34" charset="0"/>
              <a:buChar char="•"/>
            </a:pPr>
            <a:endParaRPr lang="en-IN" sz="1600" dirty="0">
              <a:solidFill>
                <a:srgbClr val="40505E"/>
              </a:solidFill>
            </a:endParaRPr>
          </a:p>
        </p:txBody>
      </p:sp>
      <p:sp>
        <p:nvSpPr>
          <p:cNvPr id="5" name="AutoShape 6" descr="Image result for mumbai urbaniza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6" name="AutoShape 8" descr="Image result for mumbai urbaniza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1026" name="Picture 2" descr="Image result for gis mapping software"/>
          <p:cNvPicPr>
            <a:picLocks noChangeAspect="1" noChangeArrowheads="1"/>
          </p:cNvPicPr>
          <p:nvPr/>
        </p:nvPicPr>
        <p:blipFill rotWithShape="1">
          <a:blip r:embed="rId2">
            <a:extLst>
              <a:ext uri="{28A0092B-C50C-407E-A947-70E740481C1C}">
                <a14:useLocalDpi xmlns:a14="http://schemas.microsoft.com/office/drawing/2010/main" val="0"/>
              </a:ext>
            </a:extLst>
          </a:blip>
          <a:srcRect l="24569" r="50748"/>
          <a:stretch/>
        </p:blipFill>
        <p:spPr bwMode="auto">
          <a:xfrm>
            <a:off x="6084168" y="2276872"/>
            <a:ext cx="2088232" cy="3615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1555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2" name="Rectangle 11"/>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5" name="Rectangle 4"/>
          <p:cNvSpPr/>
          <p:nvPr/>
        </p:nvSpPr>
        <p:spPr>
          <a:xfrm>
            <a:off x="653206" y="1773391"/>
            <a:ext cx="4494858" cy="4031873"/>
          </a:xfrm>
          <a:prstGeom prst="rect">
            <a:avLst/>
          </a:prstGeom>
        </p:spPr>
        <p:txBody>
          <a:bodyPr wrap="square">
            <a:spAutoFit/>
          </a:bodyPr>
          <a:lstStyle/>
          <a:p>
            <a:pPr algn="just"/>
            <a:r>
              <a:rPr lang="en-IN" sz="1600" dirty="0"/>
              <a:t>Cities face significant impacts from </a:t>
            </a:r>
            <a:r>
              <a:rPr lang="en-IN" sz="1600" dirty="0" smtClean="0"/>
              <a:t>climate change, both now and into the future.</a:t>
            </a:r>
          </a:p>
          <a:p>
            <a:pPr algn="just"/>
            <a:endParaRPr lang="en-IN" sz="1600" dirty="0" smtClean="0"/>
          </a:p>
          <a:p>
            <a:pPr algn="just"/>
            <a:r>
              <a:rPr lang="en-IN" sz="1600" dirty="0" smtClean="0"/>
              <a:t>These impacts have potentially serious consequences </a:t>
            </a:r>
            <a:r>
              <a:rPr lang="en-IN" sz="1600" dirty="0"/>
              <a:t>for human health, livelihoods</a:t>
            </a:r>
            <a:r>
              <a:rPr lang="en-IN" sz="1600" dirty="0" smtClean="0"/>
              <a:t>, and </a:t>
            </a:r>
            <a:r>
              <a:rPr lang="en-IN" sz="1600" dirty="0"/>
              <a:t>assets, especially for the urban poor</a:t>
            </a:r>
            <a:r>
              <a:rPr lang="en-IN" sz="1600" dirty="0" smtClean="0"/>
              <a:t>, informal </a:t>
            </a:r>
            <a:r>
              <a:rPr lang="en-IN" sz="1600" dirty="0"/>
              <a:t>settlements, and other </a:t>
            </a:r>
            <a:r>
              <a:rPr lang="en-IN" sz="1600" dirty="0" smtClean="0"/>
              <a:t>vulnerable groups</a:t>
            </a:r>
            <a:r>
              <a:rPr lang="en-IN" sz="1600" dirty="0"/>
              <a:t>. Climate change impacts range from </a:t>
            </a:r>
            <a:r>
              <a:rPr lang="en-IN" sz="1600" dirty="0" smtClean="0"/>
              <a:t>an increase </a:t>
            </a:r>
            <a:r>
              <a:rPr lang="en-IN" sz="1600" dirty="0"/>
              <a:t>in </a:t>
            </a:r>
            <a:r>
              <a:rPr lang="en-IN" sz="1600" b="1" dirty="0"/>
              <a:t>extreme weather events </a:t>
            </a:r>
            <a:r>
              <a:rPr lang="en-IN" sz="1600" dirty="0"/>
              <a:t>and </a:t>
            </a:r>
            <a:r>
              <a:rPr lang="en-IN" sz="1600" b="1" dirty="0" smtClean="0"/>
              <a:t>flooding</a:t>
            </a:r>
            <a:r>
              <a:rPr lang="en-IN" sz="1600" dirty="0" smtClean="0"/>
              <a:t> to </a:t>
            </a:r>
            <a:r>
              <a:rPr lang="en-IN" sz="1600" b="1" dirty="0"/>
              <a:t>hotter temperatures </a:t>
            </a:r>
            <a:r>
              <a:rPr lang="en-IN" sz="1600" dirty="0"/>
              <a:t>and </a:t>
            </a:r>
            <a:r>
              <a:rPr lang="en-IN" sz="1600" b="1" dirty="0"/>
              <a:t>public health </a:t>
            </a:r>
            <a:r>
              <a:rPr lang="en-IN" sz="1600" dirty="0"/>
              <a:t>concerns</a:t>
            </a:r>
            <a:r>
              <a:rPr lang="en-IN" sz="1600" dirty="0" smtClean="0"/>
              <a:t>. Cities </a:t>
            </a:r>
            <a:r>
              <a:rPr lang="en-IN" sz="1600" dirty="0"/>
              <a:t>in </a:t>
            </a:r>
            <a:r>
              <a:rPr lang="en-IN" sz="1600" b="1" dirty="0"/>
              <a:t>low-elevation coastal </a:t>
            </a:r>
            <a:r>
              <a:rPr lang="en-IN" sz="1600" dirty="0"/>
              <a:t>zones, for instance</a:t>
            </a:r>
            <a:r>
              <a:rPr lang="en-IN" sz="1600" dirty="0" smtClean="0"/>
              <a:t>, face </a:t>
            </a:r>
            <a:r>
              <a:rPr lang="en-IN" sz="1600" dirty="0"/>
              <a:t>the combined threat of sea-level rise </a:t>
            </a:r>
            <a:r>
              <a:rPr lang="en-IN" sz="1600" dirty="0" smtClean="0"/>
              <a:t>and storm </a:t>
            </a:r>
            <a:r>
              <a:rPr lang="en-IN" sz="1600" dirty="0"/>
              <a:t>surges. The specific impacts on each </a:t>
            </a:r>
            <a:r>
              <a:rPr lang="en-IN" sz="1600" dirty="0" smtClean="0"/>
              <a:t>city will </a:t>
            </a:r>
            <a:r>
              <a:rPr lang="en-IN" sz="1600" dirty="0"/>
              <a:t>depend on the actual changes in </a:t>
            </a:r>
            <a:r>
              <a:rPr lang="en-IN" sz="1600" dirty="0" smtClean="0"/>
              <a:t>climate experienced </a:t>
            </a:r>
            <a:r>
              <a:rPr lang="en-IN" sz="1600" dirty="0"/>
              <a:t>(for example, higher temperatures </a:t>
            </a:r>
            <a:r>
              <a:rPr lang="en-IN" sz="1600" dirty="0" smtClean="0"/>
              <a:t>or increased </a:t>
            </a:r>
            <a:r>
              <a:rPr lang="en-IN" sz="1600" dirty="0"/>
              <a:t>rainfall), which will vary from place </a:t>
            </a:r>
            <a:r>
              <a:rPr lang="en-IN" sz="1600" dirty="0" smtClean="0"/>
              <a:t>to place</a:t>
            </a:r>
            <a:r>
              <a:rPr lang="en-IN" sz="1600" dirty="0"/>
              <a:t>.</a:t>
            </a:r>
          </a:p>
        </p:txBody>
      </p:sp>
      <p:pic>
        <p:nvPicPr>
          <p:cNvPr id="6" name="Picture 5"/>
          <p:cNvPicPr>
            <a:picLocks noChangeAspect="1"/>
          </p:cNvPicPr>
          <p:nvPr/>
        </p:nvPicPr>
        <p:blipFill rotWithShape="1">
          <a:blip r:embed="rId3"/>
          <a:srcRect l="22815" r="18902"/>
          <a:stretch/>
        </p:blipFill>
        <p:spPr>
          <a:xfrm>
            <a:off x="6084168" y="2996952"/>
            <a:ext cx="2088232" cy="3465000"/>
          </a:xfrm>
          <a:prstGeom prst="rect">
            <a:avLst/>
          </a:prstGeom>
        </p:spPr>
      </p:pic>
      <p:sp>
        <p:nvSpPr>
          <p:cNvPr id="7" name="Rectangle 6"/>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9" name="Rectangle 8"/>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2000" spc="1500" dirty="0" smtClean="0">
                <a:solidFill>
                  <a:srgbClr val="586F82"/>
                </a:solidFill>
              </a:rPr>
              <a:t>Climate Change and Cities</a:t>
            </a:r>
            <a:endParaRPr lang="en-IN" sz="2000" spc="1500" dirty="0">
              <a:solidFill>
                <a:srgbClr val="586F82"/>
              </a:solidFill>
            </a:endParaRPr>
          </a:p>
        </p:txBody>
      </p:sp>
      <p:sp>
        <p:nvSpPr>
          <p:cNvPr id="2" name="Rectangle 1"/>
          <p:cNvSpPr/>
          <p:nvPr/>
        </p:nvSpPr>
        <p:spPr>
          <a:xfrm>
            <a:off x="653206" y="6184953"/>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IBRD</a:t>
            </a:r>
            <a:r>
              <a:rPr lang="en-IN" sz="1200" dirty="0" smtClean="0">
                <a:latin typeface="SolexOT-Medium"/>
              </a:rPr>
              <a:t> 2011. </a:t>
            </a:r>
            <a:r>
              <a:rPr lang="en-IN" sz="1200" i="1" dirty="0" smtClean="0">
                <a:latin typeface="SolexOT-Medium"/>
              </a:rPr>
              <a:t>Guide </a:t>
            </a:r>
            <a:r>
              <a:rPr lang="en-IN" sz="1200" i="1" dirty="0">
                <a:latin typeface="SolexOT-Medium"/>
              </a:rPr>
              <a:t>to Climate </a:t>
            </a:r>
            <a:r>
              <a:rPr lang="en-IN" sz="1200" i="1" dirty="0" smtClean="0">
                <a:latin typeface="SolexOT-Medium"/>
              </a:rPr>
              <a:t>Change Adaptation </a:t>
            </a:r>
            <a:r>
              <a:rPr lang="en-IN" sz="1200" i="1" dirty="0">
                <a:latin typeface="SolexOT-Medium"/>
              </a:rPr>
              <a:t>in Cities</a:t>
            </a:r>
            <a:endParaRPr lang="en-IN" sz="1200" i="1" dirty="0"/>
          </a:p>
        </p:txBody>
      </p:sp>
    </p:spTree>
    <p:extLst>
      <p:ext uri="{BB962C8B-B14F-4D97-AF65-F5344CB8AC3E}">
        <p14:creationId xmlns:p14="http://schemas.microsoft.com/office/powerpoint/2010/main" val="126292849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2" name="Rectangle 11"/>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5" name="Rectangle 4"/>
          <p:cNvSpPr/>
          <p:nvPr/>
        </p:nvSpPr>
        <p:spPr>
          <a:xfrm>
            <a:off x="653206" y="1628800"/>
            <a:ext cx="4494858" cy="3416320"/>
          </a:xfrm>
          <a:prstGeom prst="rect">
            <a:avLst/>
          </a:prstGeom>
        </p:spPr>
        <p:txBody>
          <a:bodyPr wrap="square">
            <a:spAutoFit/>
          </a:bodyPr>
          <a:lstStyle/>
          <a:p>
            <a:pPr algn="just"/>
            <a:r>
              <a:rPr lang="en-IN" dirty="0"/>
              <a:t>Climate change will increase the </a:t>
            </a:r>
            <a:r>
              <a:rPr lang="en-IN" dirty="0" smtClean="0"/>
              <a:t>frequency at </a:t>
            </a:r>
            <a:r>
              <a:rPr lang="en-IN" dirty="0"/>
              <a:t>which some natural hazards occur, </a:t>
            </a:r>
            <a:r>
              <a:rPr lang="en-IN" dirty="0" smtClean="0"/>
              <a:t>especially extreme </a:t>
            </a:r>
            <a:r>
              <a:rPr lang="en-IN" dirty="0"/>
              <a:t>weather events, and </a:t>
            </a:r>
            <a:r>
              <a:rPr lang="en-IN" dirty="0" smtClean="0"/>
              <a:t>introduce new </a:t>
            </a:r>
            <a:r>
              <a:rPr lang="en-IN" dirty="0"/>
              <a:t>incremental impacts that are </a:t>
            </a:r>
            <a:r>
              <a:rPr lang="en-IN" dirty="0" smtClean="0"/>
              <a:t>less immediate.</a:t>
            </a:r>
          </a:p>
          <a:p>
            <a:pPr algn="just"/>
            <a:endParaRPr lang="en-US" dirty="0"/>
          </a:p>
          <a:p>
            <a:pPr algn="just"/>
            <a:r>
              <a:rPr lang="en-IN" dirty="0"/>
              <a:t>However, few climate impacts </a:t>
            </a:r>
            <a:r>
              <a:rPr lang="en-IN" dirty="0" smtClean="0"/>
              <a:t>will be </a:t>
            </a:r>
            <a:r>
              <a:rPr lang="en-IN" dirty="0"/>
              <a:t>truly </a:t>
            </a:r>
            <a:r>
              <a:rPr lang="en-IN" dirty="0" smtClean="0"/>
              <a:t> unfamiliar </a:t>
            </a:r>
            <a:r>
              <a:rPr lang="en-IN" dirty="0"/>
              <a:t>to cities. Cities have </a:t>
            </a:r>
            <a:r>
              <a:rPr lang="en-IN" dirty="0" smtClean="0"/>
              <a:t>always lived </a:t>
            </a:r>
            <a:r>
              <a:rPr lang="en-IN" dirty="0"/>
              <a:t>with natural hazards, such as </a:t>
            </a:r>
            <a:r>
              <a:rPr lang="en-IN" dirty="0" smtClean="0"/>
              <a:t>earthquakes, tsunamis</a:t>
            </a:r>
            <a:r>
              <a:rPr lang="en-IN" dirty="0"/>
              <a:t>, hurricanes, and flooding. In </a:t>
            </a:r>
            <a:r>
              <a:rPr lang="en-IN" dirty="0" smtClean="0"/>
              <a:t>some </a:t>
            </a:r>
            <a:r>
              <a:rPr lang="en-IN" dirty="0"/>
              <a:t>situations, cities will experience an increase in</a:t>
            </a:r>
          </a:p>
          <a:p>
            <a:pPr algn="just"/>
            <a:r>
              <a:rPr lang="en-IN" dirty="0"/>
              <a:t>the frequency of existing climate-related hazards</a:t>
            </a:r>
            <a:r>
              <a:rPr lang="en-IN" dirty="0" smtClean="0"/>
              <a:t>, such </a:t>
            </a:r>
            <a:r>
              <a:rPr lang="en-IN" dirty="0"/>
              <a:t>as flooding.</a:t>
            </a:r>
          </a:p>
        </p:txBody>
      </p:sp>
      <p:sp>
        <p:nvSpPr>
          <p:cNvPr id="7" name="Rectangle 6"/>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9" name="Rectangle 8"/>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2000" spc="1500" dirty="0" smtClean="0">
                <a:solidFill>
                  <a:srgbClr val="586F82"/>
                </a:solidFill>
              </a:rPr>
              <a:t>Climate Change and Cities</a:t>
            </a:r>
            <a:endParaRPr lang="en-IN" sz="2000" spc="1500" dirty="0">
              <a:solidFill>
                <a:srgbClr val="586F82"/>
              </a:solidFill>
            </a:endParaRPr>
          </a:p>
        </p:txBody>
      </p:sp>
      <p:pic>
        <p:nvPicPr>
          <p:cNvPr id="24577"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42453" r="10196"/>
          <a:stretch/>
        </p:blipFill>
        <p:spPr bwMode="auto">
          <a:xfrm>
            <a:off x="6084167" y="2174567"/>
            <a:ext cx="2088233" cy="424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653206" y="6184953"/>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IBRD</a:t>
            </a:r>
            <a:r>
              <a:rPr lang="en-IN" sz="1200" dirty="0" smtClean="0">
                <a:latin typeface="SolexOT-Medium"/>
              </a:rPr>
              <a:t> 2011. </a:t>
            </a:r>
            <a:r>
              <a:rPr lang="en-IN" sz="1200" i="1" dirty="0" smtClean="0">
                <a:latin typeface="SolexOT-Medium"/>
              </a:rPr>
              <a:t>Guide </a:t>
            </a:r>
            <a:r>
              <a:rPr lang="en-IN" sz="1200" i="1" dirty="0">
                <a:latin typeface="SolexOT-Medium"/>
              </a:rPr>
              <a:t>to Climate </a:t>
            </a:r>
            <a:r>
              <a:rPr lang="en-IN" sz="1200" i="1" dirty="0" smtClean="0">
                <a:latin typeface="SolexOT-Medium"/>
              </a:rPr>
              <a:t>Change Adaptation </a:t>
            </a:r>
            <a:r>
              <a:rPr lang="en-IN" sz="1200" i="1" dirty="0">
                <a:latin typeface="SolexOT-Medium"/>
              </a:rPr>
              <a:t>in Cities</a:t>
            </a:r>
            <a:endParaRPr lang="en-IN" sz="1200" i="1" dirty="0"/>
          </a:p>
        </p:txBody>
      </p:sp>
    </p:spTree>
    <p:extLst>
      <p:ext uri="{BB962C8B-B14F-4D97-AF65-F5344CB8AC3E}">
        <p14:creationId xmlns:p14="http://schemas.microsoft.com/office/powerpoint/2010/main" val="366635402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2" name="Rectangle 11"/>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5" name="Rectangle 4"/>
          <p:cNvSpPr/>
          <p:nvPr/>
        </p:nvSpPr>
        <p:spPr>
          <a:xfrm>
            <a:off x="653206" y="1628800"/>
            <a:ext cx="4494858" cy="3693319"/>
          </a:xfrm>
          <a:prstGeom prst="rect">
            <a:avLst/>
          </a:prstGeom>
        </p:spPr>
        <p:txBody>
          <a:bodyPr wrap="square">
            <a:spAutoFit/>
          </a:bodyPr>
          <a:lstStyle/>
          <a:p>
            <a:pPr algn="just"/>
            <a:r>
              <a:rPr lang="en-IN" dirty="0"/>
              <a:t>The urban heat island effect—cities </a:t>
            </a:r>
            <a:r>
              <a:rPr lang="en-IN" dirty="0" smtClean="0"/>
              <a:t>are generally </a:t>
            </a:r>
            <a:r>
              <a:rPr lang="en-IN" dirty="0"/>
              <a:t>warmer than surrounding </a:t>
            </a:r>
            <a:r>
              <a:rPr lang="en-IN" dirty="0" smtClean="0"/>
              <a:t>rural areas </a:t>
            </a:r>
            <a:r>
              <a:rPr lang="en-IN" dirty="0"/>
              <a:t>because of higher heat absorption </a:t>
            </a:r>
            <a:r>
              <a:rPr lang="en-IN" dirty="0" smtClean="0"/>
              <a:t>and </a:t>
            </a:r>
            <a:r>
              <a:rPr lang="en-IN" dirty="0"/>
              <a:t>relatively limited cooling associated </a:t>
            </a:r>
            <a:r>
              <a:rPr lang="en-IN" dirty="0" smtClean="0"/>
              <a:t>with vegetation </a:t>
            </a:r>
            <a:r>
              <a:rPr lang="en-IN" dirty="0"/>
              <a:t>and permeable </a:t>
            </a:r>
            <a:r>
              <a:rPr lang="en-IN" dirty="0" smtClean="0"/>
              <a:t>surfaces </a:t>
            </a:r>
          </a:p>
          <a:p>
            <a:pPr algn="just"/>
            <a:endParaRPr lang="en-IN" dirty="0"/>
          </a:p>
          <a:p>
            <a:pPr algn="just"/>
            <a:r>
              <a:rPr lang="en-IN" dirty="0" smtClean="0"/>
              <a:t>Air </a:t>
            </a:r>
            <a:r>
              <a:rPr lang="en-IN" dirty="0"/>
              <a:t>pollution, which is exacerbated by </a:t>
            </a:r>
            <a:r>
              <a:rPr lang="en-IN" dirty="0" smtClean="0"/>
              <a:t>high temperatures </a:t>
            </a:r>
          </a:p>
          <a:p>
            <a:pPr algn="just"/>
            <a:endParaRPr lang="en-IN" dirty="0"/>
          </a:p>
          <a:p>
            <a:pPr algn="just"/>
            <a:r>
              <a:rPr lang="en-IN" dirty="0" smtClean="0"/>
              <a:t></a:t>
            </a:r>
            <a:r>
              <a:rPr lang="en-IN" dirty="0"/>
              <a:t>Existing climate extremes, such </a:t>
            </a:r>
            <a:r>
              <a:rPr lang="en-IN" dirty="0" smtClean="0"/>
              <a:t>as hurricanes </a:t>
            </a:r>
            <a:r>
              <a:rPr lang="en-IN" dirty="0"/>
              <a:t>and typhoons (although the </a:t>
            </a:r>
            <a:r>
              <a:rPr lang="en-IN" dirty="0" smtClean="0"/>
              <a:t>exact relationships </a:t>
            </a:r>
            <a:r>
              <a:rPr lang="en-IN" dirty="0"/>
              <a:t>with climate change have </a:t>
            </a:r>
            <a:r>
              <a:rPr lang="en-IN" dirty="0" smtClean="0"/>
              <a:t>yet to </a:t>
            </a:r>
            <a:r>
              <a:rPr lang="en-IN" dirty="0"/>
              <a:t>be fully established)</a:t>
            </a:r>
          </a:p>
        </p:txBody>
      </p:sp>
      <p:sp>
        <p:nvSpPr>
          <p:cNvPr id="7" name="Rectangle 6"/>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9" name="Rectangle 8"/>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4800" spc="1500" dirty="0" smtClean="0">
                <a:solidFill>
                  <a:srgbClr val="586F82"/>
                </a:solidFill>
              </a:rPr>
              <a:t>Range of Impacts</a:t>
            </a:r>
            <a:endParaRPr lang="en-IN" sz="4800" spc="1500" dirty="0">
              <a:solidFill>
                <a:srgbClr val="586F82"/>
              </a:solidFill>
            </a:endParaRPr>
          </a:p>
        </p:txBody>
      </p:sp>
      <p:pic>
        <p:nvPicPr>
          <p:cNvPr id="23554" name="Picture 2" descr="Image result for urban heat island effect"/>
          <p:cNvPicPr>
            <a:picLocks noChangeAspect="1" noChangeArrowheads="1"/>
          </p:cNvPicPr>
          <p:nvPr/>
        </p:nvPicPr>
        <p:blipFill rotWithShape="1">
          <a:blip r:embed="rId3">
            <a:extLst>
              <a:ext uri="{28A0092B-C50C-407E-A947-70E740481C1C}">
                <a14:useLocalDpi xmlns:a14="http://schemas.microsoft.com/office/drawing/2010/main" val="0"/>
              </a:ext>
            </a:extLst>
          </a:blip>
          <a:srcRect l="39256" r="29976"/>
          <a:stretch/>
        </p:blipFill>
        <p:spPr bwMode="auto">
          <a:xfrm>
            <a:off x="6084168" y="2636913"/>
            <a:ext cx="2088232" cy="3816276"/>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Londons Heat Island measured by satellite during 2003 heatwa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22" y="1538514"/>
            <a:ext cx="8735892" cy="4914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69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2" name="Rectangle 11"/>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5" name="Rectangle 4"/>
          <p:cNvSpPr/>
          <p:nvPr/>
        </p:nvSpPr>
        <p:spPr>
          <a:xfrm>
            <a:off x="653206" y="1973739"/>
            <a:ext cx="4494858" cy="2031325"/>
          </a:xfrm>
          <a:prstGeom prst="rect">
            <a:avLst/>
          </a:prstGeom>
        </p:spPr>
        <p:txBody>
          <a:bodyPr wrap="square">
            <a:spAutoFit/>
          </a:bodyPr>
          <a:lstStyle/>
          <a:p>
            <a:pPr algn="just"/>
            <a:r>
              <a:rPr lang="en-IN" dirty="0"/>
              <a:t>Changes in climate will in turn have a range of</a:t>
            </a:r>
          </a:p>
          <a:p>
            <a:pPr algn="just"/>
            <a:r>
              <a:rPr lang="en-IN" dirty="0"/>
              <a:t>short-term and long-term consequences for cities—</a:t>
            </a:r>
          </a:p>
          <a:p>
            <a:pPr algn="just"/>
            <a:r>
              <a:rPr lang="en-IN" dirty="0"/>
              <a:t>on human health, physical assets, </a:t>
            </a:r>
            <a:r>
              <a:rPr lang="en-IN" dirty="0" smtClean="0"/>
              <a:t>economic activities</a:t>
            </a:r>
            <a:r>
              <a:rPr lang="en-IN" dirty="0"/>
              <a:t>, and social systems—depending on </a:t>
            </a:r>
            <a:r>
              <a:rPr lang="en-IN" dirty="0" smtClean="0"/>
              <a:t>how well </a:t>
            </a:r>
            <a:r>
              <a:rPr lang="en-IN" b="1" dirty="0"/>
              <a:t>prepared</a:t>
            </a:r>
            <a:r>
              <a:rPr lang="en-IN" dirty="0"/>
              <a:t> a city is and how it responds</a:t>
            </a:r>
          </a:p>
        </p:txBody>
      </p:sp>
      <p:sp>
        <p:nvSpPr>
          <p:cNvPr id="7" name="Rectangle 6"/>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9" name="Rectangle 8"/>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4800" spc="1500" dirty="0" smtClean="0">
                <a:solidFill>
                  <a:srgbClr val="586F82"/>
                </a:solidFill>
              </a:rPr>
              <a:t>Consequences</a:t>
            </a:r>
            <a:endParaRPr lang="en-IN" sz="4800" spc="1500" dirty="0">
              <a:solidFill>
                <a:srgbClr val="586F82"/>
              </a:solidFill>
            </a:endParaRPr>
          </a:p>
        </p:txBody>
      </p:sp>
      <p:pic>
        <p:nvPicPr>
          <p:cNvPr id="22530" name="Picture 2" descr="Image result for consequences of climate change"/>
          <p:cNvPicPr>
            <a:picLocks noChangeAspect="1" noChangeArrowheads="1"/>
          </p:cNvPicPr>
          <p:nvPr/>
        </p:nvPicPr>
        <p:blipFill rotWithShape="1">
          <a:blip r:embed="rId3">
            <a:extLst>
              <a:ext uri="{28A0092B-C50C-407E-A947-70E740481C1C}">
                <a14:useLocalDpi xmlns:a14="http://schemas.microsoft.com/office/drawing/2010/main" val="0"/>
              </a:ext>
            </a:extLst>
          </a:blip>
          <a:srcRect l="38095" r="19876"/>
          <a:stretch/>
        </p:blipFill>
        <p:spPr bwMode="auto">
          <a:xfrm>
            <a:off x="6084168" y="2564204"/>
            <a:ext cx="2088232" cy="386683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653206" y="6184953"/>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ISDR</a:t>
            </a:r>
            <a:endParaRPr lang="en-IN" sz="1200" i="1" dirty="0"/>
          </a:p>
        </p:txBody>
      </p:sp>
    </p:spTree>
    <p:extLst>
      <p:ext uri="{BB962C8B-B14F-4D97-AF65-F5344CB8AC3E}">
        <p14:creationId xmlns:p14="http://schemas.microsoft.com/office/powerpoint/2010/main" val="341157880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2" name="Rectangle 11"/>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5" name="Rectangle 4"/>
          <p:cNvSpPr/>
          <p:nvPr/>
        </p:nvSpPr>
        <p:spPr>
          <a:xfrm>
            <a:off x="653206" y="1628800"/>
            <a:ext cx="4494858" cy="5262979"/>
          </a:xfrm>
          <a:prstGeom prst="rect">
            <a:avLst/>
          </a:prstGeom>
        </p:spPr>
        <p:txBody>
          <a:bodyPr wrap="square">
            <a:spAutoFit/>
          </a:bodyPr>
          <a:lstStyle/>
          <a:p>
            <a:pPr algn="just"/>
            <a:r>
              <a:rPr lang="en-IN" sz="1600" dirty="0" smtClean="0"/>
              <a:t>Climate change </a:t>
            </a:r>
            <a:r>
              <a:rPr lang="en-IN" sz="1600" dirty="0"/>
              <a:t>will also affect cities indirectly through </a:t>
            </a:r>
            <a:r>
              <a:rPr lang="en-IN" sz="1600" dirty="0" smtClean="0"/>
              <a:t>effects on </a:t>
            </a:r>
            <a:r>
              <a:rPr lang="en-IN" sz="1600" dirty="0"/>
              <a:t>areas and systems outside of cities. </a:t>
            </a:r>
            <a:endParaRPr lang="en-IN" sz="1600" dirty="0" smtClean="0"/>
          </a:p>
          <a:p>
            <a:endParaRPr lang="en-IN" sz="1600" dirty="0"/>
          </a:p>
          <a:p>
            <a:pPr algn="just"/>
            <a:r>
              <a:rPr lang="en-IN" sz="1600" dirty="0"/>
              <a:t>Water quality and quantity may </a:t>
            </a:r>
            <a:r>
              <a:rPr lang="en-IN" sz="1600" dirty="0" smtClean="0"/>
              <a:t>be reduced  by </a:t>
            </a:r>
            <a:r>
              <a:rPr lang="en-IN" sz="1600" dirty="0"/>
              <a:t>expected increases in droughts</a:t>
            </a:r>
            <a:r>
              <a:rPr lang="en-IN" sz="1600" dirty="0" smtClean="0"/>
              <a:t>, especially </a:t>
            </a:r>
            <a:r>
              <a:rPr lang="en-IN" sz="1600" dirty="0"/>
              <a:t>from sources (for example</a:t>
            </a:r>
            <a:r>
              <a:rPr lang="en-IN" sz="1600" dirty="0" smtClean="0"/>
              <a:t>, snowpack</a:t>
            </a:r>
            <a:r>
              <a:rPr lang="en-IN" sz="1600" dirty="0"/>
              <a:t>) outside of city borders, </a:t>
            </a:r>
            <a:r>
              <a:rPr lang="en-IN" sz="1600" dirty="0" smtClean="0"/>
              <a:t>with a </a:t>
            </a:r>
            <a:r>
              <a:rPr lang="en-IN" sz="1600" dirty="0"/>
              <a:t>host of consequences from </a:t>
            </a:r>
            <a:r>
              <a:rPr lang="en-IN" sz="1600" dirty="0" smtClean="0"/>
              <a:t>threatened drinking </a:t>
            </a:r>
            <a:r>
              <a:rPr lang="en-IN" sz="1600" dirty="0"/>
              <a:t>water supply to </a:t>
            </a:r>
            <a:r>
              <a:rPr lang="en-IN" sz="1600" dirty="0" smtClean="0"/>
              <a:t>reduced agricultural production </a:t>
            </a:r>
            <a:r>
              <a:rPr lang="en-IN" sz="1600" dirty="0"/>
              <a:t>that affects </a:t>
            </a:r>
            <a:r>
              <a:rPr lang="en-IN" sz="1600" dirty="0" smtClean="0"/>
              <a:t> food </a:t>
            </a:r>
            <a:r>
              <a:rPr lang="en-IN" sz="1600" dirty="0"/>
              <a:t>security in </a:t>
            </a:r>
            <a:r>
              <a:rPr lang="en-IN" sz="1600" dirty="0" smtClean="0"/>
              <a:t>cities</a:t>
            </a:r>
          </a:p>
          <a:p>
            <a:pPr algn="just"/>
            <a:r>
              <a:rPr lang="en-IN" sz="1600" dirty="0"/>
              <a:t>Energy transmission and distribution may </a:t>
            </a:r>
            <a:r>
              <a:rPr lang="en-IN" sz="1600" dirty="0" smtClean="0"/>
              <a:t>be overstressed </a:t>
            </a:r>
            <a:r>
              <a:rPr lang="en-IN" sz="1600" dirty="0"/>
              <a:t>because of increased </a:t>
            </a:r>
            <a:r>
              <a:rPr lang="en-IN" sz="1600" dirty="0" smtClean="0"/>
              <a:t>incidence or </a:t>
            </a:r>
            <a:r>
              <a:rPr lang="en-IN" sz="1600" dirty="0"/>
              <a:t>duration of summer heat waves, </a:t>
            </a:r>
            <a:r>
              <a:rPr lang="en-IN" sz="1600" dirty="0" smtClean="0"/>
              <a:t>in conjunction </a:t>
            </a:r>
            <a:r>
              <a:rPr lang="en-IN" sz="1600" dirty="0"/>
              <a:t>with energy demand for cooling</a:t>
            </a:r>
            <a:r>
              <a:rPr lang="en-IN" sz="1600" dirty="0" smtClean="0"/>
              <a:t>. </a:t>
            </a:r>
            <a:r>
              <a:rPr lang="en-IN" sz="1600" dirty="0"/>
              <a:t>Cities may also experience </a:t>
            </a:r>
            <a:r>
              <a:rPr lang="en-IN" sz="1600" dirty="0" smtClean="0"/>
              <a:t>greater in-migration </a:t>
            </a:r>
            <a:r>
              <a:rPr lang="en-IN" sz="1600" dirty="0"/>
              <a:t>from rural inhabitants </a:t>
            </a:r>
            <a:r>
              <a:rPr lang="en-IN" sz="1600" dirty="0" smtClean="0"/>
              <a:t>pressured by </a:t>
            </a:r>
            <a:r>
              <a:rPr lang="en-IN" sz="1600" dirty="0"/>
              <a:t>drought or other climate extremes</a:t>
            </a:r>
            <a:r>
              <a:rPr lang="en-IN" sz="1600" dirty="0" smtClean="0"/>
              <a:t>. </a:t>
            </a:r>
            <a:r>
              <a:rPr lang="en-IN" sz="1600" dirty="0"/>
              <a:t>Climate change is increasingly </a:t>
            </a:r>
            <a:r>
              <a:rPr lang="en-IN" sz="1600" dirty="0" smtClean="0"/>
              <a:t>being discussed </a:t>
            </a:r>
            <a:r>
              <a:rPr lang="en-IN" sz="1600" dirty="0"/>
              <a:t>as an emerging </a:t>
            </a:r>
            <a:r>
              <a:rPr lang="en-IN" sz="1600" dirty="0" smtClean="0"/>
              <a:t>global security </a:t>
            </a:r>
            <a:r>
              <a:rPr lang="en-IN" sz="1600" dirty="0"/>
              <a:t>issue—a threat to the well-being</a:t>
            </a:r>
            <a:r>
              <a:rPr lang="en-IN" sz="1600" dirty="0" smtClean="0"/>
              <a:t>, safety</a:t>
            </a:r>
            <a:r>
              <a:rPr lang="en-IN" sz="1600" dirty="0"/>
              <a:t>, and survival of people around </a:t>
            </a:r>
            <a:r>
              <a:rPr lang="en-IN" sz="1600" dirty="0" smtClean="0"/>
              <a:t>the world</a:t>
            </a:r>
            <a:endParaRPr lang="en-IN" sz="1600" dirty="0"/>
          </a:p>
        </p:txBody>
      </p:sp>
      <p:sp>
        <p:nvSpPr>
          <p:cNvPr id="7" name="Rectangle 6"/>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9" name="Rectangle 8"/>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4800" spc="1500" dirty="0" smtClean="0">
                <a:solidFill>
                  <a:srgbClr val="586F82"/>
                </a:solidFill>
              </a:rPr>
              <a:t>Indirect Impact</a:t>
            </a:r>
            <a:endParaRPr lang="en-IN" sz="4800" spc="1500" dirty="0">
              <a:solidFill>
                <a:srgbClr val="586F82"/>
              </a:solidFill>
            </a:endParaRPr>
          </a:p>
        </p:txBody>
      </p:sp>
      <p:pic>
        <p:nvPicPr>
          <p:cNvPr id="13316" name="Picture 4" descr="Image result for consequences of climate chan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125" r="27935"/>
          <a:stretch/>
        </p:blipFill>
        <p:spPr bwMode="auto">
          <a:xfrm>
            <a:off x="6084168" y="2249318"/>
            <a:ext cx="2088232" cy="420387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934" t="14800" r="21127" b="9333"/>
          <a:stretch/>
        </p:blipFill>
        <p:spPr bwMode="auto">
          <a:xfrm>
            <a:off x="13232" y="1109081"/>
            <a:ext cx="9129180" cy="5776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411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2" name="Rectangle 11"/>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5" name="Rectangle 4"/>
          <p:cNvSpPr/>
          <p:nvPr/>
        </p:nvSpPr>
        <p:spPr>
          <a:xfrm>
            <a:off x="653206" y="2152015"/>
            <a:ext cx="4494858" cy="3293209"/>
          </a:xfrm>
          <a:prstGeom prst="rect">
            <a:avLst/>
          </a:prstGeom>
        </p:spPr>
        <p:txBody>
          <a:bodyPr wrap="square">
            <a:spAutoFit/>
          </a:bodyPr>
          <a:lstStyle/>
          <a:p>
            <a:pPr algn="just"/>
            <a:r>
              <a:rPr lang="en-IN" sz="1600" dirty="0"/>
              <a:t>An informal settlement is </a:t>
            </a:r>
            <a:r>
              <a:rPr lang="en-IN" sz="1600" dirty="0" smtClean="0"/>
              <a:t>characterized by </a:t>
            </a:r>
            <a:r>
              <a:rPr lang="en-IN" sz="1600" dirty="0"/>
              <a:t>its inhabitants’ complete or partial lack of basic </a:t>
            </a:r>
            <a:r>
              <a:rPr lang="en-IN" sz="1600" dirty="0" smtClean="0"/>
              <a:t>rights and </a:t>
            </a:r>
            <a:r>
              <a:rPr lang="en-IN" sz="1600" dirty="0"/>
              <a:t>institutional as well as legal security. This </a:t>
            </a:r>
            <a:r>
              <a:rPr lang="en-IN" sz="1600" dirty="0" smtClean="0"/>
              <a:t>particularly includes </a:t>
            </a:r>
            <a:r>
              <a:rPr lang="en-IN" sz="1600" dirty="0"/>
              <a:t>formal landownership or land use titling and the </a:t>
            </a:r>
            <a:r>
              <a:rPr lang="en-IN" sz="1600" dirty="0" smtClean="0"/>
              <a:t>right to </a:t>
            </a:r>
            <a:r>
              <a:rPr lang="en-IN" sz="1600" dirty="0"/>
              <a:t>access basic (social) infrastructure. Informal settlements </a:t>
            </a:r>
            <a:r>
              <a:rPr lang="en-IN" sz="1600" dirty="0" smtClean="0"/>
              <a:t>are often </a:t>
            </a:r>
            <a:r>
              <a:rPr lang="en-IN" sz="1600" dirty="0"/>
              <a:t>marginal settlements in places with </a:t>
            </a:r>
            <a:r>
              <a:rPr lang="en-IN" sz="1600" dirty="0" smtClean="0"/>
              <a:t>unfavourable settlement conditions </a:t>
            </a:r>
            <a:r>
              <a:rPr lang="en-IN" sz="1600" dirty="0"/>
              <a:t>(e.g. close to dumpsites, in flood plains </a:t>
            </a:r>
            <a:r>
              <a:rPr lang="en-IN" sz="1600" dirty="0" smtClean="0"/>
              <a:t>or at </a:t>
            </a:r>
            <a:r>
              <a:rPr lang="en-IN" sz="1600" dirty="0"/>
              <a:t>steep slopes). Informal settlements consist </a:t>
            </a:r>
            <a:r>
              <a:rPr lang="en-IN" sz="1600" dirty="0" smtClean="0"/>
              <a:t>predominantly of </a:t>
            </a:r>
            <a:r>
              <a:rPr lang="en-IN" sz="1600" dirty="0"/>
              <a:t>makeshift housing. Their inhabitants often live </a:t>
            </a:r>
            <a:r>
              <a:rPr lang="en-IN" sz="1600" dirty="0" smtClean="0"/>
              <a:t>below the poverty </a:t>
            </a:r>
            <a:r>
              <a:rPr lang="en-IN" sz="1600" dirty="0"/>
              <a:t>line. In most cases informal settlements are </a:t>
            </a:r>
            <a:r>
              <a:rPr lang="en-IN" sz="1600" dirty="0" smtClean="0"/>
              <a:t>unplanned urban </a:t>
            </a:r>
            <a:r>
              <a:rPr lang="en-IN" sz="1600" dirty="0"/>
              <a:t>quarters</a:t>
            </a:r>
            <a:r>
              <a:rPr lang="en-IN" sz="1600" dirty="0" smtClean="0"/>
              <a:t>.</a:t>
            </a:r>
            <a:endParaRPr lang="en-IN" sz="1600" dirty="0"/>
          </a:p>
        </p:txBody>
      </p:sp>
      <p:sp>
        <p:nvSpPr>
          <p:cNvPr id="7" name="Rectangle 6"/>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9" name="Rectangle 8"/>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3200" spc="1500" dirty="0" smtClean="0">
                <a:solidFill>
                  <a:srgbClr val="586F82"/>
                </a:solidFill>
              </a:rPr>
              <a:t>Informal Settlements</a:t>
            </a:r>
            <a:endParaRPr lang="en-IN" sz="3200" spc="1500" dirty="0">
              <a:solidFill>
                <a:srgbClr val="586F82"/>
              </a:solidFill>
            </a:endParaRPr>
          </a:p>
        </p:txBody>
      </p:sp>
      <p:pic>
        <p:nvPicPr>
          <p:cNvPr id="21506" name="Picture 2" descr="Image result for informal settlement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248" r="56443"/>
          <a:stretch/>
        </p:blipFill>
        <p:spPr bwMode="auto">
          <a:xfrm>
            <a:off x="6084168" y="2152015"/>
            <a:ext cx="2088232" cy="430117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653206" y="6184953"/>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IBRD</a:t>
            </a:r>
            <a:r>
              <a:rPr lang="en-IN" sz="1200" dirty="0" smtClean="0">
                <a:latin typeface="SolexOT-Medium"/>
              </a:rPr>
              <a:t> 2011. </a:t>
            </a:r>
            <a:r>
              <a:rPr lang="en-IN" sz="1200" i="1" dirty="0" smtClean="0">
                <a:latin typeface="SolexOT-Medium"/>
              </a:rPr>
              <a:t>Guide </a:t>
            </a:r>
            <a:r>
              <a:rPr lang="en-IN" sz="1200" i="1" dirty="0">
                <a:latin typeface="SolexOT-Medium"/>
              </a:rPr>
              <a:t>to Climate </a:t>
            </a:r>
            <a:r>
              <a:rPr lang="en-IN" sz="1200" i="1" dirty="0" smtClean="0">
                <a:latin typeface="SolexOT-Medium"/>
              </a:rPr>
              <a:t>Change Adaptation </a:t>
            </a:r>
            <a:r>
              <a:rPr lang="en-IN" sz="1200" i="1" dirty="0">
                <a:latin typeface="SolexOT-Medium"/>
              </a:rPr>
              <a:t>in Cities</a:t>
            </a:r>
            <a:endParaRPr lang="en-IN" sz="1200" i="1" dirty="0"/>
          </a:p>
        </p:txBody>
      </p:sp>
    </p:spTree>
    <p:extLst>
      <p:ext uri="{BB962C8B-B14F-4D97-AF65-F5344CB8AC3E}">
        <p14:creationId xmlns:p14="http://schemas.microsoft.com/office/powerpoint/2010/main" val="270099053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2" name="Rectangle 11"/>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5" name="Rectangle 4"/>
          <p:cNvSpPr/>
          <p:nvPr/>
        </p:nvSpPr>
        <p:spPr>
          <a:xfrm>
            <a:off x="653206" y="1916832"/>
            <a:ext cx="4494858" cy="2554545"/>
          </a:xfrm>
          <a:prstGeom prst="rect">
            <a:avLst/>
          </a:prstGeom>
        </p:spPr>
        <p:txBody>
          <a:bodyPr wrap="square">
            <a:spAutoFit/>
          </a:bodyPr>
          <a:lstStyle/>
          <a:p>
            <a:pPr algn="just"/>
            <a:r>
              <a:rPr lang="en-IN" sz="1600" dirty="0"/>
              <a:t>An inner-urban settlement with substandard </a:t>
            </a:r>
            <a:r>
              <a:rPr lang="en-IN" sz="1600" dirty="0" smtClean="0"/>
              <a:t>living conditions </a:t>
            </a:r>
            <a:r>
              <a:rPr lang="en-IN" sz="1600" dirty="0"/>
              <a:t>which is, unlike informal or marginal </a:t>
            </a:r>
            <a:r>
              <a:rPr lang="en-IN" sz="1600" dirty="0" smtClean="0"/>
              <a:t>settlements in </a:t>
            </a:r>
            <a:r>
              <a:rPr lang="en-IN" sz="1600" dirty="0" err="1"/>
              <a:t>peri</a:t>
            </a:r>
            <a:r>
              <a:rPr lang="en-IN" sz="1600" dirty="0"/>
              <a:t>-urban or newly urbanized areas, originally </a:t>
            </a:r>
            <a:r>
              <a:rPr lang="en-IN" sz="1600" dirty="0" smtClean="0"/>
              <a:t>understood as </a:t>
            </a:r>
            <a:r>
              <a:rPr lang="en-IN" sz="1600" dirty="0"/>
              <a:t>an emergency accommodation in dilapidated parts of </a:t>
            </a:r>
            <a:r>
              <a:rPr lang="en-IN" sz="1600" dirty="0" smtClean="0"/>
              <a:t>the existing </a:t>
            </a:r>
            <a:r>
              <a:rPr lang="en-IN" sz="1600" dirty="0"/>
              <a:t>city. The housing standards and the </a:t>
            </a:r>
            <a:r>
              <a:rPr lang="en-IN" sz="1600" dirty="0" smtClean="0"/>
              <a:t>infrastructure conditions </a:t>
            </a:r>
            <a:r>
              <a:rPr lang="en-IN" sz="1600" dirty="0"/>
              <a:t>are correspondingly poor. In developing countries</a:t>
            </a:r>
            <a:r>
              <a:rPr lang="en-IN" sz="1600" dirty="0" smtClean="0"/>
              <a:t>, but </a:t>
            </a:r>
            <a:r>
              <a:rPr lang="en-IN" sz="1600" dirty="0"/>
              <a:t>also in some industrialized countries, they often serve </a:t>
            </a:r>
            <a:r>
              <a:rPr lang="en-IN" sz="1600" dirty="0" smtClean="0"/>
              <a:t>to absorb </a:t>
            </a:r>
            <a:r>
              <a:rPr lang="en-IN" sz="1600" dirty="0"/>
              <a:t>new urban immigrants. Slums are frequently of </a:t>
            </a:r>
            <a:r>
              <a:rPr lang="en-IN" sz="1600" dirty="0" smtClean="0"/>
              <a:t>informal status</a:t>
            </a:r>
            <a:r>
              <a:rPr lang="en-IN" sz="1600" dirty="0"/>
              <a:t>.</a:t>
            </a:r>
          </a:p>
        </p:txBody>
      </p:sp>
      <p:sp>
        <p:nvSpPr>
          <p:cNvPr id="7" name="Rectangle 6"/>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9" name="Rectangle 8"/>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5400" spc="1500" dirty="0" smtClean="0">
                <a:solidFill>
                  <a:srgbClr val="586F82"/>
                </a:solidFill>
              </a:rPr>
              <a:t>Slum</a:t>
            </a:r>
            <a:endParaRPr lang="en-IN" sz="5400" spc="1500" dirty="0">
              <a:solidFill>
                <a:srgbClr val="586F82"/>
              </a:solidFill>
            </a:endParaRPr>
          </a:p>
        </p:txBody>
      </p:sp>
      <p:pic>
        <p:nvPicPr>
          <p:cNvPr id="19458" name="Picture 2" descr="Image result for slu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0897" r="8691"/>
          <a:stretch/>
        </p:blipFill>
        <p:spPr bwMode="auto">
          <a:xfrm>
            <a:off x="6084168" y="2540196"/>
            <a:ext cx="2088232" cy="386236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653206" y="6184953"/>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IBRD</a:t>
            </a:r>
            <a:r>
              <a:rPr lang="en-IN" sz="1200" dirty="0" smtClean="0">
                <a:latin typeface="SolexOT-Medium"/>
              </a:rPr>
              <a:t> 2011. </a:t>
            </a:r>
            <a:r>
              <a:rPr lang="en-IN" sz="1200" i="1" dirty="0" smtClean="0">
                <a:latin typeface="SolexOT-Medium"/>
              </a:rPr>
              <a:t>Guide </a:t>
            </a:r>
            <a:r>
              <a:rPr lang="en-IN" sz="1200" i="1" dirty="0">
                <a:latin typeface="SolexOT-Medium"/>
              </a:rPr>
              <a:t>to Climate </a:t>
            </a:r>
            <a:r>
              <a:rPr lang="en-IN" sz="1200" i="1" dirty="0" smtClean="0">
                <a:latin typeface="SolexOT-Medium"/>
              </a:rPr>
              <a:t>Change Adaptation </a:t>
            </a:r>
            <a:r>
              <a:rPr lang="en-IN" sz="1200" i="1" dirty="0">
                <a:latin typeface="SolexOT-Medium"/>
              </a:rPr>
              <a:t>in Cities</a:t>
            </a:r>
            <a:endParaRPr lang="en-IN" sz="1200" i="1" dirty="0"/>
          </a:p>
        </p:txBody>
      </p:sp>
    </p:spTree>
    <p:extLst>
      <p:ext uri="{BB962C8B-B14F-4D97-AF65-F5344CB8AC3E}">
        <p14:creationId xmlns:p14="http://schemas.microsoft.com/office/powerpoint/2010/main" val="402146214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2" name="Rectangle 11"/>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5" name="Rectangle 4"/>
          <p:cNvSpPr/>
          <p:nvPr/>
        </p:nvSpPr>
        <p:spPr>
          <a:xfrm>
            <a:off x="568524" y="1959218"/>
            <a:ext cx="4494858" cy="4278094"/>
          </a:xfrm>
          <a:prstGeom prst="rect">
            <a:avLst/>
          </a:prstGeom>
        </p:spPr>
        <p:txBody>
          <a:bodyPr wrap="square">
            <a:spAutoFit/>
          </a:bodyPr>
          <a:lstStyle/>
          <a:p>
            <a:pPr algn="just"/>
            <a:r>
              <a:rPr lang="en-IN" sz="1600" dirty="0"/>
              <a:t>People living in informal settlements (</a:t>
            </a:r>
            <a:r>
              <a:rPr lang="en-IN" sz="1600" dirty="0" smtClean="0"/>
              <a:t>numbering nearly </a:t>
            </a:r>
            <a:r>
              <a:rPr lang="en-IN" sz="1600" dirty="0"/>
              <a:t>one billion worldwide, or nearly </a:t>
            </a:r>
            <a:r>
              <a:rPr lang="en-IN" sz="1600" dirty="0" smtClean="0"/>
              <a:t>one-third of </a:t>
            </a:r>
            <a:r>
              <a:rPr lang="en-IN" sz="1600" dirty="0"/>
              <a:t>the world’s urban population) often lack </a:t>
            </a:r>
            <a:r>
              <a:rPr lang="en-IN" sz="1600" dirty="0" smtClean="0"/>
              <a:t>the following </a:t>
            </a:r>
            <a:r>
              <a:rPr lang="en-IN" sz="1600" dirty="0"/>
              <a:t>critical living conditions</a:t>
            </a:r>
            <a:r>
              <a:rPr lang="en-IN" sz="1600" dirty="0" smtClean="0"/>
              <a:t>:</a:t>
            </a:r>
          </a:p>
          <a:p>
            <a:pPr algn="just"/>
            <a:endParaRPr lang="en-IN" sz="1600" dirty="0"/>
          </a:p>
          <a:p>
            <a:pPr algn="just"/>
            <a:r>
              <a:rPr lang="en-IN" sz="1600" dirty="0" smtClean="0"/>
              <a:t>Access to improved water</a:t>
            </a:r>
          </a:p>
          <a:p>
            <a:pPr algn="just"/>
            <a:r>
              <a:rPr lang="en-IN" sz="1600" dirty="0" smtClean="0"/>
              <a:t>Access to improved sanitation facilities</a:t>
            </a:r>
          </a:p>
          <a:p>
            <a:pPr algn="just"/>
            <a:r>
              <a:rPr lang="en-IN" sz="1600" dirty="0" smtClean="0"/>
              <a:t>Sufficient living area (not more than three people sharing room)</a:t>
            </a:r>
            <a:endParaRPr lang="en-IN" sz="1600" dirty="0"/>
          </a:p>
          <a:p>
            <a:pPr algn="just"/>
            <a:r>
              <a:rPr lang="en-IN" sz="1600" dirty="0" smtClean="0"/>
              <a:t>Structural quality and durability of dwellings</a:t>
            </a:r>
          </a:p>
          <a:p>
            <a:pPr algn="just"/>
            <a:r>
              <a:rPr lang="en-IN" sz="1600" dirty="0" smtClean="0"/>
              <a:t>Security of tenure (</a:t>
            </a:r>
            <a:r>
              <a:rPr lang="en-IN" sz="1600" dirty="0"/>
              <a:t>UN-HABITAT 2006; UN-HABITAT 2008)</a:t>
            </a:r>
            <a:endParaRPr lang="en-IN" sz="1600" dirty="0" smtClean="0"/>
          </a:p>
          <a:p>
            <a:pPr algn="just"/>
            <a:endParaRPr lang="en-IN" sz="1600" dirty="0" smtClean="0"/>
          </a:p>
          <a:p>
            <a:pPr algn="just"/>
            <a:r>
              <a:rPr lang="en-IN" sz="1600" dirty="0" smtClean="0"/>
              <a:t>As </a:t>
            </a:r>
            <a:r>
              <a:rPr lang="en-IN" sz="1600" dirty="0"/>
              <a:t>a direct result, many of these people live </a:t>
            </a:r>
            <a:r>
              <a:rPr lang="en-IN" sz="1600" dirty="0" smtClean="0"/>
              <a:t>with a </a:t>
            </a:r>
            <a:r>
              <a:rPr lang="en-IN" sz="1600" dirty="0"/>
              <a:t>constant risk to their lives and homes </a:t>
            </a:r>
            <a:r>
              <a:rPr lang="en-IN" sz="1600" dirty="0" smtClean="0"/>
              <a:t>from disasters</a:t>
            </a:r>
            <a:r>
              <a:rPr lang="en-IN" sz="1600" dirty="0"/>
              <a:t>, such as storms, floods, landslides, </a:t>
            </a:r>
            <a:r>
              <a:rPr lang="en-IN" sz="1600" dirty="0" smtClean="0"/>
              <a:t>heat waves</a:t>
            </a:r>
            <a:r>
              <a:rPr lang="en-IN" sz="1600" dirty="0"/>
              <a:t>, and droughts.</a:t>
            </a:r>
          </a:p>
        </p:txBody>
      </p:sp>
      <p:sp>
        <p:nvSpPr>
          <p:cNvPr id="7" name="Rectangle 6"/>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9" name="Rectangle 8"/>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2000" spc="1500" dirty="0" smtClean="0">
                <a:solidFill>
                  <a:srgbClr val="586F82"/>
                </a:solidFill>
              </a:rPr>
              <a:t>Impacts on the Urban Poor</a:t>
            </a:r>
            <a:endParaRPr lang="en-IN" sz="2000" spc="1500" dirty="0">
              <a:solidFill>
                <a:srgbClr val="586F82"/>
              </a:solidFill>
            </a:endParaRPr>
          </a:p>
        </p:txBody>
      </p:sp>
      <p:pic>
        <p:nvPicPr>
          <p:cNvPr id="20482" name="Picture 2" descr="Image result for impact of climate change on slums"/>
          <p:cNvPicPr>
            <a:picLocks noChangeAspect="1" noChangeArrowheads="1"/>
          </p:cNvPicPr>
          <p:nvPr/>
        </p:nvPicPr>
        <p:blipFill rotWithShape="1">
          <a:blip r:embed="rId3">
            <a:extLst>
              <a:ext uri="{28A0092B-C50C-407E-A947-70E740481C1C}">
                <a14:useLocalDpi xmlns:a14="http://schemas.microsoft.com/office/drawing/2010/main" val="0"/>
              </a:ext>
            </a:extLst>
          </a:blip>
          <a:srcRect l="25145" r="39737"/>
          <a:stretch/>
        </p:blipFill>
        <p:spPr bwMode="auto">
          <a:xfrm>
            <a:off x="6084167" y="2492896"/>
            <a:ext cx="2088233" cy="39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93636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2" name="Rectangle 11"/>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5" name="Rectangle 4"/>
          <p:cNvSpPr/>
          <p:nvPr/>
        </p:nvSpPr>
        <p:spPr>
          <a:xfrm>
            <a:off x="653206" y="1991742"/>
            <a:ext cx="4494858" cy="2585323"/>
          </a:xfrm>
          <a:prstGeom prst="rect">
            <a:avLst/>
          </a:prstGeom>
        </p:spPr>
        <p:txBody>
          <a:bodyPr wrap="square">
            <a:spAutoFit/>
          </a:bodyPr>
          <a:lstStyle/>
          <a:p>
            <a:pPr algn="just"/>
            <a:r>
              <a:rPr lang="en-IN" dirty="0"/>
              <a:t>Climate change will place unique </a:t>
            </a:r>
            <a:r>
              <a:rPr lang="en-IN" dirty="0" smtClean="0"/>
              <a:t>burdens on </a:t>
            </a:r>
            <a:r>
              <a:rPr lang="en-IN" dirty="0"/>
              <a:t>the urban poor, residents of </a:t>
            </a:r>
            <a:r>
              <a:rPr lang="en-IN" dirty="0" smtClean="0"/>
              <a:t>informal settlements</a:t>
            </a:r>
            <a:r>
              <a:rPr lang="en-IN" dirty="0"/>
              <a:t>, and other vulnerable groups</a:t>
            </a:r>
            <a:r>
              <a:rPr lang="en-IN" dirty="0" smtClean="0"/>
              <a:t>, such </a:t>
            </a:r>
            <a:r>
              <a:rPr lang="en-IN" dirty="0"/>
              <a:t>as women, children, the elderly </a:t>
            </a:r>
            <a:r>
              <a:rPr lang="en-IN" dirty="0" smtClean="0"/>
              <a:t>and disabled</a:t>
            </a:r>
            <a:r>
              <a:rPr lang="en-IN" dirty="0"/>
              <a:t>, and minority populations</a:t>
            </a:r>
            <a:r>
              <a:rPr lang="en-IN" dirty="0" smtClean="0"/>
              <a:t>.</a:t>
            </a:r>
          </a:p>
          <a:p>
            <a:pPr algn="just"/>
            <a:endParaRPr lang="en-US" dirty="0"/>
          </a:p>
          <a:p>
            <a:pPr algn="just"/>
            <a:r>
              <a:rPr lang="en-IN" dirty="0"/>
              <a:t>A critical step in helping the most </a:t>
            </a:r>
            <a:r>
              <a:rPr lang="en-IN" dirty="0" smtClean="0"/>
              <a:t>vulnerable adapt </a:t>
            </a:r>
            <a:r>
              <a:rPr lang="en-IN" dirty="0"/>
              <a:t>to climate change is to understand </a:t>
            </a:r>
            <a:r>
              <a:rPr lang="en-IN" dirty="0" smtClean="0"/>
              <a:t>the specific  impacts </a:t>
            </a:r>
            <a:r>
              <a:rPr lang="en-IN" dirty="0"/>
              <a:t>that they face in each city.</a:t>
            </a:r>
          </a:p>
        </p:txBody>
      </p:sp>
      <p:sp>
        <p:nvSpPr>
          <p:cNvPr id="7" name="Rectangle 6"/>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9" name="Rectangle 8"/>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2000" spc="1500" dirty="0" smtClean="0">
                <a:solidFill>
                  <a:srgbClr val="586F82"/>
                </a:solidFill>
              </a:rPr>
              <a:t>Impacts on the Urban Poor</a:t>
            </a:r>
            <a:endParaRPr lang="en-IN" sz="2000" spc="1500" dirty="0">
              <a:solidFill>
                <a:srgbClr val="586F82"/>
              </a:solidFill>
            </a:endParaRPr>
          </a:p>
        </p:txBody>
      </p:sp>
      <p:pic>
        <p:nvPicPr>
          <p:cNvPr id="18434"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10000" r="31997"/>
          <a:stretch/>
        </p:blipFill>
        <p:spPr bwMode="auto">
          <a:xfrm>
            <a:off x="6084168" y="2878833"/>
            <a:ext cx="2088232" cy="3600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013440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2" name="Rectangle 11"/>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5" name="Rectangle 4"/>
          <p:cNvSpPr/>
          <p:nvPr/>
        </p:nvSpPr>
        <p:spPr>
          <a:xfrm>
            <a:off x="653206" y="1991742"/>
            <a:ext cx="4494858" cy="2862322"/>
          </a:xfrm>
          <a:prstGeom prst="rect">
            <a:avLst/>
          </a:prstGeom>
        </p:spPr>
        <p:txBody>
          <a:bodyPr wrap="square">
            <a:spAutoFit/>
          </a:bodyPr>
          <a:lstStyle/>
          <a:p>
            <a:pPr algn="just"/>
            <a:r>
              <a:rPr lang="en-IN" dirty="0"/>
              <a:t>Climate change </a:t>
            </a:r>
            <a:r>
              <a:rPr lang="en-IN" b="1" dirty="0"/>
              <a:t>adaptation </a:t>
            </a:r>
            <a:r>
              <a:rPr lang="en-IN" dirty="0"/>
              <a:t>consists of “</a:t>
            </a:r>
            <a:r>
              <a:rPr lang="en-IN" dirty="0" smtClean="0"/>
              <a:t>initiatives and </a:t>
            </a:r>
            <a:r>
              <a:rPr lang="en-IN" dirty="0"/>
              <a:t>measures to reduce the </a:t>
            </a:r>
            <a:r>
              <a:rPr lang="en-IN" dirty="0" smtClean="0"/>
              <a:t>vulnerability of </a:t>
            </a:r>
            <a:r>
              <a:rPr lang="en-IN" dirty="0"/>
              <a:t>natural and human systems against actual </a:t>
            </a:r>
            <a:r>
              <a:rPr lang="en-IN" dirty="0" smtClean="0"/>
              <a:t>or expected </a:t>
            </a:r>
            <a:r>
              <a:rPr lang="en-IN" dirty="0"/>
              <a:t>climate change effects” (IPCC 2007</a:t>
            </a:r>
            <a:r>
              <a:rPr lang="en-IN" dirty="0" smtClean="0"/>
              <a:t>).</a:t>
            </a:r>
          </a:p>
          <a:p>
            <a:pPr algn="just"/>
            <a:endParaRPr lang="en-IN" dirty="0"/>
          </a:p>
          <a:p>
            <a:pPr algn="just"/>
            <a:r>
              <a:rPr lang="en-IN" dirty="0"/>
              <a:t>Both through informal preparations and </a:t>
            </a:r>
            <a:r>
              <a:rPr lang="en-IN" dirty="0" smtClean="0"/>
              <a:t>formal planning </a:t>
            </a:r>
            <a:r>
              <a:rPr lang="en-IN" dirty="0"/>
              <a:t>activities, cities can build their </a:t>
            </a:r>
            <a:r>
              <a:rPr lang="en-IN" dirty="0" smtClean="0"/>
              <a:t>resilience and </a:t>
            </a:r>
            <a:r>
              <a:rPr lang="en-IN" dirty="0"/>
              <a:t>capacity to adapt to existing and future </a:t>
            </a:r>
            <a:r>
              <a:rPr lang="en-IN" dirty="0" smtClean="0"/>
              <a:t>climate change </a:t>
            </a:r>
            <a:r>
              <a:rPr lang="en-IN" dirty="0"/>
              <a:t>impacts.</a:t>
            </a:r>
          </a:p>
        </p:txBody>
      </p:sp>
      <p:sp>
        <p:nvSpPr>
          <p:cNvPr id="7" name="Rectangle 6"/>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9" name="Rectangle 8"/>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2000" spc="1500" dirty="0" smtClean="0">
                <a:solidFill>
                  <a:srgbClr val="586F82"/>
                </a:solidFill>
              </a:rPr>
              <a:t>Climate Change Adaptation</a:t>
            </a:r>
            <a:endParaRPr lang="en-IN" sz="2000" spc="1500" dirty="0">
              <a:solidFill>
                <a:srgbClr val="586F82"/>
              </a:solidFill>
            </a:endParaRPr>
          </a:p>
        </p:txBody>
      </p:sp>
      <p:pic>
        <p:nvPicPr>
          <p:cNvPr id="17410" name="Picture 2" descr="Image result for climate change adaptation"/>
          <p:cNvPicPr>
            <a:picLocks noChangeAspect="1" noChangeArrowheads="1"/>
          </p:cNvPicPr>
          <p:nvPr/>
        </p:nvPicPr>
        <p:blipFill rotWithShape="1">
          <a:blip r:embed="rId3">
            <a:extLst>
              <a:ext uri="{28A0092B-C50C-407E-A947-70E740481C1C}">
                <a14:useLocalDpi xmlns:a14="http://schemas.microsoft.com/office/drawing/2010/main" val="0"/>
              </a:ext>
            </a:extLst>
          </a:blip>
          <a:srcRect l="9888" r="32752"/>
          <a:stretch/>
        </p:blipFill>
        <p:spPr bwMode="auto">
          <a:xfrm>
            <a:off x="6084168" y="2420888"/>
            <a:ext cx="2088232" cy="4001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5618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3" name="Rectangle 2"/>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12" name="TextBox 11"/>
          <p:cNvSpPr txBox="1"/>
          <p:nvPr/>
        </p:nvSpPr>
        <p:spPr>
          <a:xfrm>
            <a:off x="0" y="548680"/>
            <a:ext cx="9144000" cy="646331"/>
          </a:xfrm>
          <a:prstGeom prst="rect">
            <a:avLst/>
          </a:prstGeom>
          <a:solidFill>
            <a:srgbClr val="82A0A6"/>
          </a:solidFill>
          <a:ln w="34925">
            <a:noFill/>
          </a:ln>
        </p:spPr>
        <p:txBody>
          <a:bodyPr wrap="square" rtlCol="0" anchor="ctr">
            <a:spAutoFit/>
          </a:bodyPr>
          <a:lstStyle/>
          <a:p>
            <a:endParaRPr lang="en-US" dirty="0" smtClean="0"/>
          </a:p>
          <a:p>
            <a:r>
              <a:rPr lang="en-US" b="1" dirty="0" smtClean="0">
                <a:solidFill>
                  <a:schemeClr val="tx1">
                    <a:lumMod val="65000"/>
                    <a:lumOff val="35000"/>
                  </a:schemeClr>
                </a:solidFill>
              </a:rPr>
              <a:t>  </a:t>
            </a:r>
            <a:endParaRPr lang="en-US" dirty="0"/>
          </a:p>
        </p:txBody>
      </p:sp>
      <p:sp>
        <p:nvSpPr>
          <p:cNvPr id="13" name="Title Placeholder 1"/>
          <p:cNvSpPr txBox="1">
            <a:spLocks/>
          </p:cNvSpPr>
          <p:nvPr/>
        </p:nvSpPr>
        <p:spPr>
          <a:xfrm>
            <a:off x="251520" y="332656"/>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6000" spc="1500" dirty="0" smtClean="0">
                <a:solidFill>
                  <a:srgbClr val="586F82"/>
                </a:solidFill>
              </a:rPr>
              <a:t>Module - 6</a:t>
            </a:r>
            <a:endParaRPr lang="en-IN" sz="6000" spc="1500" dirty="0">
              <a:solidFill>
                <a:srgbClr val="586F82"/>
              </a:solidFill>
            </a:endParaRPr>
          </a:p>
        </p:txBody>
      </p:sp>
      <p:sp>
        <p:nvSpPr>
          <p:cNvPr id="2" name="Rectangle 1"/>
          <p:cNvSpPr/>
          <p:nvPr/>
        </p:nvSpPr>
        <p:spPr>
          <a:xfrm>
            <a:off x="0" y="1268760"/>
            <a:ext cx="9144000"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15"/>
          <p:cNvSpPr/>
          <p:nvPr/>
        </p:nvSpPr>
        <p:spPr>
          <a:xfrm>
            <a:off x="0" y="5917840"/>
            <a:ext cx="9144000" cy="46348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sz="1400" b="1" dirty="0">
                <a:solidFill>
                  <a:srgbClr val="586F82"/>
                </a:solidFill>
              </a:rPr>
              <a:t>A </a:t>
            </a:r>
            <a:r>
              <a:rPr lang="en-US" sz="1400" b="1" dirty="0" err="1">
                <a:solidFill>
                  <a:srgbClr val="586F82"/>
                </a:solidFill>
              </a:rPr>
              <a:t>BinUCom</a:t>
            </a:r>
            <a:r>
              <a:rPr lang="en-US" sz="1400" b="1" dirty="0">
                <a:solidFill>
                  <a:srgbClr val="586F82"/>
                </a:solidFill>
              </a:rPr>
              <a:t> Initiative </a:t>
            </a:r>
            <a:r>
              <a:rPr lang="en-US" sz="1400" b="1" dirty="0" smtClean="0">
                <a:solidFill>
                  <a:srgbClr val="586F82"/>
                </a:solidFill>
              </a:rPr>
              <a:t>                            </a:t>
            </a:r>
            <a:r>
              <a:rPr lang="en-US" b="1" dirty="0" err="1" smtClean="0">
                <a:solidFill>
                  <a:srgbClr val="586F82"/>
                </a:solidFill>
              </a:rPr>
              <a:t>M.Arch</a:t>
            </a:r>
            <a:r>
              <a:rPr lang="en-US" b="1" dirty="0" smtClean="0">
                <a:solidFill>
                  <a:srgbClr val="586F82"/>
                </a:solidFill>
              </a:rPr>
              <a:t> Elective </a:t>
            </a:r>
            <a:r>
              <a:rPr lang="en-US" b="1" dirty="0">
                <a:solidFill>
                  <a:srgbClr val="586F82"/>
                </a:solidFill>
              </a:rPr>
              <a:t>Course  </a:t>
            </a:r>
            <a:r>
              <a:rPr lang="en-US" b="1" dirty="0" smtClean="0">
                <a:solidFill>
                  <a:srgbClr val="586F82"/>
                </a:solidFill>
              </a:rPr>
              <a:t>     </a:t>
            </a:r>
            <a:r>
              <a:rPr lang="en-US" sz="1200" b="1" dirty="0" smtClean="0">
                <a:solidFill>
                  <a:srgbClr val="586F82"/>
                </a:solidFill>
              </a:rPr>
              <a:t>Conducted by: Christine </a:t>
            </a:r>
            <a:r>
              <a:rPr lang="en-US" sz="1200" b="1" dirty="0" err="1" smtClean="0">
                <a:solidFill>
                  <a:srgbClr val="586F82"/>
                </a:solidFill>
              </a:rPr>
              <a:t>Wamsler</a:t>
            </a:r>
            <a:r>
              <a:rPr lang="en-US" sz="1200" b="1" dirty="0" smtClean="0">
                <a:solidFill>
                  <a:srgbClr val="586F82"/>
                </a:solidFill>
              </a:rPr>
              <a:t> and </a:t>
            </a:r>
            <a:r>
              <a:rPr lang="en-US" sz="1200" b="1" dirty="0" err="1" smtClean="0">
                <a:solidFill>
                  <a:srgbClr val="586F82"/>
                </a:solidFill>
              </a:rPr>
              <a:t>Mamta</a:t>
            </a:r>
            <a:r>
              <a:rPr lang="en-US" sz="1200" b="1" dirty="0" smtClean="0">
                <a:solidFill>
                  <a:srgbClr val="586F82"/>
                </a:solidFill>
              </a:rPr>
              <a:t> </a:t>
            </a:r>
            <a:r>
              <a:rPr lang="en-US" sz="1200" b="1" dirty="0" err="1">
                <a:solidFill>
                  <a:srgbClr val="586F82"/>
                </a:solidFill>
              </a:rPr>
              <a:t>Patwardhan</a:t>
            </a:r>
            <a:endParaRPr lang="en-US" sz="1200" b="1" dirty="0">
              <a:solidFill>
                <a:srgbClr val="586F82"/>
              </a:solidFill>
            </a:endParaRPr>
          </a:p>
        </p:txBody>
      </p:sp>
      <p:sp>
        <p:nvSpPr>
          <p:cNvPr id="4" name="TextBox 3"/>
          <p:cNvSpPr txBox="1"/>
          <p:nvPr/>
        </p:nvSpPr>
        <p:spPr>
          <a:xfrm>
            <a:off x="402903" y="1916832"/>
            <a:ext cx="4896544" cy="892552"/>
          </a:xfrm>
          <a:prstGeom prst="rect">
            <a:avLst/>
          </a:prstGeom>
          <a:noFill/>
        </p:spPr>
        <p:txBody>
          <a:bodyPr wrap="square" rtlCol="0">
            <a:spAutoFit/>
          </a:bodyPr>
          <a:lstStyle/>
          <a:p>
            <a:pPr algn="just"/>
            <a:r>
              <a:rPr lang="en-US" sz="2000" b="1" dirty="0" smtClean="0">
                <a:solidFill>
                  <a:srgbClr val="40505E"/>
                </a:solidFill>
              </a:rPr>
              <a:t>Developing Adaptation Strategies</a:t>
            </a:r>
          </a:p>
          <a:p>
            <a:pPr algn="just"/>
            <a:endParaRPr lang="de-AT" sz="1600" dirty="0" smtClean="0">
              <a:solidFill>
                <a:srgbClr val="40505E"/>
              </a:solidFill>
            </a:endParaRPr>
          </a:p>
          <a:p>
            <a:pPr marL="285750" indent="-285750" algn="just">
              <a:buFont typeface="Arial" panose="020B0604020202020204" pitchFamily="34" charset="0"/>
              <a:buChar char="•"/>
            </a:pPr>
            <a:endParaRPr lang="en-IN" sz="1600" dirty="0">
              <a:solidFill>
                <a:srgbClr val="40505E"/>
              </a:solidFill>
            </a:endParaRPr>
          </a:p>
        </p:txBody>
      </p:sp>
      <p:sp>
        <p:nvSpPr>
          <p:cNvPr id="5" name="AutoShape 6" descr="Image result for mumbai urbaniza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6" name="AutoShape 8" descr="Image result for mumbai urbaniza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Tree>
    <p:extLst>
      <p:ext uri="{BB962C8B-B14F-4D97-AF65-F5344CB8AC3E}">
        <p14:creationId xmlns:p14="http://schemas.microsoft.com/office/powerpoint/2010/main" val="191460741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2" name="Rectangle 11"/>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5" name="Rectangle 4"/>
          <p:cNvSpPr/>
          <p:nvPr/>
        </p:nvSpPr>
        <p:spPr>
          <a:xfrm>
            <a:off x="653206" y="1991742"/>
            <a:ext cx="4494858" cy="3416320"/>
          </a:xfrm>
          <a:prstGeom prst="rect">
            <a:avLst/>
          </a:prstGeom>
        </p:spPr>
        <p:txBody>
          <a:bodyPr wrap="square">
            <a:spAutoFit/>
          </a:bodyPr>
          <a:lstStyle/>
          <a:p>
            <a:pPr algn="just"/>
            <a:r>
              <a:rPr lang="en-IN" dirty="0" smtClean="0"/>
              <a:t>Climate </a:t>
            </a:r>
            <a:r>
              <a:rPr lang="en-IN" dirty="0"/>
              <a:t>change can affect a city’s </a:t>
            </a:r>
            <a:r>
              <a:rPr lang="en-IN" dirty="0" smtClean="0"/>
              <a:t>ability to </a:t>
            </a:r>
            <a:r>
              <a:rPr lang="en-IN" dirty="0"/>
              <a:t>achieve existing </a:t>
            </a:r>
            <a:r>
              <a:rPr lang="en-IN" dirty="0" smtClean="0"/>
              <a:t>development goals.</a:t>
            </a:r>
          </a:p>
          <a:p>
            <a:pPr algn="just"/>
            <a:endParaRPr lang="en-US" dirty="0"/>
          </a:p>
          <a:p>
            <a:pPr algn="just"/>
            <a:r>
              <a:rPr lang="en-IN" dirty="0"/>
              <a:t>Major development decisions </a:t>
            </a:r>
            <a:r>
              <a:rPr lang="en-IN" dirty="0" smtClean="0"/>
              <a:t>taken today </a:t>
            </a:r>
            <a:r>
              <a:rPr lang="en-IN" dirty="0"/>
              <a:t>in cities have long-term implications</a:t>
            </a:r>
            <a:r>
              <a:rPr lang="en-IN" dirty="0" smtClean="0"/>
              <a:t>, offering </a:t>
            </a:r>
            <a:r>
              <a:rPr lang="en-IN" dirty="0"/>
              <a:t>important and </a:t>
            </a:r>
            <a:r>
              <a:rPr lang="en-IN" dirty="0" smtClean="0"/>
              <a:t>time-sensitive opportunities </a:t>
            </a:r>
            <a:r>
              <a:rPr lang="en-IN" dirty="0"/>
              <a:t>to adapt</a:t>
            </a:r>
            <a:r>
              <a:rPr lang="en-IN" dirty="0" smtClean="0"/>
              <a:t>.</a:t>
            </a:r>
          </a:p>
          <a:p>
            <a:pPr algn="just"/>
            <a:endParaRPr lang="en-US" dirty="0"/>
          </a:p>
          <a:p>
            <a:pPr algn="just"/>
            <a:r>
              <a:rPr lang="en-IN" dirty="0"/>
              <a:t>Adaptation can offer </a:t>
            </a:r>
            <a:r>
              <a:rPr lang="en-IN" dirty="0" smtClean="0"/>
              <a:t>co-benefits for climate </a:t>
            </a:r>
            <a:r>
              <a:rPr lang="en-IN" dirty="0"/>
              <a:t>change mitigation, and </a:t>
            </a:r>
            <a:r>
              <a:rPr lang="en-IN" dirty="0" smtClean="0"/>
              <a:t>a well-balanced </a:t>
            </a:r>
            <a:r>
              <a:rPr lang="en-IN" dirty="0"/>
              <a:t>city climate agenda </a:t>
            </a:r>
            <a:r>
              <a:rPr lang="en-IN" dirty="0" smtClean="0"/>
              <a:t>can increase </a:t>
            </a:r>
            <a:r>
              <a:rPr lang="en-IN" dirty="0"/>
              <a:t>opportunities for </a:t>
            </a:r>
            <a:r>
              <a:rPr lang="en-IN" dirty="0" smtClean="0"/>
              <a:t>accessing climate </a:t>
            </a:r>
            <a:r>
              <a:rPr lang="en-IN" dirty="0"/>
              <a:t>finance.</a:t>
            </a:r>
          </a:p>
        </p:txBody>
      </p:sp>
      <p:sp>
        <p:nvSpPr>
          <p:cNvPr id="7" name="Rectangle 6"/>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9" name="Rectangle 8"/>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3600" spc="1500" dirty="0" smtClean="0">
                <a:solidFill>
                  <a:srgbClr val="586F82"/>
                </a:solidFill>
              </a:rPr>
              <a:t>Why Adapt?</a:t>
            </a:r>
            <a:endParaRPr lang="en-IN" sz="3600" spc="1500" dirty="0">
              <a:solidFill>
                <a:srgbClr val="586F82"/>
              </a:solidFill>
            </a:endParaRPr>
          </a:p>
        </p:txBody>
      </p:sp>
      <p:pic>
        <p:nvPicPr>
          <p:cNvPr id="16386" name="Picture 2" descr="Image result for climate change adaptation"/>
          <p:cNvPicPr>
            <a:picLocks noChangeAspect="1" noChangeArrowheads="1"/>
          </p:cNvPicPr>
          <p:nvPr/>
        </p:nvPicPr>
        <p:blipFill rotWithShape="1">
          <a:blip>
            <a:extLst>
              <a:ext uri="{28A0092B-C50C-407E-A947-70E740481C1C}">
                <a14:useLocalDpi xmlns:a14="http://schemas.microsoft.com/office/drawing/2010/main" val="0"/>
              </a:ext>
            </a:extLst>
          </a:blip>
          <a:srcRect l="15295" r="50588"/>
          <a:stretch/>
        </p:blipFill>
        <p:spPr bwMode="auto">
          <a:xfrm>
            <a:off x="6084168" y="2395712"/>
            <a:ext cx="2088232" cy="4058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80084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2" name="Rectangle 11"/>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5" name="Rectangle 4"/>
          <p:cNvSpPr/>
          <p:nvPr/>
        </p:nvSpPr>
        <p:spPr>
          <a:xfrm>
            <a:off x="653206" y="1991742"/>
            <a:ext cx="4494858" cy="2862322"/>
          </a:xfrm>
          <a:prstGeom prst="rect">
            <a:avLst/>
          </a:prstGeom>
        </p:spPr>
        <p:txBody>
          <a:bodyPr wrap="square">
            <a:spAutoFit/>
          </a:bodyPr>
          <a:lstStyle/>
          <a:p>
            <a:pPr algn="just"/>
            <a:r>
              <a:rPr lang="en-IN" dirty="0"/>
              <a:t>Just as cities assess, manage, and limit the </a:t>
            </a:r>
            <a:r>
              <a:rPr lang="en-IN" b="1" dirty="0" smtClean="0"/>
              <a:t>risks </a:t>
            </a:r>
            <a:r>
              <a:rPr lang="en-IN" dirty="0" smtClean="0"/>
              <a:t>of </a:t>
            </a:r>
            <a:r>
              <a:rPr lang="en-IN" dirty="0"/>
              <a:t>disasters in order to protect their populations</a:t>
            </a:r>
            <a:r>
              <a:rPr lang="en-IN" dirty="0" smtClean="0"/>
              <a:t>, they </a:t>
            </a:r>
            <a:r>
              <a:rPr lang="en-IN" dirty="0"/>
              <a:t>can similarly address the risks of </a:t>
            </a:r>
            <a:r>
              <a:rPr lang="en-IN" dirty="0" smtClean="0"/>
              <a:t>climate change </a:t>
            </a:r>
            <a:r>
              <a:rPr lang="en-IN" dirty="0"/>
              <a:t>impacts. Managing these </a:t>
            </a:r>
            <a:r>
              <a:rPr lang="en-IN" dirty="0" smtClean="0"/>
              <a:t>risks—and building </a:t>
            </a:r>
            <a:r>
              <a:rPr lang="en-IN" dirty="0"/>
              <a:t>long-term </a:t>
            </a:r>
            <a:r>
              <a:rPr lang="en-IN" b="1" dirty="0"/>
              <a:t>resilience</a:t>
            </a:r>
            <a:r>
              <a:rPr lang="en-IN" dirty="0"/>
              <a:t>—involves </a:t>
            </a:r>
            <a:r>
              <a:rPr lang="en-IN" dirty="0" smtClean="0"/>
              <a:t>understanding the </a:t>
            </a:r>
            <a:r>
              <a:rPr lang="en-IN" dirty="0"/>
              <a:t>level of </a:t>
            </a:r>
            <a:r>
              <a:rPr lang="en-IN" b="1" dirty="0"/>
              <a:t>exposure </a:t>
            </a:r>
            <a:r>
              <a:rPr lang="en-IN" dirty="0"/>
              <a:t>and </a:t>
            </a:r>
            <a:r>
              <a:rPr lang="en-IN" b="1" dirty="0" smtClean="0"/>
              <a:t>sensitivity </a:t>
            </a:r>
            <a:r>
              <a:rPr lang="en-IN" dirty="0" smtClean="0"/>
              <a:t>to </a:t>
            </a:r>
            <a:r>
              <a:rPr lang="en-IN" dirty="0"/>
              <a:t>a given set of impacts, developing policies </a:t>
            </a:r>
            <a:r>
              <a:rPr lang="en-IN" dirty="0" smtClean="0"/>
              <a:t>and investments </a:t>
            </a:r>
            <a:r>
              <a:rPr lang="en-IN" dirty="0"/>
              <a:t>that will limit </a:t>
            </a:r>
            <a:r>
              <a:rPr lang="en-IN" b="1" dirty="0"/>
              <a:t>vulnerabilities, </a:t>
            </a:r>
            <a:r>
              <a:rPr lang="en-IN" dirty="0" smtClean="0"/>
              <a:t>and enhancing </a:t>
            </a:r>
            <a:r>
              <a:rPr lang="en-IN" b="1" dirty="0"/>
              <a:t>adaptive capacity.</a:t>
            </a:r>
            <a:endParaRPr lang="en-IN" dirty="0"/>
          </a:p>
        </p:txBody>
      </p:sp>
      <p:sp>
        <p:nvSpPr>
          <p:cNvPr id="7" name="Rectangle 6"/>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9" name="Rectangle 8"/>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3600" spc="1500" dirty="0" smtClean="0">
                <a:solidFill>
                  <a:srgbClr val="586F82"/>
                </a:solidFill>
              </a:rPr>
              <a:t>Building Resilience</a:t>
            </a:r>
            <a:endParaRPr lang="en-IN" sz="3600" spc="1500" dirty="0">
              <a:solidFill>
                <a:srgbClr val="586F82"/>
              </a:solidFill>
            </a:endParaRPr>
          </a:p>
        </p:txBody>
      </p:sp>
      <p:pic>
        <p:nvPicPr>
          <p:cNvPr id="15361"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r="31214"/>
          <a:stretch/>
        </p:blipFill>
        <p:spPr bwMode="auto">
          <a:xfrm>
            <a:off x="6084168" y="2420889"/>
            <a:ext cx="2088232" cy="4018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653206" y="6184953"/>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IBRD</a:t>
            </a:r>
            <a:r>
              <a:rPr lang="en-IN" sz="1200" dirty="0" smtClean="0">
                <a:latin typeface="SolexOT-Medium"/>
              </a:rPr>
              <a:t> 2011. </a:t>
            </a:r>
            <a:r>
              <a:rPr lang="en-IN" sz="1200" i="1" dirty="0" smtClean="0">
                <a:latin typeface="SolexOT-Medium"/>
              </a:rPr>
              <a:t>Guide </a:t>
            </a:r>
            <a:r>
              <a:rPr lang="en-IN" sz="1200" i="1" dirty="0">
                <a:latin typeface="SolexOT-Medium"/>
              </a:rPr>
              <a:t>to Climate </a:t>
            </a:r>
            <a:r>
              <a:rPr lang="en-IN" sz="1200" i="1" dirty="0" smtClean="0">
                <a:latin typeface="SolexOT-Medium"/>
              </a:rPr>
              <a:t>Change Adaptation </a:t>
            </a:r>
            <a:r>
              <a:rPr lang="en-IN" sz="1200" i="1" dirty="0">
                <a:latin typeface="SolexOT-Medium"/>
              </a:rPr>
              <a:t>in Cities</a:t>
            </a:r>
            <a:endParaRPr lang="en-IN" sz="1200" i="1" dirty="0"/>
          </a:p>
        </p:txBody>
      </p:sp>
    </p:spTree>
    <p:extLst>
      <p:ext uri="{BB962C8B-B14F-4D97-AF65-F5344CB8AC3E}">
        <p14:creationId xmlns:p14="http://schemas.microsoft.com/office/powerpoint/2010/main" val="144160363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resilientcitiesblog.iclei.org/wp-content/uploads/2014/05/Cities_Infographi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260648"/>
            <a:ext cx="9073008" cy="6414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32026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2" name="Rectangle 11"/>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5" name="Rectangle 4"/>
          <p:cNvSpPr/>
          <p:nvPr/>
        </p:nvSpPr>
        <p:spPr>
          <a:xfrm>
            <a:off x="653206" y="1484784"/>
            <a:ext cx="4494858" cy="5016758"/>
          </a:xfrm>
          <a:prstGeom prst="rect">
            <a:avLst/>
          </a:prstGeom>
        </p:spPr>
        <p:txBody>
          <a:bodyPr wrap="square">
            <a:spAutoFit/>
          </a:bodyPr>
          <a:lstStyle/>
          <a:p>
            <a:pPr algn="just"/>
            <a:r>
              <a:rPr lang="en-IN" sz="1600" dirty="0" smtClean="0"/>
              <a:t>Climate </a:t>
            </a:r>
            <a:r>
              <a:rPr lang="en-IN" sz="1600" dirty="0"/>
              <a:t>change can affect a city’s </a:t>
            </a:r>
            <a:r>
              <a:rPr lang="en-IN" sz="1600" dirty="0" smtClean="0"/>
              <a:t>ability to </a:t>
            </a:r>
            <a:r>
              <a:rPr lang="en-IN" sz="1600" dirty="0"/>
              <a:t>achieve existing </a:t>
            </a:r>
            <a:r>
              <a:rPr lang="en-IN" sz="1600" dirty="0" smtClean="0"/>
              <a:t>development goals.</a:t>
            </a:r>
          </a:p>
          <a:p>
            <a:pPr algn="just"/>
            <a:endParaRPr lang="en-US" sz="1600" dirty="0"/>
          </a:p>
          <a:p>
            <a:pPr algn="just"/>
            <a:r>
              <a:rPr lang="en-IN" sz="1600" dirty="0"/>
              <a:t>Major development decisions </a:t>
            </a:r>
            <a:r>
              <a:rPr lang="en-IN" sz="1600" dirty="0" smtClean="0"/>
              <a:t>taken today </a:t>
            </a:r>
            <a:r>
              <a:rPr lang="en-IN" sz="1600" dirty="0"/>
              <a:t>in cities have long-term implications</a:t>
            </a:r>
            <a:r>
              <a:rPr lang="en-IN" sz="1600" dirty="0" smtClean="0"/>
              <a:t>, offering </a:t>
            </a:r>
            <a:r>
              <a:rPr lang="en-IN" sz="1600" dirty="0"/>
              <a:t>important and </a:t>
            </a:r>
            <a:r>
              <a:rPr lang="en-IN" sz="1600" dirty="0" smtClean="0"/>
              <a:t>time-sensitive opportunities </a:t>
            </a:r>
            <a:r>
              <a:rPr lang="en-IN" sz="1600" dirty="0"/>
              <a:t>to adapt</a:t>
            </a:r>
            <a:r>
              <a:rPr lang="en-IN" sz="1600" dirty="0" smtClean="0"/>
              <a:t>.</a:t>
            </a:r>
          </a:p>
          <a:p>
            <a:pPr algn="just"/>
            <a:endParaRPr lang="en-US" sz="1600" dirty="0"/>
          </a:p>
          <a:p>
            <a:pPr algn="just"/>
            <a:r>
              <a:rPr lang="en-IN" sz="1600" dirty="0"/>
              <a:t>Adaptation can offer </a:t>
            </a:r>
            <a:r>
              <a:rPr lang="en-IN" sz="1600" dirty="0" smtClean="0"/>
              <a:t>co-benefits for climate </a:t>
            </a:r>
            <a:r>
              <a:rPr lang="en-IN" sz="1600" dirty="0"/>
              <a:t>change mitigation, and </a:t>
            </a:r>
            <a:r>
              <a:rPr lang="en-IN" sz="1600" dirty="0" smtClean="0"/>
              <a:t>a well-balanced </a:t>
            </a:r>
            <a:r>
              <a:rPr lang="en-IN" sz="1600" dirty="0"/>
              <a:t>city climate agenda </a:t>
            </a:r>
            <a:r>
              <a:rPr lang="en-IN" sz="1600" dirty="0" smtClean="0"/>
              <a:t>can increase </a:t>
            </a:r>
            <a:r>
              <a:rPr lang="en-IN" sz="1600" dirty="0"/>
              <a:t>opportunities for </a:t>
            </a:r>
            <a:r>
              <a:rPr lang="en-IN" sz="1600" dirty="0" smtClean="0"/>
              <a:t>accessing climate </a:t>
            </a:r>
            <a:r>
              <a:rPr lang="en-IN" sz="1600" dirty="0"/>
              <a:t>finance</a:t>
            </a:r>
            <a:r>
              <a:rPr lang="en-IN" sz="1600" dirty="0" smtClean="0"/>
              <a:t>.</a:t>
            </a:r>
          </a:p>
          <a:p>
            <a:pPr algn="just"/>
            <a:endParaRPr lang="en-US" sz="1600" dirty="0"/>
          </a:p>
          <a:p>
            <a:pPr algn="just"/>
            <a:r>
              <a:rPr lang="en-IN" sz="1600" dirty="0"/>
              <a:t>Planning for future variability is </a:t>
            </a:r>
            <a:r>
              <a:rPr lang="en-IN" sz="1600" dirty="0" smtClean="0"/>
              <a:t>not new </a:t>
            </a:r>
            <a:r>
              <a:rPr lang="en-IN" sz="1600" dirty="0"/>
              <a:t>and can help cities to capture </a:t>
            </a:r>
            <a:r>
              <a:rPr lang="en-IN" sz="1600" dirty="0" smtClean="0"/>
              <a:t>sustainable development </a:t>
            </a:r>
            <a:r>
              <a:rPr lang="en-IN" sz="1600" dirty="0"/>
              <a:t>and disaster </a:t>
            </a:r>
            <a:r>
              <a:rPr lang="en-IN" sz="1600" dirty="0" smtClean="0"/>
              <a:t>risk reduction </a:t>
            </a:r>
            <a:r>
              <a:rPr lang="en-IN" sz="1600" dirty="0"/>
              <a:t>benefits </a:t>
            </a:r>
            <a:r>
              <a:rPr lang="en-IN" sz="1600" dirty="0" smtClean="0"/>
              <a:t>today</a:t>
            </a:r>
          </a:p>
          <a:p>
            <a:pPr algn="just"/>
            <a:endParaRPr lang="en-IN" sz="1600" dirty="0" smtClean="0"/>
          </a:p>
          <a:p>
            <a:pPr algn="just"/>
            <a:r>
              <a:rPr lang="en-IN" sz="1600" dirty="0"/>
              <a:t>Adaptation can offer </a:t>
            </a:r>
            <a:r>
              <a:rPr lang="en-IN" sz="1600" dirty="0" smtClean="0"/>
              <a:t>co-benefits for climate </a:t>
            </a:r>
            <a:r>
              <a:rPr lang="en-IN" sz="1600" dirty="0"/>
              <a:t>change mitigation, and </a:t>
            </a:r>
            <a:r>
              <a:rPr lang="en-IN" sz="1600" dirty="0" smtClean="0"/>
              <a:t>a well-balanced </a:t>
            </a:r>
            <a:r>
              <a:rPr lang="en-IN" sz="1600" dirty="0"/>
              <a:t>city climate </a:t>
            </a:r>
            <a:r>
              <a:rPr lang="en-IN" sz="1600" dirty="0" smtClean="0"/>
              <a:t> agenda can increase </a:t>
            </a:r>
            <a:r>
              <a:rPr lang="en-IN" sz="1600" dirty="0"/>
              <a:t>opportunities for accessing</a:t>
            </a:r>
          </a:p>
          <a:p>
            <a:pPr algn="just"/>
            <a:r>
              <a:rPr lang="en-IN" sz="1600" dirty="0"/>
              <a:t>climate finance.</a:t>
            </a:r>
          </a:p>
        </p:txBody>
      </p:sp>
      <p:sp>
        <p:nvSpPr>
          <p:cNvPr id="7" name="Rectangle 6"/>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9" name="Rectangle 8"/>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3600" spc="1500" dirty="0" smtClean="0">
                <a:solidFill>
                  <a:srgbClr val="586F82"/>
                </a:solidFill>
              </a:rPr>
              <a:t>Why Adapt?</a:t>
            </a:r>
            <a:endParaRPr lang="en-IN" sz="3600" spc="1500" dirty="0">
              <a:solidFill>
                <a:srgbClr val="586F82"/>
              </a:solidFill>
            </a:endParaRPr>
          </a:p>
        </p:txBody>
      </p:sp>
      <p:pic>
        <p:nvPicPr>
          <p:cNvPr id="8194" name="Picture 2" descr="Image result for disaster risk management"/>
          <p:cNvPicPr>
            <a:picLocks noChangeAspect="1" noChangeArrowheads="1"/>
          </p:cNvPicPr>
          <p:nvPr/>
        </p:nvPicPr>
        <p:blipFill rotWithShape="1">
          <a:blip r:embed="rId3">
            <a:extLst>
              <a:ext uri="{28A0092B-C50C-407E-A947-70E740481C1C}">
                <a14:useLocalDpi xmlns:a14="http://schemas.microsoft.com/office/drawing/2010/main" val="0"/>
              </a:ext>
            </a:extLst>
          </a:blip>
          <a:srcRect l="48485" r="22222"/>
          <a:stretch/>
        </p:blipFill>
        <p:spPr bwMode="auto">
          <a:xfrm>
            <a:off x="6084168" y="2175912"/>
            <a:ext cx="2088232" cy="427727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653206" y="6536377"/>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IBRD</a:t>
            </a:r>
            <a:r>
              <a:rPr lang="en-IN" sz="1200" dirty="0" smtClean="0">
                <a:latin typeface="SolexOT-Medium"/>
              </a:rPr>
              <a:t> 2011. </a:t>
            </a:r>
            <a:r>
              <a:rPr lang="en-IN" sz="1200" i="1" dirty="0" smtClean="0">
                <a:latin typeface="SolexOT-Medium"/>
              </a:rPr>
              <a:t>Guide </a:t>
            </a:r>
            <a:r>
              <a:rPr lang="en-IN" sz="1200" i="1" dirty="0">
                <a:latin typeface="SolexOT-Medium"/>
              </a:rPr>
              <a:t>to Climate </a:t>
            </a:r>
            <a:r>
              <a:rPr lang="en-IN" sz="1200" i="1" dirty="0" smtClean="0">
                <a:latin typeface="SolexOT-Medium"/>
              </a:rPr>
              <a:t>Change Adaptation </a:t>
            </a:r>
            <a:r>
              <a:rPr lang="en-IN" sz="1200" i="1" dirty="0">
                <a:latin typeface="SolexOT-Medium"/>
              </a:rPr>
              <a:t>in Cities</a:t>
            </a:r>
            <a:endParaRPr lang="en-IN" sz="1200" i="1" dirty="0"/>
          </a:p>
        </p:txBody>
      </p:sp>
    </p:spTree>
    <p:extLst>
      <p:ext uri="{BB962C8B-B14F-4D97-AF65-F5344CB8AC3E}">
        <p14:creationId xmlns:p14="http://schemas.microsoft.com/office/powerpoint/2010/main" val="423333755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2" name="Rectangle 11"/>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5" name="Rectangle 4"/>
          <p:cNvSpPr/>
          <p:nvPr/>
        </p:nvSpPr>
        <p:spPr>
          <a:xfrm>
            <a:off x="653206" y="1484784"/>
            <a:ext cx="4494858" cy="2800767"/>
          </a:xfrm>
          <a:prstGeom prst="rect">
            <a:avLst/>
          </a:prstGeom>
        </p:spPr>
        <p:txBody>
          <a:bodyPr wrap="square">
            <a:spAutoFit/>
          </a:bodyPr>
          <a:lstStyle/>
          <a:p>
            <a:pPr algn="just"/>
            <a:r>
              <a:rPr lang="en-IN" sz="1600" dirty="0"/>
              <a:t>Climate change is </a:t>
            </a:r>
            <a:r>
              <a:rPr lang="en-IN" sz="1600" dirty="0" smtClean="0"/>
              <a:t>expected to </a:t>
            </a:r>
            <a:r>
              <a:rPr lang="en-IN" sz="1600" dirty="0"/>
              <a:t>increase the </a:t>
            </a:r>
            <a:r>
              <a:rPr lang="en-IN" sz="1600" dirty="0" smtClean="0"/>
              <a:t> frequency </a:t>
            </a:r>
            <a:r>
              <a:rPr lang="en-IN" sz="1600" dirty="0"/>
              <a:t>and severity of </a:t>
            </a:r>
            <a:r>
              <a:rPr lang="en-IN" sz="1600" dirty="0" smtClean="0"/>
              <a:t>climate related hazard </a:t>
            </a:r>
            <a:r>
              <a:rPr lang="en-IN" sz="1600" dirty="0"/>
              <a:t>events, including extreme weather</a:t>
            </a:r>
            <a:r>
              <a:rPr lang="en-IN" sz="1600" dirty="0" smtClean="0"/>
              <a:t>, and </a:t>
            </a:r>
            <a:r>
              <a:rPr lang="en-IN" sz="1600" dirty="0"/>
              <a:t>to introduce new incremental impacts </a:t>
            </a:r>
            <a:r>
              <a:rPr lang="en-IN" sz="1600" dirty="0" smtClean="0"/>
              <a:t>that are </a:t>
            </a:r>
            <a:r>
              <a:rPr lang="en-IN" sz="1600" dirty="0"/>
              <a:t>less obvious and immediate</a:t>
            </a:r>
            <a:r>
              <a:rPr lang="en-IN" sz="1600" dirty="0" smtClean="0"/>
              <a:t>.</a:t>
            </a:r>
          </a:p>
          <a:p>
            <a:pPr algn="just"/>
            <a:endParaRPr lang="en-US" sz="1600" dirty="0"/>
          </a:p>
          <a:p>
            <a:pPr algn="just"/>
            <a:r>
              <a:rPr lang="en-IN" sz="1600" dirty="0"/>
              <a:t>Many cities face existing challenges related </a:t>
            </a:r>
            <a:r>
              <a:rPr lang="en-IN" sz="1600" dirty="0" smtClean="0"/>
              <a:t>to urban </a:t>
            </a:r>
            <a:r>
              <a:rPr lang="en-IN" sz="1600" dirty="0"/>
              <a:t>poverty, basic service delivery, and </a:t>
            </a:r>
            <a:r>
              <a:rPr lang="en-IN" sz="1600" dirty="0" smtClean="0"/>
              <a:t>inadequate infrastructure </a:t>
            </a:r>
            <a:r>
              <a:rPr lang="en-IN" sz="1600" dirty="0"/>
              <a:t>that represent barriers </a:t>
            </a:r>
            <a:r>
              <a:rPr lang="en-IN" sz="1600" dirty="0" smtClean="0"/>
              <a:t>to  sustainable </a:t>
            </a:r>
            <a:r>
              <a:rPr lang="en-IN" sz="1600" dirty="0"/>
              <a:t>development—the “</a:t>
            </a:r>
            <a:r>
              <a:rPr lang="en-IN" sz="1600" dirty="0" smtClean="0"/>
              <a:t>development deficit.”</a:t>
            </a:r>
          </a:p>
          <a:p>
            <a:pPr algn="just"/>
            <a:endParaRPr lang="en-IN" sz="1600" dirty="0"/>
          </a:p>
        </p:txBody>
      </p:sp>
      <p:sp>
        <p:nvSpPr>
          <p:cNvPr id="7" name="Rectangle 6"/>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9" name="Rectangle 8"/>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3600" spc="1500" dirty="0" smtClean="0">
                <a:solidFill>
                  <a:srgbClr val="586F82"/>
                </a:solidFill>
              </a:rPr>
              <a:t>Basic Concepts</a:t>
            </a:r>
            <a:endParaRPr lang="en-IN" sz="3600" spc="1500" dirty="0">
              <a:solidFill>
                <a:srgbClr val="586F82"/>
              </a:solidFill>
            </a:endParaRPr>
          </a:p>
        </p:txBody>
      </p:sp>
      <p:pic>
        <p:nvPicPr>
          <p:cNvPr id="1026" name="Picture 2" descr="Image result for development defici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358" r="20265"/>
          <a:stretch/>
        </p:blipFill>
        <p:spPr bwMode="auto">
          <a:xfrm>
            <a:off x="6110193" y="4149080"/>
            <a:ext cx="2044705" cy="229441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653206" y="6184953"/>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IBRD</a:t>
            </a:r>
            <a:r>
              <a:rPr lang="en-IN" sz="1200" dirty="0" smtClean="0">
                <a:latin typeface="SolexOT-Medium"/>
              </a:rPr>
              <a:t> 2011. </a:t>
            </a:r>
            <a:r>
              <a:rPr lang="en-IN" sz="1200" i="1" dirty="0" smtClean="0">
                <a:latin typeface="SolexOT-Medium"/>
              </a:rPr>
              <a:t>Guide </a:t>
            </a:r>
            <a:r>
              <a:rPr lang="en-IN" sz="1200" i="1" dirty="0">
                <a:latin typeface="SolexOT-Medium"/>
              </a:rPr>
              <a:t>to Climate </a:t>
            </a:r>
            <a:r>
              <a:rPr lang="en-IN" sz="1200" i="1" dirty="0" smtClean="0">
                <a:latin typeface="SolexOT-Medium"/>
              </a:rPr>
              <a:t>Change Adaptation </a:t>
            </a:r>
            <a:r>
              <a:rPr lang="en-IN" sz="1200" i="1" dirty="0">
                <a:latin typeface="SolexOT-Medium"/>
              </a:rPr>
              <a:t>in Cities</a:t>
            </a:r>
            <a:endParaRPr lang="en-IN" sz="1200" i="1" dirty="0"/>
          </a:p>
        </p:txBody>
      </p:sp>
    </p:spTree>
    <p:extLst>
      <p:ext uri="{BB962C8B-B14F-4D97-AF65-F5344CB8AC3E}">
        <p14:creationId xmlns:p14="http://schemas.microsoft.com/office/powerpoint/2010/main" val="20083919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2" name="Rectangle 11"/>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5" name="Rectangle 4"/>
          <p:cNvSpPr/>
          <p:nvPr/>
        </p:nvSpPr>
        <p:spPr>
          <a:xfrm>
            <a:off x="653206" y="1923545"/>
            <a:ext cx="4494858" cy="3539430"/>
          </a:xfrm>
          <a:prstGeom prst="rect">
            <a:avLst/>
          </a:prstGeom>
        </p:spPr>
        <p:txBody>
          <a:bodyPr wrap="square">
            <a:spAutoFit/>
          </a:bodyPr>
          <a:lstStyle/>
          <a:p>
            <a:pPr algn="just"/>
            <a:r>
              <a:rPr lang="en-IN" sz="1600" dirty="0"/>
              <a:t>A </a:t>
            </a:r>
            <a:r>
              <a:rPr lang="en-IN" sz="1600" b="1" dirty="0"/>
              <a:t>resilient </a:t>
            </a:r>
            <a:r>
              <a:rPr lang="en-IN" sz="1600" dirty="0"/>
              <a:t>city is one that is able to adapt </a:t>
            </a:r>
            <a:r>
              <a:rPr lang="en-IN" sz="1600" dirty="0" smtClean="0"/>
              <a:t>to disaster </a:t>
            </a:r>
            <a:r>
              <a:rPr lang="en-IN" sz="1600" dirty="0"/>
              <a:t>and climate impacts now and in </a:t>
            </a:r>
            <a:r>
              <a:rPr lang="en-IN" sz="1600" dirty="0" smtClean="0"/>
              <a:t>the future</a:t>
            </a:r>
            <a:r>
              <a:rPr lang="en-IN" sz="1600" dirty="0"/>
              <a:t>, thereby limiting the magnitude and </a:t>
            </a:r>
            <a:r>
              <a:rPr lang="en-IN" sz="1600" dirty="0" smtClean="0"/>
              <a:t>severity of </a:t>
            </a:r>
            <a:r>
              <a:rPr lang="en-IN" sz="1600" dirty="0"/>
              <a:t>those impacts. Once an impact occurs, </a:t>
            </a:r>
            <a:r>
              <a:rPr lang="en-IN" sz="1600" dirty="0" smtClean="0"/>
              <a:t>a resilient </a:t>
            </a:r>
            <a:r>
              <a:rPr lang="en-IN" sz="1600" dirty="0"/>
              <a:t>city is able to evolve </a:t>
            </a:r>
            <a:r>
              <a:rPr lang="en-IN" sz="1600" b="1" dirty="0"/>
              <a:t>cost-effectively</a:t>
            </a:r>
            <a:r>
              <a:rPr lang="en-IN" sz="1600" dirty="0"/>
              <a:t> </a:t>
            </a:r>
            <a:r>
              <a:rPr lang="en-IN" sz="1600" dirty="0" smtClean="0"/>
              <a:t>and </a:t>
            </a:r>
            <a:r>
              <a:rPr lang="en-IN" sz="1600" b="1" dirty="0" smtClean="0"/>
              <a:t>equitably</a:t>
            </a:r>
            <a:r>
              <a:rPr lang="en-IN" sz="1600" dirty="0" smtClean="0"/>
              <a:t> </a:t>
            </a:r>
            <a:r>
              <a:rPr lang="en-IN" sz="1600" dirty="0"/>
              <a:t>for all stakeholders. Building </a:t>
            </a:r>
            <a:r>
              <a:rPr lang="en-IN" sz="1600" dirty="0" smtClean="0"/>
              <a:t>resilience towards </a:t>
            </a:r>
            <a:r>
              <a:rPr lang="en-IN" sz="1600" dirty="0"/>
              <a:t>climate change requires robust </a:t>
            </a:r>
            <a:r>
              <a:rPr lang="en-IN" sz="1600" dirty="0" smtClean="0"/>
              <a:t>decision making </a:t>
            </a:r>
            <a:r>
              <a:rPr lang="en-IN" sz="1600" dirty="0"/>
              <a:t>by those in positions of formal authority</a:t>
            </a:r>
            <a:r>
              <a:rPr lang="en-IN" sz="1600" dirty="0" smtClean="0"/>
              <a:t>, as </a:t>
            </a:r>
            <a:r>
              <a:rPr lang="en-IN" sz="1600" dirty="0"/>
              <a:t>well as a strong web of institutional and </a:t>
            </a:r>
            <a:r>
              <a:rPr lang="en-IN" sz="1600" dirty="0" smtClean="0"/>
              <a:t>social relationships </a:t>
            </a:r>
            <a:r>
              <a:rPr lang="en-IN" sz="1600" dirty="0"/>
              <a:t>that provides formal and </a:t>
            </a:r>
            <a:r>
              <a:rPr lang="en-IN" sz="1600" dirty="0" smtClean="0"/>
              <a:t>informal safety </a:t>
            </a:r>
            <a:r>
              <a:rPr lang="en-IN" sz="1600" dirty="0"/>
              <a:t>nets for the most vulnerable </a:t>
            </a:r>
            <a:r>
              <a:rPr lang="en-IN" sz="1600" dirty="0" smtClean="0"/>
              <a:t>populations</a:t>
            </a:r>
          </a:p>
          <a:p>
            <a:pPr algn="just"/>
            <a:endParaRPr lang="en-US" sz="1600" dirty="0"/>
          </a:p>
          <a:p>
            <a:pPr algn="just"/>
            <a:r>
              <a:rPr lang="en-US" sz="1600" dirty="0" smtClean="0"/>
              <a:t>Basically it can get back on its feet as soon as possible and with least expense.</a:t>
            </a:r>
            <a:endParaRPr lang="en-IN" sz="1600" dirty="0"/>
          </a:p>
        </p:txBody>
      </p:sp>
      <p:sp>
        <p:nvSpPr>
          <p:cNvPr id="7" name="Rectangle 6"/>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9" name="Rectangle 8"/>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3600" spc="1500" dirty="0" smtClean="0">
                <a:solidFill>
                  <a:srgbClr val="586F82"/>
                </a:solidFill>
              </a:rPr>
              <a:t>Resilient City</a:t>
            </a:r>
            <a:endParaRPr lang="en-IN" sz="3600" spc="1500" dirty="0">
              <a:solidFill>
                <a:srgbClr val="586F82"/>
              </a:solidFill>
            </a:endParaRPr>
          </a:p>
        </p:txBody>
      </p:sp>
      <p:pic>
        <p:nvPicPr>
          <p:cNvPr id="2050" name="Picture 2" descr="https://www.crisis-response.com/inc/img/filemanager_uploads/October%202016/favelas.jpg"/>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r="20172"/>
          <a:stretch/>
        </p:blipFill>
        <p:spPr bwMode="auto">
          <a:xfrm>
            <a:off x="6084167" y="1750665"/>
            <a:ext cx="2088233" cy="466725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653206" y="6184953"/>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IBRD</a:t>
            </a:r>
            <a:r>
              <a:rPr lang="en-IN" sz="1200" dirty="0" smtClean="0">
                <a:latin typeface="SolexOT-Medium"/>
              </a:rPr>
              <a:t> 2011. </a:t>
            </a:r>
            <a:r>
              <a:rPr lang="en-IN" sz="1200" i="1" dirty="0" smtClean="0">
                <a:latin typeface="SolexOT-Medium"/>
              </a:rPr>
              <a:t>Guide </a:t>
            </a:r>
            <a:r>
              <a:rPr lang="en-IN" sz="1200" i="1" dirty="0">
                <a:latin typeface="SolexOT-Medium"/>
              </a:rPr>
              <a:t>to Climate </a:t>
            </a:r>
            <a:r>
              <a:rPr lang="en-IN" sz="1200" i="1" dirty="0" smtClean="0">
                <a:latin typeface="SolexOT-Medium"/>
              </a:rPr>
              <a:t>Change Adaptation </a:t>
            </a:r>
            <a:r>
              <a:rPr lang="en-IN" sz="1200" i="1" dirty="0">
                <a:latin typeface="SolexOT-Medium"/>
              </a:rPr>
              <a:t>in Cities</a:t>
            </a:r>
            <a:endParaRPr lang="en-IN" sz="1200" i="1" dirty="0"/>
          </a:p>
        </p:txBody>
      </p:sp>
    </p:spTree>
    <p:extLst>
      <p:ext uri="{BB962C8B-B14F-4D97-AF65-F5344CB8AC3E}">
        <p14:creationId xmlns:p14="http://schemas.microsoft.com/office/powerpoint/2010/main" val="37166131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2" name="Rectangle 11"/>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5" name="Rectangle 4"/>
          <p:cNvSpPr/>
          <p:nvPr/>
        </p:nvSpPr>
        <p:spPr>
          <a:xfrm>
            <a:off x="653206" y="1923545"/>
            <a:ext cx="4494858" cy="4278094"/>
          </a:xfrm>
          <a:prstGeom prst="rect">
            <a:avLst/>
          </a:prstGeom>
        </p:spPr>
        <p:txBody>
          <a:bodyPr wrap="square">
            <a:spAutoFit/>
          </a:bodyPr>
          <a:lstStyle/>
          <a:p>
            <a:pPr algn="just"/>
            <a:r>
              <a:rPr lang="en-US" sz="1600" b="1" dirty="0" smtClean="0"/>
              <a:t>Components</a:t>
            </a:r>
            <a:endParaRPr lang="en-IN" sz="1600" b="1" dirty="0" smtClean="0"/>
          </a:p>
          <a:p>
            <a:pPr algn="just"/>
            <a:endParaRPr lang="en-US" sz="1600" dirty="0" smtClean="0"/>
          </a:p>
          <a:p>
            <a:pPr algn="just"/>
            <a:r>
              <a:rPr lang="en-IN" sz="1600" b="1" dirty="0"/>
              <a:t>Social </a:t>
            </a:r>
            <a:r>
              <a:rPr lang="en-IN" sz="1600" b="1" dirty="0" smtClean="0"/>
              <a:t>resilience </a:t>
            </a:r>
            <a:r>
              <a:rPr lang="en-IN" sz="1600" dirty="0" smtClean="0"/>
              <a:t>- </a:t>
            </a:r>
            <a:r>
              <a:rPr lang="en-IN" sz="1600" dirty="0"/>
              <a:t>refers to the demographic </a:t>
            </a:r>
            <a:r>
              <a:rPr lang="en-IN" sz="1600" dirty="0" smtClean="0"/>
              <a:t>profile of </a:t>
            </a:r>
            <a:r>
              <a:rPr lang="en-IN" sz="1600" dirty="0"/>
              <a:t>a community including by sex, age, ethnicity</a:t>
            </a:r>
            <a:r>
              <a:rPr lang="en-IN" sz="1600" dirty="0" smtClean="0"/>
              <a:t>, disability</a:t>
            </a:r>
            <a:r>
              <a:rPr lang="en-IN" sz="1600" dirty="0"/>
              <a:t>, socio-economic status and </a:t>
            </a:r>
            <a:r>
              <a:rPr lang="en-IN" sz="1600" dirty="0" smtClean="0"/>
              <a:t>other key </a:t>
            </a:r>
            <a:r>
              <a:rPr lang="en-IN" sz="1600" dirty="0"/>
              <a:t>groupings, as well as a community’s </a:t>
            </a:r>
            <a:r>
              <a:rPr lang="en-IN" sz="1600" dirty="0" smtClean="0"/>
              <a:t>social capital</a:t>
            </a:r>
            <a:r>
              <a:rPr lang="en-IN" sz="1600" dirty="0"/>
              <a:t>.</a:t>
            </a:r>
            <a:endParaRPr lang="en-IN" sz="1600" dirty="0" smtClean="0"/>
          </a:p>
          <a:p>
            <a:pPr algn="just"/>
            <a:endParaRPr lang="en-US" sz="1600" dirty="0"/>
          </a:p>
          <a:p>
            <a:pPr algn="just"/>
            <a:r>
              <a:rPr lang="en-IN" sz="1600" b="1" dirty="0"/>
              <a:t>Infrastructural </a:t>
            </a:r>
            <a:r>
              <a:rPr lang="en-IN" sz="1600" b="1" dirty="0" smtClean="0"/>
              <a:t>resilience </a:t>
            </a:r>
            <a:r>
              <a:rPr lang="en-IN" sz="1600" dirty="0" smtClean="0"/>
              <a:t>- </a:t>
            </a:r>
            <a:r>
              <a:rPr lang="en-IN" sz="1600" dirty="0"/>
              <a:t>refers to the </a:t>
            </a:r>
            <a:r>
              <a:rPr lang="en-IN" sz="1600" dirty="0" smtClean="0"/>
              <a:t>vulnerability of </a:t>
            </a:r>
            <a:r>
              <a:rPr lang="en-IN" sz="1600" dirty="0"/>
              <a:t>built structures including property</a:t>
            </a:r>
            <a:r>
              <a:rPr lang="en-IN" sz="1600" dirty="0" smtClean="0"/>
              <a:t>, buildings </a:t>
            </a:r>
            <a:r>
              <a:rPr lang="en-IN" sz="1600" dirty="0"/>
              <a:t>and transportation </a:t>
            </a:r>
            <a:r>
              <a:rPr lang="en-IN" sz="1600" dirty="0" smtClean="0"/>
              <a:t>systems. </a:t>
            </a:r>
            <a:r>
              <a:rPr lang="en-IN" sz="1600" dirty="0"/>
              <a:t>It </a:t>
            </a:r>
            <a:r>
              <a:rPr lang="en-IN" sz="1600" dirty="0" smtClean="0"/>
              <a:t>also refers </a:t>
            </a:r>
            <a:r>
              <a:rPr lang="en-IN" sz="1600" dirty="0"/>
              <a:t>to sheltering capacity, health care facilities</a:t>
            </a:r>
            <a:r>
              <a:rPr lang="en-IN" sz="1600" dirty="0" smtClean="0"/>
              <a:t>, the </a:t>
            </a:r>
            <a:r>
              <a:rPr lang="en-IN" sz="1600" dirty="0"/>
              <a:t>vulnerability of buildings to hazards, </a:t>
            </a:r>
            <a:r>
              <a:rPr lang="en-IN" sz="1600" dirty="0" smtClean="0"/>
              <a:t>critical infrastructure</a:t>
            </a:r>
            <a:r>
              <a:rPr lang="en-IN" sz="1600" dirty="0"/>
              <a:t>, and the availability of roads </a:t>
            </a:r>
            <a:r>
              <a:rPr lang="en-IN" sz="1600" dirty="0" smtClean="0"/>
              <a:t>for evacuations </a:t>
            </a:r>
            <a:r>
              <a:rPr lang="en-IN" sz="1600" dirty="0"/>
              <a:t>and </a:t>
            </a:r>
            <a:r>
              <a:rPr lang="en-IN" sz="1600" dirty="0" smtClean="0"/>
              <a:t>post- disaster </a:t>
            </a:r>
            <a:r>
              <a:rPr lang="en-IN" sz="1600" dirty="0"/>
              <a:t>supply lines. </a:t>
            </a:r>
            <a:r>
              <a:rPr lang="en-IN" sz="1600" dirty="0" smtClean="0"/>
              <a:t>Infrastructural resilience </a:t>
            </a:r>
            <a:r>
              <a:rPr lang="en-IN" sz="1600" dirty="0"/>
              <a:t>also refers to a </a:t>
            </a:r>
            <a:r>
              <a:rPr lang="en-IN" sz="1600" dirty="0" smtClean="0"/>
              <a:t>community’s capacity </a:t>
            </a:r>
            <a:r>
              <a:rPr lang="en-IN" sz="1600" dirty="0"/>
              <a:t>for response and recovery</a:t>
            </a:r>
            <a:endParaRPr lang="en-IN" sz="1600" dirty="0" smtClean="0"/>
          </a:p>
          <a:p>
            <a:pPr algn="just"/>
            <a:endParaRPr lang="en-US" sz="1600" dirty="0"/>
          </a:p>
        </p:txBody>
      </p:sp>
      <p:sp>
        <p:nvSpPr>
          <p:cNvPr id="7" name="Rectangle 6"/>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9" name="Rectangle 8"/>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3600" spc="1500" dirty="0" smtClean="0">
                <a:solidFill>
                  <a:srgbClr val="586F82"/>
                </a:solidFill>
              </a:rPr>
              <a:t>Urban Resilience</a:t>
            </a:r>
            <a:endParaRPr lang="en-IN" sz="3600" spc="1500" dirty="0">
              <a:solidFill>
                <a:srgbClr val="586F82"/>
              </a:solidFill>
            </a:endParaRPr>
          </a:p>
        </p:txBody>
      </p:sp>
      <p:pic>
        <p:nvPicPr>
          <p:cNvPr id="4098" name="Picture 2" descr="Image result for resilient cit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8" y="3140968"/>
            <a:ext cx="2067204" cy="330063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653206" y="6184953"/>
            <a:ext cx="4572000" cy="276999"/>
          </a:xfrm>
          <a:prstGeom prst="rect">
            <a:avLst/>
          </a:prstGeom>
        </p:spPr>
        <p:txBody>
          <a:bodyPr>
            <a:spAutoFit/>
          </a:bodyPr>
          <a:lstStyle/>
          <a:p>
            <a:r>
              <a:rPr lang="en-IN" sz="1200" dirty="0" err="1" smtClean="0">
                <a:latin typeface="SolexOT-Medium"/>
              </a:rPr>
              <a:t>UN_HABITAT</a:t>
            </a:r>
            <a:r>
              <a:rPr lang="en-IN" sz="1200" dirty="0" smtClean="0">
                <a:latin typeface="SolexOT-Medium"/>
              </a:rPr>
              <a:t> 2016. </a:t>
            </a:r>
            <a:r>
              <a:rPr lang="en-IN" sz="1200" i="1" dirty="0" err="1" smtClean="0">
                <a:latin typeface="SolexOT-Medium"/>
              </a:rPr>
              <a:t>EAP</a:t>
            </a:r>
            <a:r>
              <a:rPr lang="en-IN" sz="1200" i="1" dirty="0" smtClean="0">
                <a:latin typeface="SolexOT-Medium"/>
              </a:rPr>
              <a:t> Guidelines</a:t>
            </a:r>
            <a:endParaRPr lang="en-IN" sz="1200" i="1" dirty="0"/>
          </a:p>
        </p:txBody>
      </p:sp>
    </p:spTree>
    <p:extLst>
      <p:ext uri="{BB962C8B-B14F-4D97-AF65-F5344CB8AC3E}">
        <p14:creationId xmlns:p14="http://schemas.microsoft.com/office/powerpoint/2010/main" val="255685013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2" name="Rectangle 11"/>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5" name="Rectangle 4"/>
          <p:cNvSpPr/>
          <p:nvPr/>
        </p:nvSpPr>
        <p:spPr>
          <a:xfrm>
            <a:off x="653206" y="1923545"/>
            <a:ext cx="4494858" cy="2616101"/>
          </a:xfrm>
          <a:prstGeom prst="rect">
            <a:avLst/>
          </a:prstGeom>
        </p:spPr>
        <p:txBody>
          <a:bodyPr wrap="square">
            <a:spAutoFit/>
          </a:bodyPr>
          <a:lstStyle/>
          <a:p>
            <a:pPr algn="just"/>
            <a:r>
              <a:rPr lang="en-US" sz="1600" b="1" dirty="0" smtClean="0"/>
              <a:t>Components</a:t>
            </a:r>
            <a:endParaRPr lang="en-IN" sz="1600" b="1" dirty="0" smtClean="0"/>
          </a:p>
          <a:p>
            <a:pPr algn="just"/>
            <a:endParaRPr lang="en-US" sz="1600" dirty="0" smtClean="0"/>
          </a:p>
          <a:p>
            <a:pPr algn="just"/>
            <a:r>
              <a:rPr lang="en-IN" sz="1600" b="1" dirty="0"/>
              <a:t>Economic resilience </a:t>
            </a:r>
            <a:r>
              <a:rPr lang="en-IN" sz="1600" dirty="0"/>
              <a:t>refers to a measure of </a:t>
            </a:r>
            <a:r>
              <a:rPr lang="en-IN" sz="1600" dirty="0" smtClean="0"/>
              <a:t>a community’s </a:t>
            </a:r>
            <a:r>
              <a:rPr lang="en-IN" sz="1600" dirty="0"/>
              <a:t>economic diversity as well as to </a:t>
            </a:r>
            <a:r>
              <a:rPr lang="en-IN" sz="1600" dirty="0" smtClean="0"/>
              <a:t>the overall </a:t>
            </a:r>
            <a:r>
              <a:rPr lang="en-IN" sz="1600" dirty="0"/>
              <a:t>employment, number of businesses, </a:t>
            </a:r>
            <a:r>
              <a:rPr lang="en-IN" sz="1600" dirty="0" smtClean="0"/>
              <a:t>and their </a:t>
            </a:r>
            <a:r>
              <a:rPr lang="en-IN" sz="1600" dirty="0"/>
              <a:t>ability to function following a </a:t>
            </a:r>
            <a:r>
              <a:rPr lang="en-IN" sz="1600" dirty="0" smtClean="0"/>
              <a:t>disaster</a:t>
            </a:r>
          </a:p>
          <a:p>
            <a:pPr algn="just"/>
            <a:endParaRPr lang="en-US" sz="1600" dirty="0" smtClean="0"/>
          </a:p>
          <a:p>
            <a:pPr algn="just"/>
            <a:r>
              <a:rPr lang="en-IN" sz="1600" b="1" dirty="0"/>
              <a:t>Institutional resilience </a:t>
            </a:r>
            <a:r>
              <a:rPr lang="en-IN" sz="1600" dirty="0"/>
              <a:t>refers to the </a:t>
            </a:r>
            <a:r>
              <a:rPr lang="en-IN" sz="1600" dirty="0" smtClean="0"/>
              <a:t>governmental and </a:t>
            </a:r>
            <a:r>
              <a:rPr lang="en-IN" sz="1600" dirty="0"/>
              <a:t>non-governmental systems </a:t>
            </a:r>
            <a:r>
              <a:rPr lang="en-IN" sz="1600" dirty="0" smtClean="0"/>
              <a:t>that administer </a:t>
            </a:r>
            <a:r>
              <a:rPr lang="en-IN" sz="1600" dirty="0"/>
              <a:t>a </a:t>
            </a:r>
            <a:r>
              <a:rPr lang="en-IN" sz="1600" dirty="0" smtClean="0"/>
              <a:t>community</a:t>
            </a:r>
            <a:r>
              <a:rPr lang="en-IN" sz="1600" dirty="0"/>
              <a:t>.</a:t>
            </a:r>
            <a:endParaRPr lang="en-US" sz="1600" dirty="0"/>
          </a:p>
        </p:txBody>
      </p:sp>
      <p:sp>
        <p:nvSpPr>
          <p:cNvPr id="7" name="Rectangle 6"/>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9" name="Rectangle 8"/>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3600" spc="1500" dirty="0" smtClean="0">
                <a:solidFill>
                  <a:srgbClr val="586F82"/>
                </a:solidFill>
              </a:rPr>
              <a:t>Urban Resilience</a:t>
            </a:r>
            <a:endParaRPr lang="en-IN" sz="3600" spc="1500" dirty="0">
              <a:solidFill>
                <a:srgbClr val="586F82"/>
              </a:solidFill>
            </a:endParaRPr>
          </a:p>
        </p:txBody>
      </p:sp>
      <p:pic>
        <p:nvPicPr>
          <p:cNvPr id="6146" name="Picture 2" descr="Image result for resilient city"/>
          <p:cNvPicPr>
            <a:picLocks noChangeAspect="1" noChangeArrowheads="1"/>
          </p:cNvPicPr>
          <p:nvPr/>
        </p:nvPicPr>
        <p:blipFill rotWithShape="1">
          <a:blip r:embed="rId3">
            <a:extLst>
              <a:ext uri="{28A0092B-C50C-407E-A947-70E740481C1C}">
                <a14:useLocalDpi xmlns:a14="http://schemas.microsoft.com/office/drawing/2010/main" val="0"/>
              </a:ext>
            </a:extLst>
          </a:blip>
          <a:srcRect l="66380"/>
          <a:stretch/>
        </p:blipFill>
        <p:spPr bwMode="auto">
          <a:xfrm>
            <a:off x="6084168" y="2276873"/>
            <a:ext cx="2088232" cy="414511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653206" y="6184953"/>
            <a:ext cx="4572000" cy="276999"/>
          </a:xfrm>
          <a:prstGeom prst="rect">
            <a:avLst/>
          </a:prstGeom>
        </p:spPr>
        <p:txBody>
          <a:bodyPr>
            <a:spAutoFit/>
          </a:bodyPr>
          <a:lstStyle/>
          <a:p>
            <a:r>
              <a:rPr lang="en-IN" sz="1200" dirty="0" err="1" smtClean="0">
                <a:latin typeface="SolexOT-Medium"/>
              </a:rPr>
              <a:t>UN_HABITAT</a:t>
            </a:r>
            <a:r>
              <a:rPr lang="en-IN" sz="1200" dirty="0" smtClean="0">
                <a:latin typeface="SolexOT-Medium"/>
              </a:rPr>
              <a:t> 2016. </a:t>
            </a:r>
            <a:r>
              <a:rPr lang="en-IN" sz="1200" i="1" dirty="0" err="1" smtClean="0">
                <a:latin typeface="SolexOT-Medium"/>
              </a:rPr>
              <a:t>EAP</a:t>
            </a:r>
            <a:r>
              <a:rPr lang="en-IN" sz="1200" i="1" dirty="0" smtClean="0">
                <a:latin typeface="SolexOT-Medium"/>
              </a:rPr>
              <a:t> Guidelines</a:t>
            </a:r>
            <a:endParaRPr lang="en-IN" sz="1200" i="1" dirty="0"/>
          </a:p>
        </p:txBody>
      </p:sp>
    </p:spTree>
    <p:extLst>
      <p:ext uri="{BB962C8B-B14F-4D97-AF65-F5344CB8AC3E}">
        <p14:creationId xmlns:p14="http://schemas.microsoft.com/office/powerpoint/2010/main" val="206696526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2" name="Rectangle 11"/>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5" name="Rectangle 4"/>
          <p:cNvSpPr/>
          <p:nvPr/>
        </p:nvSpPr>
        <p:spPr>
          <a:xfrm>
            <a:off x="653206" y="1923545"/>
            <a:ext cx="4494858" cy="2800767"/>
          </a:xfrm>
          <a:prstGeom prst="rect">
            <a:avLst/>
          </a:prstGeom>
        </p:spPr>
        <p:txBody>
          <a:bodyPr wrap="square">
            <a:spAutoFit/>
          </a:bodyPr>
          <a:lstStyle/>
          <a:p>
            <a:pPr algn="just"/>
            <a:r>
              <a:rPr lang="en-IN" sz="1600" dirty="0"/>
              <a:t>Drivers of risks, including rapid urbanization</a:t>
            </a:r>
            <a:r>
              <a:rPr lang="en-IN" sz="1600" dirty="0" smtClean="0"/>
              <a:t>, environmental </a:t>
            </a:r>
            <a:r>
              <a:rPr lang="en-IN" sz="1600" dirty="0"/>
              <a:t>degradation, climate </a:t>
            </a:r>
            <a:r>
              <a:rPr lang="en-IN" sz="1600" dirty="0" smtClean="0"/>
              <a:t>change impacts</a:t>
            </a:r>
            <a:r>
              <a:rPr lang="en-IN" sz="1600" dirty="0"/>
              <a:t>, and development-related processes</a:t>
            </a:r>
            <a:r>
              <a:rPr lang="en-IN" sz="1600" dirty="0" smtClean="0"/>
              <a:t>, shape </a:t>
            </a:r>
            <a:r>
              <a:rPr lang="en-IN" sz="1600" dirty="0"/>
              <a:t>and configure hazards</a:t>
            </a:r>
            <a:r>
              <a:rPr lang="en-IN" sz="1600" dirty="0" smtClean="0"/>
              <a:t>.</a:t>
            </a:r>
          </a:p>
          <a:p>
            <a:pPr algn="just"/>
            <a:endParaRPr lang="en-US" sz="1600" dirty="0"/>
          </a:p>
          <a:p>
            <a:pPr algn="just"/>
            <a:r>
              <a:rPr lang="en-IN" sz="1600" dirty="0"/>
              <a:t>Uncertainty is the essential element of any disaster</a:t>
            </a:r>
            <a:r>
              <a:rPr lang="en-IN" sz="1600" dirty="0" smtClean="0"/>
              <a:t>, referring </a:t>
            </a:r>
            <a:r>
              <a:rPr lang="en-IN" sz="1600" dirty="0"/>
              <a:t>to the disaster impacts that </a:t>
            </a:r>
            <a:r>
              <a:rPr lang="en-IN" sz="1600" dirty="0" smtClean="0"/>
              <a:t>cannot be </a:t>
            </a:r>
            <a:r>
              <a:rPr lang="en-IN" sz="1600" dirty="0"/>
              <a:t>quantified or are completely unknown</a:t>
            </a:r>
            <a:r>
              <a:rPr lang="en-IN" sz="1600" dirty="0" smtClean="0"/>
              <a:t>.</a:t>
            </a:r>
          </a:p>
          <a:p>
            <a:pPr algn="just"/>
            <a:endParaRPr lang="en-US" sz="1600" dirty="0"/>
          </a:p>
          <a:p>
            <a:pPr algn="just"/>
            <a:r>
              <a:rPr lang="en-IN" sz="1600" dirty="0"/>
              <a:t>Climate change adds an additional layer </a:t>
            </a:r>
            <a:r>
              <a:rPr lang="en-IN" sz="1600" dirty="0" smtClean="0"/>
              <a:t>of uncertainty</a:t>
            </a:r>
            <a:endParaRPr lang="en-US" sz="1600" dirty="0"/>
          </a:p>
        </p:txBody>
      </p:sp>
      <p:sp>
        <p:nvSpPr>
          <p:cNvPr id="7" name="Rectangle 6"/>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9" name="Rectangle 8"/>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4000" spc="1500" dirty="0" smtClean="0">
                <a:solidFill>
                  <a:srgbClr val="586F82"/>
                </a:solidFill>
              </a:rPr>
              <a:t>Risk, Uncertainty</a:t>
            </a:r>
            <a:endParaRPr lang="en-IN" sz="4000" spc="1500" dirty="0">
              <a:solidFill>
                <a:srgbClr val="586F82"/>
              </a:solidFill>
            </a:endParaRPr>
          </a:p>
        </p:txBody>
      </p:sp>
      <p:pic>
        <p:nvPicPr>
          <p:cNvPr id="5122" name="Picture 2" descr="Image result for resilient city solutions"/>
          <p:cNvPicPr>
            <a:picLocks noChangeAspect="1" noChangeArrowheads="1"/>
          </p:cNvPicPr>
          <p:nvPr/>
        </p:nvPicPr>
        <p:blipFill rotWithShape="1">
          <a:blip r:embed="rId3">
            <a:extLst>
              <a:ext uri="{28A0092B-C50C-407E-A947-70E740481C1C}">
                <a14:useLocalDpi xmlns:a14="http://schemas.microsoft.com/office/drawing/2010/main" val="0"/>
              </a:ext>
            </a:extLst>
          </a:blip>
          <a:srcRect l="41344" r="24401"/>
          <a:stretch/>
        </p:blipFill>
        <p:spPr bwMode="auto">
          <a:xfrm>
            <a:off x="6084168" y="2320491"/>
            <a:ext cx="2088232" cy="413385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653206" y="6184953"/>
            <a:ext cx="4572000" cy="276999"/>
          </a:xfrm>
          <a:prstGeom prst="rect">
            <a:avLst/>
          </a:prstGeom>
        </p:spPr>
        <p:txBody>
          <a:bodyPr>
            <a:spAutoFit/>
          </a:bodyPr>
          <a:lstStyle/>
          <a:p>
            <a:r>
              <a:rPr lang="en-IN" sz="1200" dirty="0" err="1" smtClean="0">
                <a:latin typeface="SolexOT-Medium"/>
              </a:rPr>
              <a:t>UN_HABITAT</a:t>
            </a:r>
            <a:r>
              <a:rPr lang="en-IN" sz="1200" dirty="0" smtClean="0">
                <a:latin typeface="SolexOT-Medium"/>
              </a:rPr>
              <a:t> 2016. </a:t>
            </a:r>
            <a:r>
              <a:rPr lang="en-IN" sz="1200" i="1" dirty="0" err="1" smtClean="0">
                <a:latin typeface="SolexOT-Medium"/>
              </a:rPr>
              <a:t>EAP</a:t>
            </a:r>
            <a:r>
              <a:rPr lang="en-IN" sz="1200" i="1" dirty="0" smtClean="0">
                <a:latin typeface="SolexOT-Medium"/>
              </a:rPr>
              <a:t> Guidelines</a:t>
            </a:r>
            <a:endParaRPr lang="en-IN" sz="1200" i="1" dirty="0"/>
          </a:p>
        </p:txBody>
      </p:sp>
    </p:spTree>
    <p:extLst>
      <p:ext uri="{BB962C8B-B14F-4D97-AF65-F5344CB8AC3E}">
        <p14:creationId xmlns:p14="http://schemas.microsoft.com/office/powerpoint/2010/main" val="25078215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2" name="Rectangle 11"/>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5" name="Rectangle 4"/>
          <p:cNvSpPr/>
          <p:nvPr/>
        </p:nvSpPr>
        <p:spPr>
          <a:xfrm>
            <a:off x="653206" y="1923545"/>
            <a:ext cx="4494858" cy="4278094"/>
          </a:xfrm>
          <a:prstGeom prst="rect">
            <a:avLst/>
          </a:prstGeom>
        </p:spPr>
        <p:txBody>
          <a:bodyPr wrap="square">
            <a:spAutoFit/>
          </a:bodyPr>
          <a:lstStyle/>
          <a:p>
            <a:pPr algn="just"/>
            <a:r>
              <a:rPr lang="en-IN" sz="1600" dirty="0"/>
              <a:t>Urban infrastructure refers to key systems </a:t>
            </a:r>
            <a:r>
              <a:rPr lang="en-IN" sz="1600" dirty="0" smtClean="0"/>
              <a:t>and services</a:t>
            </a:r>
            <a:r>
              <a:rPr lang="en-IN" sz="1600" dirty="0"/>
              <a:t>, which are critically important for </a:t>
            </a:r>
            <a:r>
              <a:rPr lang="en-IN" sz="1600" dirty="0" smtClean="0"/>
              <a:t>emergency response </a:t>
            </a:r>
            <a:r>
              <a:rPr lang="en-IN" sz="1600" dirty="0"/>
              <a:t>and the quick recovery of </a:t>
            </a:r>
            <a:r>
              <a:rPr lang="en-IN" sz="1600" dirty="0" smtClean="0"/>
              <a:t>the community </a:t>
            </a:r>
            <a:r>
              <a:rPr lang="en-IN" sz="1600" dirty="0"/>
              <a:t>and its economy</a:t>
            </a:r>
            <a:r>
              <a:rPr lang="en-IN" sz="1600" dirty="0" smtClean="0"/>
              <a:t>.</a:t>
            </a:r>
          </a:p>
          <a:p>
            <a:pPr algn="just"/>
            <a:endParaRPr lang="en-US" sz="1600" dirty="0"/>
          </a:p>
          <a:p>
            <a:pPr algn="just"/>
            <a:r>
              <a:rPr lang="en-IN" sz="1600" dirty="0"/>
              <a:t>The ability to be flexible and adaptable to </a:t>
            </a:r>
            <a:r>
              <a:rPr lang="en-IN" sz="1600" dirty="0" smtClean="0"/>
              <a:t>known and </a:t>
            </a:r>
            <a:r>
              <a:rPr lang="en-IN" sz="1600" dirty="0"/>
              <a:t>unknown disturbances is an important </a:t>
            </a:r>
            <a:r>
              <a:rPr lang="en-IN" sz="1600" dirty="0" smtClean="0"/>
              <a:t>characteristic of </a:t>
            </a:r>
            <a:r>
              <a:rPr lang="en-IN" sz="1600" dirty="0"/>
              <a:t>a resilient system</a:t>
            </a:r>
            <a:r>
              <a:rPr lang="en-IN" sz="1600" dirty="0" smtClean="0"/>
              <a:t>. </a:t>
            </a:r>
            <a:r>
              <a:rPr lang="en-IN" sz="1600" dirty="0"/>
              <a:t>In planning for disasters</a:t>
            </a:r>
            <a:r>
              <a:rPr lang="en-IN" sz="1600" dirty="0" smtClean="0"/>
              <a:t>, there </a:t>
            </a:r>
            <a:r>
              <a:rPr lang="en-IN" sz="1600" dirty="0"/>
              <a:t>is always an element of uncertainty </a:t>
            </a:r>
            <a:r>
              <a:rPr lang="en-IN" sz="1600" dirty="0" smtClean="0"/>
              <a:t>that requires </a:t>
            </a:r>
            <a:r>
              <a:rPr lang="en-IN" sz="1600" dirty="0"/>
              <a:t>additional preparation and redundancy </a:t>
            </a:r>
            <a:r>
              <a:rPr lang="en-IN" sz="1600" dirty="0" smtClean="0"/>
              <a:t>in the </a:t>
            </a:r>
            <a:r>
              <a:rPr lang="en-IN" sz="1600" dirty="0"/>
              <a:t>system design. </a:t>
            </a:r>
            <a:endParaRPr lang="en-IN" sz="1600" dirty="0" smtClean="0"/>
          </a:p>
          <a:p>
            <a:pPr algn="just"/>
            <a:endParaRPr lang="en-US" sz="1600" dirty="0"/>
          </a:p>
          <a:p>
            <a:pPr algn="just"/>
            <a:r>
              <a:rPr lang="en-IN" sz="1600" dirty="0"/>
              <a:t>The need for redundancy and </a:t>
            </a:r>
            <a:r>
              <a:rPr lang="en-IN" sz="1600" dirty="0" smtClean="0"/>
              <a:t>alternatives increases </a:t>
            </a:r>
            <a:r>
              <a:rPr lang="en-IN" sz="1600" dirty="0"/>
              <a:t>with the size and complexity of </a:t>
            </a:r>
            <a:r>
              <a:rPr lang="en-IN" sz="1600" dirty="0" smtClean="0"/>
              <a:t>an urban </a:t>
            </a:r>
            <a:r>
              <a:rPr lang="en-IN" sz="1600" dirty="0"/>
              <a:t>area. The complexity of urban </a:t>
            </a:r>
            <a:r>
              <a:rPr lang="en-IN" sz="1600" dirty="0" smtClean="0"/>
              <a:t>infrastructure increases </a:t>
            </a:r>
            <a:r>
              <a:rPr lang="en-IN" sz="1600" dirty="0"/>
              <a:t>exponentially as urban areas </a:t>
            </a:r>
            <a:r>
              <a:rPr lang="en-IN" sz="1600" dirty="0" smtClean="0"/>
              <a:t>expand in </a:t>
            </a:r>
            <a:r>
              <a:rPr lang="en-IN" sz="1600" dirty="0"/>
              <a:t>population and density</a:t>
            </a:r>
            <a:endParaRPr lang="en-US" sz="1600" dirty="0"/>
          </a:p>
        </p:txBody>
      </p:sp>
      <p:sp>
        <p:nvSpPr>
          <p:cNvPr id="7" name="Rectangle 6"/>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9" name="Rectangle 8"/>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3600" spc="1500" dirty="0" smtClean="0">
                <a:solidFill>
                  <a:srgbClr val="586F82"/>
                </a:solidFill>
              </a:rPr>
              <a:t>Complexity</a:t>
            </a:r>
            <a:endParaRPr lang="en-IN" sz="3600" spc="1500" dirty="0">
              <a:solidFill>
                <a:srgbClr val="586F82"/>
              </a:solidFill>
            </a:endParaRPr>
          </a:p>
        </p:txBody>
      </p:sp>
      <p:pic>
        <p:nvPicPr>
          <p:cNvPr id="7172" name="Picture 4"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18681" r="18681"/>
          <a:stretch/>
        </p:blipFill>
        <p:spPr bwMode="auto">
          <a:xfrm>
            <a:off x="6084167" y="2605086"/>
            <a:ext cx="2088233" cy="384810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653206" y="6184953"/>
            <a:ext cx="4572000" cy="276999"/>
          </a:xfrm>
          <a:prstGeom prst="rect">
            <a:avLst/>
          </a:prstGeom>
        </p:spPr>
        <p:txBody>
          <a:bodyPr>
            <a:spAutoFit/>
          </a:bodyPr>
          <a:lstStyle/>
          <a:p>
            <a:r>
              <a:rPr lang="en-IN" sz="1200" dirty="0" err="1" smtClean="0">
                <a:latin typeface="SolexOT-Medium"/>
              </a:rPr>
              <a:t>UN_HABITAT</a:t>
            </a:r>
            <a:r>
              <a:rPr lang="en-IN" sz="1200" dirty="0" smtClean="0">
                <a:latin typeface="SolexOT-Medium"/>
              </a:rPr>
              <a:t> 2016. </a:t>
            </a:r>
            <a:r>
              <a:rPr lang="en-IN" sz="1200" i="1" dirty="0" err="1" smtClean="0">
                <a:latin typeface="SolexOT-Medium"/>
              </a:rPr>
              <a:t>EAP</a:t>
            </a:r>
            <a:r>
              <a:rPr lang="en-IN" sz="1200" i="1" dirty="0" smtClean="0">
                <a:latin typeface="SolexOT-Medium"/>
              </a:rPr>
              <a:t> Guidelines</a:t>
            </a:r>
            <a:endParaRPr lang="en-IN" sz="1200" i="1" dirty="0"/>
          </a:p>
        </p:txBody>
      </p:sp>
    </p:spTree>
    <p:extLst>
      <p:ext uri="{BB962C8B-B14F-4D97-AF65-F5344CB8AC3E}">
        <p14:creationId xmlns:p14="http://schemas.microsoft.com/office/powerpoint/2010/main" val="29871846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spur.org/sites/default/files/migrated/images/F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3803163"/>
            <a:ext cx="7704856" cy="25781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3" name="Rectangle 2"/>
          <p:cNvSpPr/>
          <p:nvPr/>
        </p:nvSpPr>
        <p:spPr>
          <a:xfrm>
            <a:off x="555700" y="1484784"/>
            <a:ext cx="7848871" cy="2092881"/>
          </a:xfrm>
          <a:prstGeom prst="rect">
            <a:avLst/>
          </a:prstGeom>
        </p:spPr>
        <p:txBody>
          <a:bodyPr wrap="square">
            <a:spAutoFit/>
          </a:bodyPr>
          <a:lstStyle/>
          <a:p>
            <a:pPr algn="just"/>
            <a:r>
              <a:rPr lang="en-US" b="1" dirty="0" smtClean="0"/>
              <a:t>Definition </a:t>
            </a:r>
            <a:r>
              <a:rPr lang="en-US" sz="1600" b="1" dirty="0" smtClean="0"/>
              <a:t>:</a:t>
            </a:r>
            <a:endParaRPr lang="en-US" sz="1600" dirty="0"/>
          </a:p>
          <a:p>
            <a:pPr algn="just"/>
            <a:r>
              <a:rPr lang="en-IN" sz="1600" dirty="0"/>
              <a:t>An </a:t>
            </a:r>
            <a:r>
              <a:rPr lang="en-IN" sz="1600" dirty="0" smtClean="0"/>
              <a:t>urban area </a:t>
            </a:r>
            <a:r>
              <a:rPr lang="en-IN" sz="1600" dirty="0"/>
              <a:t>can be </a:t>
            </a:r>
            <a:r>
              <a:rPr lang="en-IN" sz="1600" dirty="0" smtClean="0"/>
              <a:t>defined by administrative criteria </a:t>
            </a:r>
            <a:r>
              <a:rPr lang="en-IN" sz="1600" dirty="0"/>
              <a:t>or political boundaries </a:t>
            </a:r>
            <a:r>
              <a:rPr lang="en-IN" sz="1600" dirty="0" smtClean="0"/>
              <a:t>a threshold population size, population </a:t>
            </a:r>
            <a:r>
              <a:rPr lang="en-IN" sz="1600" dirty="0"/>
              <a:t>density</a:t>
            </a:r>
            <a:r>
              <a:rPr lang="en-IN" sz="1600" dirty="0" smtClean="0"/>
              <a:t>, economic function or the presence of urban characteristics.</a:t>
            </a:r>
          </a:p>
          <a:p>
            <a:pPr algn="just"/>
            <a:endParaRPr lang="en-IN" sz="1600" dirty="0"/>
          </a:p>
          <a:p>
            <a:pPr algn="just"/>
            <a:r>
              <a:rPr lang="en-IN" sz="1600" dirty="0"/>
              <a:t>In 2010, 3.5 billion people lived in areas classified as urban.</a:t>
            </a:r>
            <a:r>
              <a:rPr lang="en-US" sz="1600" dirty="0" smtClean="0"/>
              <a:t>  </a:t>
            </a:r>
          </a:p>
          <a:p>
            <a:pPr algn="just"/>
            <a:endParaRPr lang="en-US" sz="1600" dirty="0"/>
          </a:p>
          <a:p>
            <a:pPr algn="just"/>
            <a:endParaRPr lang="en-IN" sz="1600" dirty="0"/>
          </a:p>
        </p:txBody>
      </p:sp>
      <p:sp>
        <p:nvSpPr>
          <p:cNvPr id="11"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6000" spc="1500" dirty="0" smtClean="0">
                <a:solidFill>
                  <a:srgbClr val="586F82"/>
                </a:solidFill>
              </a:rPr>
              <a:t>Urban Area</a:t>
            </a:r>
            <a:endParaRPr lang="en-IN" sz="6000" spc="1500" dirty="0">
              <a:solidFill>
                <a:srgbClr val="586F82"/>
              </a:solidFill>
            </a:endParaRPr>
          </a:p>
        </p:txBody>
      </p:sp>
      <p:sp>
        <p:nvSpPr>
          <p:cNvPr id="13" name="Rectangle 12"/>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412" y="543164"/>
            <a:ext cx="381124" cy="5838164"/>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611560" y="6468326"/>
            <a:ext cx="4572000" cy="276999"/>
          </a:xfrm>
          <a:prstGeom prst="rect">
            <a:avLst/>
          </a:prstGeom>
        </p:spPr>
        <p:txBody>
          <a:bodyPr>
            <a:spAutoFit/>
          </a:bodyPr>
          <a:lstStyle/>
          <a:p>
            <a:r>
              <a:rPr lang="en-IN" sz="1200" dirty="0" smtClean="0">
                <a:latin typeface="SolexOT-Medium"/>
              </a:rPr>
              <a:t>Ref: </a:t>
            </a:r>
            <a:r>
              <a:rPr lang="en-IN" sz="1200" dirty="0" err="1" smtClean="0">
                <a:latin typeface="SolexOT-Medium"/>
              </a:rPr>
              <a:t>UNICEf</a:t>
            </a:r>
            <a:r>
              <a:rPr lang="en-IN" sz="1200" dirty="0" smtClean="0">
                <a:latin typeface="SolexOT-Medium"/>
              </a:rPr>
              <a:t>: </a:t>
            </a:r>
            <a:r>
              <a:rPr lang="en-IN" sz="1200" dirty="0" err="1" smtClean="0">
                <a:latin typeface="SolexOT-Medium"/>
              </a:rPr>
              <a:t>SOWC</a:t>
            </a:r>
            <a:r>
              <a:rPr lang="en-IN" sz="1200" dirty="0" smtClean="0">
                <a:latin typeface="SolexOT-Medium"/>
              </a:rPr>
              <a:t> 2012. </a:t>
            </a:r>
            <a:r>
              <a:rPr lang="en-IN" sz="1200" i="1" dirty="0" smtClean="0">
                <a:latin typeface="SolexOT-Medium"/>
              </a:rPr>
              <a:t>Definitions</a:t>
            </a:r>
            <a:endParaRPr lang="en-IN" sz="1200" i="1" dirty="0"/>
          </a:p>
        </p:txBody>
      </p:sp>
    </p:spTree>
    <p:extLst>
      <p:ext uri="{BB962C8B-B14F-4D97-AF65-F5344CB8AC3E}">
        <p14:creationId xmlns:p14="http://schemas.microsoft.com/office/powerpoint/2010/main" val="86346985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2" name="Rectangle 11"/>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5" name="Rectangle 4"/>
          <p:cNvSpPr/>
          <p:nvPr/>
        </p:nvSpPr>
        <p:spPr>
          <a:xfrm>
            <a:off x="653206" y="1628800"/>
            <a:ext cx="4494858" cy="4770537"/>
          </a:xfrm>
          <a:prstGeom prst="rect">
            <a:avLst/>
          </a:prstGeom>
        </p:spPr>
        <p:txBody>
          <a:bodyPr wrap="square">
            <a:spAutoFit/>
          </a:bodyPr>
          <a:lstStyle/>
          <a:p>
            <a:pPr algn="just"/>
            <a:r>
              <a:rPr lang="en-IN" sz="1600" i="1" dirty="0"/>
              <a:t>Cascading failures </a:t>
            </a:r>
            <a:r>
              <a:rPr lang="en-IN" sz="1600" dirty="0"/>
              <a:t>occur in a series in which specific</a:t>
            </a:r>
          </a:p>
          <a:p>
            <a:pPr algn="just"/>
            <a:r>
              <a:rPr lang="en-IN" sz="1600" dirty="0"/>
              <a:t>system components overload and fail. </a:t>
            </a:r>
            <a:r>
              <a:rPr lang="en-IN" sz="1600" dirty="0" smtClean="0"/>
              <a:t>Major electrical </a:t>
            </a:r>
            <a:r>
              <a:rPr lang="en-IN" sz="1600" dirty="0"/>
              <a:t>blackouts are typical of this type of failure.</a:t>
            </a:r>
          </a:p>
          <a:p>
            <a:pPr algn="just"/>
            <a:r>
              <a:rPr lang="en-IN" sz="1600" dirty="0"/>
              <a:t>Disasters can cause several components to </a:t>
            </a:r>
            <a:r>
              <a:rPr lang="en-IN" sz="1600" dirty="0" smtClean="0"/>
              <a:t>fail simultaneously</a:t>
            </a:r>
            <a:r>
              <a:rPr lang="en-IN" sz="1600" dirty="0"/>
              <a:t>, thus triggering the </a:t>
            </a:r>
            <a:r>
              <a:rPr lang="en-IN" sz="1600" i="1" dirty="0"/>
              <a:t>cascade</a:t>
            </a:r>
            <a:r>
              <a:rPr lang="en-IN" sz="1600" dirty="0"/>
              <a:t>. </a:t>
            </a:r>
            <a:r>
              <a:rPr lang="en-IN" sz="1600" dirty="0" smtClean="0"/>
              <a:t>Cascading failures </a:t>
            </a:r>
            <a:r>
              <a:rPr lang="en-IN" sz="1600" dirty="0"/>
              <a:t>can also jump from one system to</a:t>
            </a:r>
          </a:p>
          <a:p>
            <a:pPr algn="just"/>
            <a:r>
              <a:rPr lang="en-IN" sz="1600" dirty="0"/>
              <a:t>another – failure of the electrical grid can result </a:t>
            </a:r>
            <a:r>
              <a:rPr lang="en-IN" sz="1600" dirty="0" smtClean="0"/>
              <a:t>in major </a:t>
            </a:r>
            <a:r>
              <a:rPr lang="en-IN" sz="1600" dirty="0"/>
              <a:t>traffic disruptions, and lack of </a:t>
            </a:r>
            <a:r>
              <a:rPr lang="en-IN" sz="1600" dirty="0" smtClean="0"/>
              <a:t> communications, further </a:t>
            </a:r>
            <a:r>
              <a:rPr lang="en-IN" sz="1600" dirty="0"/>
              <a:t>compounding the disaster</a:t>
            </a:r>
            <a:r>
              <a:rPr lang="en-IN" sz="1600" dirty="0" smtClean="0"/>
              <a:t>.</a:t>
            </a:r>
          </a:p>
          <a:p>
            <a:pPr algn="just"/>
            <a:endParaRPr lang="en-IN" sz="1600" dirty="0" smtClean="0"/>
          </a:p>
          <a:p>
            <a:pPr algn="just"/>
            <a:r>
              <a:rPr lang="en-IN" sz="1600" i="1" dirty="0"/>
              <a:t>Collocation failures </a:t>
            </a:r>
            <a:r>
              <a:rPr lang="en-IN" sz="1600" dirty="0"/>
              <a:t>occur when a </a:t>
            </a:r>
            <a:r>
              <a:rPr lang="en-IN" sz="1600" dirty="0" smtClean="0"/>
              <a:t>catastrophic failure </a:t>
            </a:r>
            <a:r>
              <a:rPr lang="en-IN" sz="1600" dirty="0"/>
              <a:t>of one of the lifelines, such as a </a:t>
            </a:r>
            <a:r>
              <a:rPr lang="en-IN" sz="1600" dirty="0" smtClean="0"/>
              <a:t>water main</a:t>
            </a:r>
            <a:r>
              <a:rPr lang="en-IN" sz="1600" dirty="0"/>
              <a:t>, then undermines or otherwise </a:t>
            </a:r>
            <a:r>
              <a:rPr lang="en-IN" sz="1600" dirty="0" smtClean="0"/>
              <a:t>affects </a:t>
            </a:r>
            <a:r>
              <a:rPr lang="en-IN" sz="1600" dirty="0" err="1" smtClean="0"/>
              <a:t>neighboring</a:t>
            </a:r>
            <a:r>
              <a:rPr lang="en-IN" sz="1600" dirty="0" smtClean="0"/>
              <a:t> </a:t>
            </a:r>
            <a:r>
              <a:rPr lang="en-IN" sz="1600" dirty="0"/>
              <a:t>utilities, such as gas mains, </a:t>
            </a:r>
            <a:r>
              <a:rPr lang="en-IN" sz="1600" dirty="0" smtClean="0"/>
              <a:t>power cables</a:t>
            </a:r>
            <a:r>
              <a:rPr lang="en-IN" sz="1600" dirty="0"/>
              <a:t>, or road infrastructure</a:t>
            </a:r>
            <a:r>
              <a:rPr lang="en-IN" sz="1600" dirty="0" smtClean="0"/>
              <a:t>.</a:t>
            </a:r>
          </a:p>
          <a:p>
            <a:pPr algn="just"/>
            <a:endParaRPr lang="en-IN" sz="1600" dirty="0"/>
          </a:p>
          <a:p>
            <a:pPr algn="just"/>
            <a:r>
              <a:rPr lang="en-IN" sz="1600" b="1" i="1" dirty="0"/>
              <a:t>Resilience is a forward-looking approach </a:t>
            </a:r>
            <a:r>
              <a:rPr lang="en-IN" sz="1600" b="1" i="1" dirty="0" smtClean="0"/>
              <a:t>that goes </a:t>
            </a:r>
            <a:r>
              <a:rPr lang="en-IN" sz="1600" b="1" i="1" dirty="0"/>
              <a:t>beyond risk mitigation and seeks </a:t>
            </a:r>
            <a:r>
              <a:rPr lang="en-IN" sz="1600" b="1" i="1" dirty="0" smtClean="0"/>
              <a:t>to enhance </a:t>
            </a:r>
            <a:r>
              <a:rPr lang="en-IN" sz="1600" b="1" i="1" dirty="0"/>
              <a:t>capacity.</a:t>
            </a:r>
            <a:endParaRPr lang="en-US" sz="1600" dirty="0"/>
          </a:p>
        </p:txBody>
      </p:sp>
      <p:sp>
        <p:nvSpPr>
          <p:cNvPr id="7" name="Rectangle 6"/>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9" name="Rectangle 8"/>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3600" spc="1500" dirty="0" smtClean="0">
                <a:solidFill>
                  <a:srgbClr val="586F82"/>
                </a:solidFill>
              </a:rPr>
              <a:t>Complexity</a:t>
            </a:r>
            <a:endParaRPr lang="en-IN" sz="3600" spc="1500" dirty="0">
              <a:solidFill>
                <a:srgbClr val="586F82"/>
              </a:solidFill>
            </a:endParaRPr>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871" r="52550"/>
          <a:stretch/>
        </p:blipFill>
        <p:spPr bwMode="auto">
          <a:xfrm>
            <a:off x="6084169" y="2404368"/>
            <a:ext cx="2088232" cy="403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653206" y="6392361"/>
            <a:ext cx="4572000" cy="276999"/>
          </a:xfrm>
          <a:prstGeom prst="rect">
            <a:avLst/>
          </a:prstGeom>
        </p:spPr>
        <p:txBody>
          <a:bodyPr>
            <a:spAutoFit/>
          </a:bodyPr>
          <a:lstStyle/>
          <a:p>
            <a:r>
              <a:rPr lang="en-IN" sz="1200" dirty="0" err="1" smtClean="0">
                <a:latin typeface="SolexOT-Medium"/>
              </a:rPr>
              <a:t>UN_HABITAT</a:t>
            </a:r>
            <a:r>
              <a:rPr lang="en-IN" sz="1200" dirty="0" smtClean="0">
                <a:latin typeface="SolexOT-Medium"/>
              </a:rPr>
              <a:t> 2016. </a:t>
            </a:r>
            <a:r>
              <a:rPr lang="en-IN" sz="1200" i="1" dirty="0" err="1" smtClean="0">
                <a:latin typeface="SolexOT-Medium"/>
              </a:rPr>
              <a:t>EAP</a:t>
            </a:r>
            <a:r>
              <a:rPr lang="en-IN" sz="1200" i="1" dirty="0" smtClean="0">
                <a:latin typeface="SolexOT-Medium"/>
              </a:rPr>
              <a:t> Guidelines</a:t>
            </a:r>
            <a:endParaRPr lang="en-IN" sz="1200" i="1" dirty="0"/>
          </a:p>
        </p:txBody>
      </p:sp>
    </p:spTree>
    <p:extLst>
      <p:ext uri="{BB962C8B-B14F-4D97-AF65-F5344CB8AC3E}">
        <p14:creationId xmlns:p14="http://schemas.microsoft.com/office/powerpoint/2010/main" val="314074037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2" name="Rectangle 11"/>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5" name="Rectangle 4"/>
          <p:cNvSpPr/>
          <p:nvPr/>
        </p:nvSpPr>
        <p:spPr>
          <a:xfrm>
            <a:off x="653206" y="1628800"/>
            <a:ext cx="4494858" cy="2800767"/>
          </a:xfrm>
          <a:prstGeom prst="rect">
            <a:avLst/>
          </a:prstGeom>
        </p:spPr>
        <p:txBody>
          <a:bodyPr wrap="square">
            <a:spAutoFit/>
          </a:bodyPr>
          <a:lstStyle/>
          <a:p>
            <a:pPr algn="just"/>
            <a:r>
              <a:rPr lang="en-IN" sz="1600" b="1" i="1" dirty="0"/>
              <a:t>All governments have an obligation to </a:t>
            </a:r>
            <a:r>
              <a:rPr lang="en-IN" sz="1600" b="1" i="1" dirty="0" smtClean="0"/>
              <a:t>protect their </a:t>
            </a:r>
            <a:r>
              <a:rPr lang="en-IN" sz="1600" b="1" i="1" dirty="0"/>
              <a:t>citizens. </a:t>
            </a:r>
            <a:r>
              <a:rPr lang="en-IN" sz="1600" dirty="0"/>
              <a:t>As local governments are the first </a:t>
            </a:r>
            <a:r>
              <a:rPr lang="en-IN" sz="1600" dirty="0" smtClean="0"/>
              <a:t>institutional levels </a:t>
            </a:r>
            <a:r>
              <a:rPr lang="en-IN" sz="1600" dirty="0"/>
              <a:t>to respond to disasters, they have </a:t>
            </a:r>
            <a:r>
              <a:rPr lang="en-IN" sz="1600" dirty="0" smtClean="0"/>
              <a:t>a particular </a:t>
            </a:r>
            <a:r>
              <a:rPr lang="en-IN" sz="1600" dirty="0"/>
              <a:t>obligation to reduce disaster risk and </a:t>
            </a:r>
            <a:r>
              <a:rPr lang="en-IN" sz="1600" dirty="0" smtClean="0"/>
              <a:t>build resilience </a:t>
            </a:r>
            <a:r>
              <a:rPr lang="en-IN" sz="1600" dirty="0"/>
              <a:t>within their communities</a:t>
            </a:r>
            <a:r>
              <a:rPr lang="en-IN" sz="1600" dirty="0" smtClean="0"/>
              <a:t>.</a:t>
            </a:r>
          </a:p>
          <a:p>
            <a:pPr algn="just"/>
            <a:endParaRPr lang="en-US" sz="1600" dirty="0"/>
          </a:p>
          <a:p>
            <a:pPr algn="just"/>
            <a:r>
              <a:rPr lang="en-IN" sz="1600" b="1" i="1" dirty="0"/>
              <a:t>Public institutions are accountable to </a:t>
            </a:r>
            <a:r>
              <a:rPr lang="en-IN" sz="1600" b="1" i="1" dirty="0" smtClean="0"/>
              <a:t>manage and </a:t>
            </a:r>
            <a:r>
              <a:rPr lang="en-IN" sz="1600" b="1" i="1" dirty="0"/>
              <a:t>communicate risk</a:t>
            </a:r>
            <a:r>
              <a:rPr lang="en-IN" sz="1600" b="1" i="1" dirty="0" smtClean="0"/>
              <a:t>. </a:t>
            </a:r>
            <a:r>
              <a:rPr lang="en-IN" sz="1600" dirty="0"/>
              <a:t>Creating and enforcing </a:t>
            </a:r>
            <a:r>
              <a:rPr lang="en-IN" sz="1600" dirty="0" smtClean="0"/>
              <a:t>the accountability </a:t>
            </a:r>
            <a:r>
              <a:rPr lang="en-IN" sz="1600" dirty="0"/>
              <a:t>of city and municipal </a:t>
            </a:r>
            <a:r>
              <a:rPr lang="en-IN" sz="1600" dirty="0" smtClean="0"/>
              <a:t>governments to </a:t>
            </a:r>
            <a:r>
              <a:rPr lang="en-IN" sz="1600" dirty="0"/>
              <a:t>effectively manage and communicate risk can </a:t>
            </a:r>
            <a:r>
              <a:rPr lang="en-IN" sz="1600" dirty="0" smtClean="0"/>
              <a:t>be challenging</a:t>
            </a:r>
            <a:r>
              <a:rPr lang="en-IN" sz="1600" dirty="0"/>
              <a:t>.</a:t>
            </a:r>
            <a:endParaRPr lang="en-US" sz="1600" dirty="0"/>
          </a:p>
        </p:txBody>
      </p:sp>
      <p:sp>
        <p:nvSpPr>
          <p:cNvPr id="7" name="Rectangle 6"/>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9" name="Rectangle 8"/>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3600" spc="1500" dirty="0" smtClean="0">
                <a:solidFill>
                  <a:srgbClr val="586F82"/>
                </a:solidFill>
              </a:rPr>
              <a:t>DRM </a:t>
            </a:r>
            <a:endParaRPr lang="en-IN" sz="3600" spc="1500" dirty="0">
              <a:solidFill>
                <a:srgbClr val="586F82"/>
              </a:solidFill>
            </a:endParaRPr>
          </a:p>
        </p:txBody>
      </p:sp>
      <p:pic>
        <p:nvPicPr>
          <p:cNvPr id="1026" name="Picture 2" descr="Image result for resilient cities"/>
          <p:cNvPicPr>
            <a:picLocks noChangeAspect="1" noChangeArrowheads="1"/>
          </p:cNvPicPr>
          <p:nvPr/>
        </p:nvPicPr>
        <p:blipFill rotWithShape="1">
          <a:blip r:embed="rId3">
            <a:extLst>
              <a:ext uri="{28A0092B-C50C-407E-A947-70E740481C1C}">
                <a14:useLocalDpi xmlns:a14="http://schemas.microsoft.com/office/drawing/2010/main" val="0"/>
              </a:ext>
            </a:extLst>
          </a:blip>
          <a:srcRect l="48342" r="21830"/>
          <a:stretch/>
        </p:blipFill>
        <p:spPr bwMode="auto">
          <a:xfrm>
            <a:off x="6084167" y="1785937"/>
            <a:ext cx="2088233" cy="466725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653206" y="6184953"/>
            <a:ext cx="4572000" cy="276999"/>
          </a:xfrm>
          <a:prstGeom prst="rect">
            <a:avLst/>
          </a:prstGeom>
        </p:spPr>
        <p:txBody>
          <a:bodyPr>
            <a:spAutoFit/>
          </a:bodyPr>
          <a:lstStyle/>
          <a:p>
            <a:r>
              <a:rPr lang="en-IN" sz="1200" dirty="0" err="1" smtClean="0">
                <a:latin typeface="SolexOT-Medium"/>
              </a:rPr>
              <a:t>UN_HABITAT</a:t>
            </a:r>
            <a:r>
              <a:rPr lang="en-IN" sz="1200" dirty="0" smtClean="0">
                <a:latin typeface="SolexOT-Medium"/>
              </a:rPr>
              <a:t> 2016. </a:t>
            </a:r>
            <a:r>
              <a:rPr lang="en-IN" sz="1200" i="1" dirty="0" err="1" smtClean="0">
                <a:latin typeface="SolexOT-Medium"/>
              </a:rPr>
              <a:t>EAP</a:t>
            </a:r>
            <a:r>
              <a:rPr lang="en-IN" sz="1200" i="1" dirty="0" smtClean="0">
                <a:latin typeface="SolexOT-Medium"/>
              </a:rPr>
              <a:t> Guidelines</a:t>
            </a:r>
            <a:endParaRPr lang="en-IN" sz="1200" i="1" dirty="0"/>
          </a:p>
        </p:txBody>
      </p:sp>
    </p:spTree>
    <p:extLst>
      <p:ext uri="{BB962C8B-B14F-4D97-AF65-F5344CB8AC3E}">
        <p14:creationId xmlns:p14="http://schemas.microsoft.com/office/powerpoint/2010/main" val="374371761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2" name="Rectangle 11"/>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5" name="Rectangle 4"/>
          <p:cNvSpPr/>
          <p:nvPr/>
        </p:nvSpPr>
        <p:spPr>
          <a:xfrm>
            <a:off x="653206" y="1628800"/>
            <a:ext cx="4494858" cy="2800767"/>
          </a:xfrm>
          <a:prstGeom prst="rect">
            <a:avLst/>
          </a:prstGeom>
        </p:spPr>
        <p:txBody>
          <a:bodyPr wrap="square">
            <a:spAutoFit/>
          </a:bodyPr>
          <a:lstStyle/>
          <a:p>
            <a:pPr algn="just"/>
            <a:r>
              <a:rPr lang="en-IN" sz="1600" b="1" i="1" dirty="0"/>
              <a:t>All governments have an obligation to </a:t>
            </a:r>
            <a:r>
              <a:rPr lang="en-IN" sz="1600" b="1" i="1" dirty="0" smtClean="0"/>
              <a:t>protect their </a:t>
            </a:r>
            <a:r>
              <a:rPr lang="en-IN" sz="1600" b="1" i="1" dirty="0"/>
              <a:t>citizens. </a:t>
            </a:r>
            <a:r>
              <a:rPr lang="en-IN" sz="1600" dirty="0"/>
              <a:t>As local governments are the first </a:t>
            </a:r>
            <a:r>
              <a:rPr lang="en-IN" sz="1600" dirty="0" smtClean="0"/>
              <a:t>institutional levels </a:t>
            </a:r>
            <a:r>
              <a:rPr lang="en-IN" sz="1600" dirty="0"/>
              <a:t>to respond to disasters, they have </a:t>
            </a:r>
            <a:r>
              <a:rPr lang="en-IN" sz="1600" dirty="0" smtClean="0"/>
              <a:t>a particular </a:t>
            </a:r>
            <a:r>
              <a:rPr lang="en-IN" sz="1600" dirty="0"/>
              <a:t>obligation to reduce disaster risk and </a:t>
            </a:r>
            <a:r>
              <a:rPr lang="en-IN" sz="1600" dirty="0" smtClean="0"/>
              <a:t>build resilience </a:t>
            </a:r>
            <a:r>
              <a:rPr lang="en-IN" sz="1600" dirty="0"/>
              <a:t>within their communities</a:t>
            </a:r>
            <a:r>
              <a:rPr lang="en-IN" sz="1600" dirty="0" smtClean="0"/>
              <a:t>.</a:t>
            </a:r>
          </a:p>
          <a:p>
            <a:pPr algn="just"/>
            <a:endParaRPr lang="en-US" sz="1600" dirty="0"/>
          </a:p>
          <a:p>
            <a:pPr algn="just"/>
            <a:r>
              <a:rPr lang="en-IN" sz="1600" b="1" i="1" dirty="0"/>
              <a:t>Public institutions are accountable to </a:t>
            </a:r>
            <a:r>
              <a:rPr lang="en-IN" sz="1600" b="1" i="1" dirty="0" smtClean="0"/>
              <a:t>manage and </a:t>
            </a:r>
            <a:r>
              <a:rPr lang="en-IN" sz="1600" b="1" i="1" dirty="0"/>
              <a:t>communicate risk</a:t>
            </a:r>
            <a:r>
              <a:rPr lang="en-IN" sz="1600" b="1" i="1" dirty="0" smtClean="0"/>
              <a:t>. </a:t>
            </a:r>
            <a:r>
              <a:rPr lang="en-IN" sz="1600" dirty="0"/>
              <a:t>Creating and enforcing </a:t>
            </a:r>
            <a:r>
              <a:rPr lang="en-IN" sz="1600" dirty="0" smtClean="0"/>
              <a:t>the accountability </a:t>
            </a:r>
            <a:r>
              <a:rPr lang="en-IN" sz="1600" dirty="0"/>
              <a:t>of city and municipal </a:t>
            </a:r>
            <a:r>
              <a:rPr lang="en-IN" sz="1600" dirty="0" smtClean="0"/>
              <a:t>governments to </a:t>
            </a:r>
            <a:r>
              <a:rPr lang="en-IN" sz="1600" dirty="0"/>
              <a:t>effectively manage and communicate risk can </a:t>
            </a:r>
            <a:r>
              <a:rPr lang="en-IN" sz="1600" dirty="0" smtClean="0"/>
              <a:t>be challenging</a:t>
            </a:r>
            <a:r>
              <a:rPr lang="en-IN" sz="1600" dirty="0"/>
              <a:t>.</a:t>
            </a:r>
            <a:endParaRPr lang="en-US" sz="1600" dirty="0"/>
          </a:p>
        </p:txBody>
      </p:sp>
      <p:sp>
        <p:nvSpPr>
          <p:cNvPr id="7" name="Rectangle 6"/>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9" name="Rectangle 8"/>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3600" spc="1500" dirty="0" smtClean="0">
                <a:solidFill>
                  <a:srgbClr val="586F82"/>
                </a:solidFill>
              </a:rPr>
              <a:t>DRM </a:t>
            </a:r>
            <a:endParaRPr lang="en-IN" sz="3600" spc="1500" dirty="0">
              <a:solidFill>
                <a:srgbClr val="586F82"/>
              </a:solidFill>
            </a:endParaRPr>
          </a:p>
        </p:txBody>
      </p:sp>
      <p:pic>
        <p:nvPicPr>
          <p:cNvPr id="9218" name="Picture 2" descr="Image result for disaster risk management"/>
          <p:cNvPicPr>
            <a:picLocks noChangeAspect="1" noChangeArrowheads="1"/>
          </p:cNvPicPr>
          <p:nvPr/>
        </p:nvPicPr>
        <p:blipFill rotWithShape="1">
          <a:blip r:embed="rId3">
            <a:extLst>
              <a:ext uri="{28A0092B-C50C-407E-A947-70E740481C1C}">
                <a14:useLocalDpi xmlns:a14="http://schemas.microsoft.com/office/drawing/2010/main" val="0"/>
              </a:ext>
            </a:extLst>
          </a:blip>
          <a:srcRect l="28590" r="28590"/>
          <a:stretch/>
        </p:blipFill>
        <p:spPr bwMode="auto">
          <a:xfrm>
            <a:off x="6084168" y="3138488"/>
            <a:ext cx="2088232" cy="331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82229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2" name="Rectangle 11"/>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5" name="Rectangle 4"/>
          <p:cNvSpPr/>
          <p:nvPr/>
        </p:nvSpPr>
        <p:spPr>
          <a:xfrm>
            <a:off x="653206" y="1628800"/>
            <a:ext cx="4494858" cy="4031873"/>
          </a:xfrm>
          <a:prstGeom prst="rect">
            <a:avLst/>
          </a:prstGeom>
        </p:spPr>
        <p:txBody>
          <a:bodyPr wrap="square">
            <a:spAutoFit/>
          </a:bodyPr>
          <a:lstStyle/>
          <a:p>
            <a:pPr algn="just"/>
            <a:r>
              <a:rPr lang="en-IN" sz="1600" b="1" i="1" dirty="0"/>
              <a:t>A combination of measures is needed to </a:t>
            </a:r>
            <a:r>
              <a:rPr lang="en-IN" sz="1600" b="1" i="1" dirty="0" smtClean="0"/>
              <a:t>ensure the </a:t>
            </a:r>
            <a:r>
              <a:rPr lang="en-IN" sz="1600" b="1" i="1" dirty="0"/>
              <a:t>accountability of government to its </a:t>
            </a:r>
            <a:r>
              <a:rPr lang="en-IN" sz="1600" b="1" i="1" dirty="0" smtClean="0"/>
              <a:t>citizens for </a:t>
            </a:r>
            <a:r>
              <a:rPr lang="en-IN" sz="1600" b="1" i="1" dirty="0"/>
              <a:t>their </a:t>
            </a:r>
            <a:r>
              <a:rPr lang="en-IN" sz="1600" b="1" i="1" dirty="0" smtClean="0"/>
              <a:t>safety</a:t>
            </a:r>
          </a:p>
          <a:p>
            <a:pPr algn="just"/>
            <a:endParaRPr lang="en-US" sz="1600" b="1" i="1" dirty="0"/>
          </a:p>
          <a:p>
            <a:pPr algn="just"/>
            <a:r>
              <a:rPr lang="en-IN" sz="1600" dirty="0"/>
              <a:t>The development and enforcement of a legal and</a:t>
            </a:r>
          </a:p>
          <a:p>
            <a:pPr algn="just"/>
            <a:r>
              <a:rPr lang="en-IN" sz="1600" dirty="0"/>
              <a:t>institutional framework </a:t>
            </a:r>
            <a:r>
              <a:rPr lang="en-IN" sz="1600" dirty="0" smtClean="0"/>
              <a:t>–</a:t>
            </a:r>
          </a:p>
          <a:p>
            <a:pPr algn="just"/>
            <a:endParaRPr lang="en-US" sz="1600" dirty="0"/>
          </a:p>
          <a:p>
            <a:pPr algn="just"/>
            <a:r>
              <a:rPr lang="en-IN" sz="1600" dirty="0"/>
              <a:t>Promotion of the meaningful participation </a:t>
            </a:r>
            <a:r>
              <a:rPr lang="en-IN" sz="1600" dirty="0" smtClean="0"/>
              <a:t>of community </a:t>
            </a:r>
            <a:r>
              <a:rPr lang="en-IN" sz="1600" dirty="0"/>
              <a:t>and other interest groups in </a:t>
            </a:r>
            <a:r>
              <a:rPr lang="en-IN" sz="1600" dirty="0" smtClean="0"/>
              <a:t>the design</a:t>
            </a:r>
            <a:r>
              <a:rPr lang="en-IN" sz="1600" dirty="0"/>
              <a:t>, delivery and monitoring of disaster </a:t>
            </a:r>
            <a:r>
              <a:rPr lang="en-IN" sz="1600" dirty="0" smtClean="0"/>
              <a:t>and climate-related </a:t>
            </a:r>
            <a:r>
              <a:rPr lang="en-IN" sz="1600" dirty="0"/>
              <a:t>risk management including </a:t>
            </a:r>
            <a:r>
              <a:rPr lang="en-IN" sz="1600" dirty="0" smtClean="0"/>
              <a:t>the use </a:t>
            </a:r>
            <a:r>
              <a:rPr lang="en-IN" sz="1600" dirty="0"/>
              <a:t>of tools such as social </a:t>
            </a:r>
            <a:r>
              <a:rPr lang="en-IN" sz="1600" dirty="0" smtClean="0"/>
              <a:t>audits</a:t>
            </a:r>
          </a:p>
          <a:p>
            <a:pPr algn="just"/>
            <a:endParaRPr lang="en-US" sz="1600" dirty="0"/>
          </a:p>
          <a:p>
            <a:pPr algn="just"/>
            <a:r>
              <a:rPr lang="en-IN" sz="1600" dirty="0"/>
              <a:t>Clear delineation of the roles and </a:t>
            </a:r>
            <a:r>
              <a:rPr lang="en-IN" sz="1600" dirty="0" smtClean="0"/>
              <a:t>responsibilities of </a:t>
            </a:r>
            <a:r>
              <a:rPr lang="en-IN" sz="1600" dirty="0"/>
              <a:t>all levels of government and civil </a:t>
            </a:r>
            <a:r>
              <a:rPr lang="en-IN" sz="1600" dirty="0" smtClean="0"/>
              <a:t>society </a:t>
            </a:r>
            <a:r>
              <a:rPr lang="en-IN" sz="1600" dirty="0"/>
              <a:t>actors for disaster and climate-related risk management.</a:t>
            </a:r>
            <a:endParaRPr lang="en-US" sz="1600" dirty="0"/>
          </a:p>
        </p:txBody>
      </p:sp>
      <p:sp>
        <p:nvSpPr>
          <p:cNvPr id="7" name="Rectangle 6"/>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9" name="Rectangle 8"/>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3600" spc="1500" dirty="0" smtClean="0">
                <a:solidFill>
                  <a:srgbClr val="586F82"/>
                </a:solidFill>
              </a:rPr>
              <a:t>DRM </a:t>
            </a:r>
            <a:endParaRPr lang="en-IN" sz="3600" spc="1500" dirty="0">
              <a:solidFill>
                <a:srgbClr val="586F82"/>
              </a:solidFill>
            </a:endParaRPr>
          </a:p>
        </p:txBody>
      </p:sp>
      <p:pic>
        <p:nvPicPr>
          <p:cNvPr id="3074" name="Picture 2" descr="Image result for community participation in building resilience"/>
          <p:cNvPicPr>
            <a:picLocks noChangeAspect="1" noChangeArrowheads="1"/>
          </p:cNvPicPr>
          <p:nvPr/>
        </p:nvPicPr>
        <p:blipFill rotWithShape="1">
          <a:blip r:embed="rId3">
            <a:extLst>
              <a:ext uri="{28A0092B-C50C-407E-A947-70E740481C1C}">
                <a14:useLocalDpi xmlns:a14="http://schemas.microsoft.com/office/drawing/2010/main" val="0"/>
              </a:ext>
            </a:extLst>
          </a:blip>
          <a:srcRect l="61176" r="4706"/>
          <a:stretch/>
        </p:blipFill>
        <p:spPr bwMode="auto">
          <a:xfrm>
            <a:off x="6084168" y="1849662"/>
            <a:ext cx="2088232" cy="459051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653206" y="6184953"/>
            <a:ext cx="4572000" cy="276999"/>
          </a:xfrm>
          <a:prstGeom prst="rect">
            <a:avLst/>
          </a:prstGeom>
        </p:spPr>
        <p:txBody>
          <a:bodyPr>
            <a:spAutoFit/>
          </a:bodyPr>
          <a:lstStyle/>
          <a:p>
            <a:r>
              <a:rPr lang="en-IN" sz="1200" dirty="0" err="1" smtClean="0">
                <a:latin typeface="SolexOT-Medium"/>
              </a:rPr>
              <a:t>UN_HABITAT</a:t>
            </a:r>
            <a:r>
              <a:rPr lang="en-IN" sz="1200" dirty="0" smtClean="0">
                <a:latin typeface="SolexOT-Medium"/>
              </a:rPr>
              <a:t> 2016. </a:t>
            </a:r>
            <a:r>
              <a:rPr lang="en-IN" sz="1200" i="1" dirty="0" err="1" smtClean="0">
                <a:latin typeface="SolexOT-Medium"/>
              </a:rPr>
              <a:t>EAP</a:t>
            </a:r>
            <a:r>
              <a:rPr lang="en-IN" sz="1200" i="1" dirty="0" smtClean="0">
                <a:latin typeface="SolexOT-Medium"/>
              </a:rPr>
              <a:t> Guidelines</a:t>
            </a:r>
            <a:endParaRPr lang="en-IN" sz="1200" i="1" dirty="0"/>
          </a:p>
        </p:txBody>
      </p:sp>
    </p:spTree>
    <p:extLst>
      <p:ext uri="{BB962C8B-B14F-4D97-AF65-F5344CB8AC3E}">
        <p14:creationId xmlns:p14="http://schemas.microsoft.com/office/powerpoint/2010/main" val="60366995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2" name="Rectangle 11"/>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5" name="Rectangle 4"/>
          <p:cNvSpPr/>
          <p:nvPr/>
        </p:nvSpPr>
        <p:spPr>
          <a:xfrm>
            <a:off x="653206" y="1628800"/>
            <a:ext cx="4494858" cy="3785652"/>
          </a:xfrm>
          <a:prstGeom prst="rect">
            <a:avLst/>
          </a:prstGeom>
        </p:spPr>
        <p:txBody>
          <a:bodyPr wrap="square">
            <a:spAutoFit/>
          </a:bodyPr>
          <a:lstStyle/>
          <a:p>
            <a:pPr algn="just"/>
            <a:r>
              <a:rPr lang="en-IN" sz="1600" b="1" i="1" dirty="0"/>
              <a:t>The disaster risk management framework </a:t>
            </a:r>
            <a:r>
              <a:rPr lang="en-IN" sz="1600" b="1" i="1" dirty="0" smtClean="0"/>
              <a:t>offers many </a:t>
            </a:r>
            <a:r>
              <a:rPr lang="en-IN" sz="1600" b="1" i="1" dirty="0"/>
              <a:t>opportunities for enhancing resilience</a:t>
            </a:r>
            <a:r>
              <a:rPr lang="en-IN" sz="1600" b="1" i="1" dirty="0" smtClean="0"/>
              <a:t>. </a:t>
            </a:r>
            <a:r>
              <a:rPr lang="en-IN" sz="1600" dirty="0" smtClean="0"/>
              <a:t>Disaster </a:t>
            </a:r>
            <a:r>
              <a:rPr lang="en-IN" sz="1600" dirty="0"/>
              <a:t>risk management (DRM) stretches </a:t>
            </a:r>
            <a:r>
              <a:rPr lang="en-IN" sz="1600" dirty="0" smtClean="0"/>
              <a:t>across different </a:t>
            </a:r>
            <a:r>
              <a:rPr lang="en-IN" sz="1600" dirty="0"/>
              <a:t>sectors and relies on coordination </a:t>
            </a:r>
            <a:r>
              <a:rPr lang="en-IN" sz="1600" dirty="0" smtClean="0"/>
              <a:t>among factors.</a:t>
            </a:r>
          </a:p>
          <a:p>
            <a:pPr algn="just"/>
            <a:endParaRPr lang="en-US" sz="1600" dirty="0"/>
          </a:p>
          <a:p>
            <a:pPr algn="just"/>
            <a:r>
              <a:rPr lang="en-IN" sz="1600" dirty="0"/>
              <a:t>A comprehensive DRM </a:t>
            </a:r>
            <a:r>
              <a:rPr lang="en-IN" sz="1600" dirty="0" smtClean="0"/>
              <a:t>strategy is </a:t>
            </a:r>
            <a:r>
              <a:rPr lang="en-IN" sz="1600" dirty="0"/>
              <a:t>based on the following five pillars: </a:t>
            </a:r>
          </a:p>
          <a:p>
            <a:pPr algn="just"/>
            <a:r>
              <a:rPr lang="en-IN" sz="1600" dirty="0" err="1" smtClean="0"/>
              <a:t>i</a:t>
            </a:r>
            <a:r>
              <a:rPr lang="en-IN" sz="1600" dirty="0"/>
              <a:t>) risk identification</a:t>
            </a:r>
            <a:r>
              <a:rPr lang="en-IN" sz="1600" dirty="0" smtClean="0"/>
              <a:t>, assessment</a:t>
            </a:r>
            <a:r>
              <a:rPr lang="en-IN" sz="1600" dirty="0"/>
              <a:t>, and monitoring; </a:t>
            </a:r>
            <a:endParaRPr lang="en-IN" sz="1600" dirty="0" smtClean="0"/>
          </a:p>
          <a:p>
            <a:pPr algn="just"/>
            <a:r>
              <a:rPr lang="en-IN" sz="1600" dirty="0" smtClean="0"/>
              <a:t>ii</a:t>
            </a:r>
            <a:r>
              <a:rPr lang="en-IN" sz="1600" dirty="0"/>
              <a:t>) risk </a:t>
            </a:r>
            <a:r>
              <a:rPr lang="en-IN" sz="1600" dirty="0" smtClean="0"/>
              <a:t>reduction through </a:t>
            </a:r>
            <a:r>
              <a:rPr lang="en-IN" sz="1600" dirty="0"/>
              <a:t>prevention and mitigation measures; </a:t>
            </a:r>
            <a:endParaRPr lang="en-IN" sz="1600" dirty="0" smtClean="0"/>
          </a:p>
          <a:p>
            <a:pPr algn="just"/>
            <a:r>
              <a:rPr lang="en-IN" sz="1600" dirty="0" smtClean="0"/>
              <a:t>iii) disaster </a:t>
            </a:r>
            <a:r>
              <a:rPr lang="en-IN" sz="1600" dirty="0"/>
              <a:t>risk financing and insurance; </a:t>
            </a:r>
            <a:endParaRPr lang="en-IN" sz="1600" dirty="0" smtClean="0"/>
          </a:p>
          <a:p>
            <a:pPr algn="just"/>
            <a:r>
              <a:rPr lang="en-IN" sz="1600" dirty="0" smtClean="0"/>
              <a:t>(</a:t>
            </a:r>
            <a:r>
              <a:rPr lang="en-IN" sz="1600" dirty="0"/>
              <a:t>d) </a:t>
            </a:r>
            <a:r>
              <a:rPr lang="en-IN" sz="1600" dirty="0" smtClean="0"/>
              <a:t>Emergency preparedness</a:t>
            </a:r>
            <a:r>
              <a:rPr lang="en-IN" sz="1600" dirty="0"/>
              <a:t>; and </a:t>
            </a:r>
            <a:endParaRPr lang="en-IN" sz="1600" dirty="0" smtClean="0"/>
          </a:p>
          <a:p>
            <a:pPr algn="just"/>
            <a:r>
              <a:rPr lang="en-IN" sz="1600" dirty="0" smtClean="0"/>
              <a:t>(</a:t>
            </a:r>
            <a:r>
              <a:rPr lang="en-IN" sz="1600" dirty="0"/>
              <a:t>e) post-disaster response, recovery</a:t>
            </a:r>
            <a:r>
              <a:rPr lang="en-IN" sz="1600" dirty="0" smtClean="0"/>
              <a:t>, and </a:t>
            </a:r>
            <a:r>
              <a:rPr lang="en-IN" sz="1600" dirty="0"/>
              <a:t>reconstruction that reduces risk from </a:t>
            </a:r>
            <a:r>
              <a:rPr lang="en-IN" sz="1600" dirty="0" smtClean="0"/>
              <a:t>future events.</a:t>
            </a:r>
            <a:endParaRPr lang="en-US" sz="1600" dirty="0"/>
          </a:p>
        </p:txBody>
      </p:sp>
      <p:sp>
        <p:nvSpPr>
          <p:cNvPr id="7" name="Rectangle 6"/>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9" name="Rectangle 8"/>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3600" spc="1500" dirty="0" smtClean="0">
                <a:solidFill>
                  <a:srgbClr val="586F82"/>
                </a:solidFill>
              </a:rPr>
              <a:t>DRM </a:t>
            </a:r>
            <a:endParaRPr lang="en-IN" sz="3600" spc="1500" dirty="0">
              <a:solidFill>
                <a:srgbClr val="586F82"/>
              </a:solidFill>
            </a:endParaRPr>
          </a:p>
        </p:txBody>
      </p:sp>
      <p:pic>
        <p:nvPicPr>
          <p:cNvPr id="4098"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43484" t="8071" r="22434"/>
          <a:stretch/>
        </p:blipFill>
        <p:spPr bwMode="auto">
          <a:xfrm>
            <a:off x="6084167" y="2148114"/>
            <a:ext cx="2088233" cy="427471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653206" y="6184953"/>
            <a:ext cx="4572000" cy="276999"/>
          </a:xfrm>
          <a:prstGeom prst="rect">
            <a:avLst/>
          </a:prstGeom>
        </p:spPr>
        <p:txBody>
          <a:bodyPr>
            <a:spAutoFit/>
          </a:bodyPr>
          <a:lstStyle/>
          <a:p>
            <a:r>
              <a:rPr lang="en-IN" sz="1200" dirty="0" err="1" smtClean="0">
                <a:latin typeface="SolexOT-Medium"/>
              </a:rPr>
              <a:t>UN_HABITAT</a:t>
            </a:r>
            <a:r>
              <a:rPr lang="en-IN" sz="1200" dirty="0" smtClean="0">
                <a:latin typeface="SolexOT-Medium"/>
              </a:rPr>
              <a:t> 2016. </a:t>
            </a:r>
            <a:r>
              <a:rPr lang="en-IN" sz="1200" i="1" dirty="0" err="1" smtClean="0">
                <a:latin typeface="SolexOT-Medium"/>
              </a:rPr>
              <a:t>EAP</a:t>
            </a:r>
            <a:r>
              <a:rPr lang="en-IN" sz="1200" i="1" dirty="0" smtClean="0">
                <a:latin typeface="SolexOT-Medium"/>
              </a:rPr>
              <a:t> Guidelines</a:t>
            </a:r>
            <a:endParaRPr lang="en-IN" sz="1200" i="1" dirty="0"/>
          </a:p>
        </p:txBody>
      </p:sp>
    </p:spTree>
    <p:extLst>
      <p:ext uri="{BB962C8B-B14F-4D97-AF65-F5344CB8AC3E}">
        <p14:creationId xmlns:p14="http://schemas.microsoft.com/office/powerpoint/2010/main" val="137194182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disaster preparedness "/>
          <p:cNvPicPr>
            <a:picLocks noChangeAspect="1" noChangeArrowheads="1"/>
          </p:cNvPicPr>
          <p:nvPr/>
        </p:nvPicPr>
        <p:blipFill rotWithShape="1">
          <a:blip r:embed="rId3">
            <a:extLst>
              <a:ext uri="{28A0092B-C50C-407E-A947-70E740481C1C}">
                <a14:useLocalDpi xmlns:a14="http://schemas.microsoft.com/office/drawing/2010/main" val="0"/>
              </a:ext>
            </a:extLst>
          </a:blip>
          <a:srcRect l="31387" r="34841"/>
          <a:stretch/>
        </p:blipFill>
        <p:spPr bwMode="auto">
          <a:xfrm>
            <a:off x="6084168" y="2348880"/>
            <a:ext cx="2088232" cy="412224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2" name="Rectangle 11"/>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5" name="Rectangle 4"/>
          <p:cNvSpPr/>
          <p:nvPr/>
        </p:nvSpPr>
        <p:spPr>
          <a:xfrm>
            <a:off x="653206" y="1628800"/>
            <a:ext cx="4494858" cy="2554545"/>
          </a:xfrm>
          <a:prstGeom prst="rect">
            <a:avLst/>
          </a:prstGeom>
        </p:spPr>
        <p:txBody>
          <a:bodyPr wrap="square">
            <a:spAutoFit/>
          </a:bodyPr>
          <a:lstStyle/>
          <a:p>
            <a:pPr algn="just"/>
            <a:r>
              <a:rPr lang="en-IN" sz="1600" b="1" i="1" dirty="0"/>
              <a:t>From the perspective of urban planning, </a:t>
            </a:r>
            <a:r>
              <a:rPr lang="en-IN" sz="1600" b="1" i="1" dirty="0" smtClean="0"/>
              <a:t>decision- makers </a:t>
            </a:r>
            <a:r>
              <a:rPr lang="en-IN" sz="1600" b="1" i="1" dirty="0"/>
              <a:t>face a trade-off between </a:t>
            </a:r>
            <a:r>
              <a:rPr lang="en-IN" sz="1600" b="1" i="1" dirty="0" smtClean="0"/>
              <a:t>adequate preparedness </a:t>
            </a:r>
            <a:r>
              <a:rPr lang="en-IN" sz="1600" b="1" i="1" dirty="0"/>
              <a:t>versus potential future </a:t>
            </a:r>
            <a:r>
              <a:rPr lang="en-IN" sz="1600" b="1" i="1" dirty="0" smtClean="0"/>
              <a:t>costs associated </a:t>
            </a:r>
            <a:r>
              <a:rPr lang="en-IN" sz="1600" b="1" i="1" dirty="0"/>
              <a:t>with the necessary response, </a:t>
            </a:r>
            <a:r>
              <a:rPr lang="en-IN" sz="1600" b="1" i="1" dirty="0" smtClean="0"/>
              <a:t>recovery and </a:t>
            </a:r>
            <a:r>
              <a:rPr lang="en-IN" sz="1600" b="1" i="1" dirty="0"/>
              <a:t>reconstruction following a </a:t>
            </a:r>
            <a:r>
              <a:rPr lang="en-IN" sz="1600" b="1" i="1" dirty="0" smtClean="0"/>
              <a:t>disaster</a:t>
            </a:r>
          </a:p>
          <a:p>
            <a:pPr algn="just"/>
            <a:endParaRPr lang="en-US" sz="1600" b="1" i="1" dirty="0"/>
          </a:p>
          <a:p>
            <a:pPr algn="just"/>
            <a:r>
              <a:rPr lang="en-IN" sz="1600" b="1" i="1" dirty="0" err="1"/>
              <a:t>Analyzing</a:t>
            </a:r>
            <a:r>
              <a:rPr lang="en-IN" sz="1600" b="1" i="1" dirty="0"/>
              <a:t> disasters through the lens of </a:t>
            </a:r>
            <a:r>
              <a:rPr lang="en-IN" sz="1600" b="1" i="1" dirty="0" smtClean="0"/>
              <a:t>the disaster </a:t>
            </a:r>
            <a:r>
              <a:rPr lang="en-IN" sz="1600" b="1" i="1" dirty="0"/>
              <a:t>cycle identifies opportunities for </a:t>
            </a:r>
            <a:r>
              <a:rPr lang="en-IN" sz="1600" b="1" i="1" dirty="0" smtClean="0"/>
              <a:t>mitigation to </a:t>
            </a:r>
            <a:r>
              <a:rPr lang="en-IN" sz="1600" b="1" i="1" dirty="0"/>
              <a:t>break the chain of causation and </a:t>
            </a:r>
            <a:r>
              <a:rPr lang="en-IN" sz="1600" b="1" i="1" dirty="0" smtClean="0"/>
              <a:t>make impactful </a:t>
            </a:r>
            <a:r>
              <a:rPr lang="en-IN" sz="1600" b="1" i="1" dirty="0"/>
              <a:t>change to disaster resilience</a:t>
            </a:r>
            <a:endParaRPr lang="en-US" sz="1600" dirty="0"/>
          </a:p>
        </p:txBody>
      </p:sp>
      <p:sp>
        <p:nvSpPr>
          <p:cNvPr id="7" name="Rectangle 6"/>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9" name="Rectangle 8"/>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3600" spc="1500" dirty="0" smtClean="0">
                <a:solidFill>
                  <a:srgbClr val="586F82"/>
                </a:solidFill>
              </a:rPr>
              <a:t>DRM </a:t>
            </a:r>
            <a:endParaRPr lang="en-IN" sz="3600" spc="1500" dirty="0">
              <a:solidFill>
                <a:srgbClr val="586F82"/>
              </a:solidFill>
            </a:endParaRP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206" y="1308477"/>
            <a:ext cx="7519194" cy="5144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653206" y="6184953"/>
            <a:ext cx="4572000" cy="276999"/>
          </a:xfrm>
          <a:prstGeom prst="rect">
            <a:avLst/>
          </a:prstGeom>
        </p:spPr>
        <p:txBody>
          <a:bodyPr>
            <a:spAutoFit/>
          </a:bodyPr>
          <a:lstStyle/>
          <a:p>
            <a:r>
              <a:rPr lang="en-IN" sz="1200" dirty="0" err="1" smtClean="0">
                <a:latin typeface="SolexOT-Medium"/>
              </a:rPr>
              <a:t>UN_HABITAT</a:t>
            </a:r>
            <a:r>
              <a:rPr lang="en-IN" sz="1200" dirty="0" smtClean="0">
                <a:latin typeface="SolexOT-Medium"/>
              </a:rPr>
              <a:t> 2016. </a:t>
            </a:r>
            <a:r>
              <a:rPr lang="en-IN" sz="1200" i="1" dirty="0" err="1" smtClean="0">
                <a:latin typeface="SolexOT-Medium"/>
              </a:rPr>
              <a:t>EAP</a:t>
            </a:r>
            <a:r>
              <a:rPr lang="en-IN" sz="1200" i="1" dirty="0" smtClean="0">
                <a:latin typeface="SolexOT-Medium"/>
              </a:rPr>
              <a:t> Guidelines</a:t>
            </a:r>
            <a:endParaRPr lang="en-IN" sz="1200" i="1" dirty="0"/>
          </a:p>
        </p:txBody>
      </p:sp>
    </p:spTree>
    <p:extLst>
      <p:ext uri="{BB962C8B-B14F-4D97-AF65-F5344CB8AC3E}">
        <p14:creationId xmlns:p14="http://schemas.microsoft.com/office/powerpoint/2010/main" val="113536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2" name="Rectangle 11"/>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5" name="Rectangle 4"/>
          <p:cNvSpPr/>
          <p:nvPr/>
        </p:nvSpPr>
        <p:spPr>
          <a:xfrm>
            <a:off x="653206" y="1772816"/>
            <a:ext cx="4494858" cy="4278094"/>
          </a:xfrm>
          <a:prstGeom prst="rect">
            <a:avLst/>
          </a:prstGeom>
        </p:spPr>
        <p:txBody>
          <a:bodyPr wrap="square">
            <a:spAutoFit/>
          </a:bodyPr>
          <a:lstStyle/>
          <a:p>
            <a:pPr algn="just"/>
            <a:r>
              <a:rPr lang="en-IN" sz="1600" dirty="0"/>
              <a:t>The </a:t>
            </a:r>
            <a:r>
              <a:rPr lang="en-IN" sz="1600" b="1" i="1" dirty="0"/>
              <a:t>Mitigation Phase</a:t>
            </a:r>
            <a:r>
              <a:rPr lang="en-IN" sz="1600" dirty="0"/>
              <a:t>, strengthening </a:t>
            </a:r>
            <a:r>
              <a:rPr lang="en-IN" sz="1600" dirty="0" smtClean="0"/>
              <a:t>community ties</a:t>
            </a:r>
            <a:r>
              <a:rPr lang="en-IN" sz="1600" dirty="0"/>
              <a:t>, social organizations and the economic </a:t>
            </a:r>
            <a:r>
              <a:rPr lang="en-IN" sz="1600" dirty="0" smtClean="0"/>
              <a:t>base enhance </a:t>
            </a:r>
            <a:r>
              <a:rPr lang="en-IN" sz="1600" dirty="0"/>
              <a:t>resilience</a:t>
            </a:r>
            <a:r>
              <a:rPr lang="en-IN" sz="1600" dirty="0" smtClean="0"/>
              <a:t>.</a:t>
            </a:r>
          </a:p>
          <a:p>
            <a:pPr algn="just"/>
            <a:endParaRPr lang="en-US" sz="1600" dirty="0"/>
          </a:p>
          <a:p>
            <a:pPr algn="just"/>
            <a:r>
              <a:rPr lang="en-IN" sz="1600" dirty="0"/>
              <a:t>The </a:t>
            </a:r>
            <a:r>
              <a:rPr lang="en-IN" sz="1600" b="1" i="1" dirty="0"/>
              <a:t>Preparedness Phase </a:t>
            </a:r>
            <a:r>
              <a:rPr lang="en-IN" sz="1600" dirty="0"/>
              <a:t>focuses on </a:t>
            </a:r>
            <a:r>
              <a:rPr lang="en-IN" sz="1600" dirty="0" smtClean="0"/>
              <a:t>preparing for </a:t>
            </a:r>
            <a:r>
              <a:rPr lang="en-IN" sz="1600" dirty="0"/>
              <a:t>the next disaster. Typical preparedness </a:t>
            </a:r>
            <a:r>
              <a:rPr lang="en-IN" sz="1600" dirty="0" smtClean="0"/>
              <a:t>activities include </a:t>
            </a:r>
            <a:r>
              <a:rPr lang="en-IN" sz="1600" dirty="0"/>
              <a:t>disaster and evacuation planning, </a:t>
            </a:r>
            <a:r>
              <a:rPr lang="en-IN" sz="1600" dirty="0" smtClean="0"/>
              <a:t>training </a:t>
            </a:r>
            <a:r>
              <a:rPr lang="en-IN" sz="1600" dirty="0"/>
              <a:t>and exercises and stockpiling of </a:t>
            </a:r>
            <a:r>
              <a:rPr lang="en-IN" sz="1600" dirty="0" smtClean="0"/>
              <a:t>supplies</a:t>
            </a:r>
          </a:p>
          <a:p>
            <a:pPr algn="just"/>
            <a:endParaRPr lang="en-US" sz="1600" dirty="0"/>
          </a:p>
          <a:p>
            <a:pPr algn="just"/>
            <a:r>
              <a:rPr lang="en-IN" sz="1600" dirty="0"/>
              <a:t>In the </a:t>
            </a:r>
            <a:r>
              <a:rPr lang="en-IN" sz="1600" b="1" i="1" dirty="0"/>
              <a:t>Disaster Phase</a:t>
            </a:r>
            <a:r>
              <a:rPr lang="en-IN" sz="1600" dirty="0"/>
              <a:t>, warnings and evacuation can</a:t>
            </a:r>
          </a:p>
          <a:p>
            <a:pPr algn="just"/>
            <a:r>
              <a:rPr lang="en-IN" sz="1600" dirty="0"/>
              <a:t>help to reduce losses and prepare the community </a:t>
            </a:r>
            <a:r>
              <a:rPr lang="en-IN" sz="1600" dirty="0" smtClean="0"/>
              <a:t>to respond </a:t>
            </a:r>
            <a:r>
              <a:rPr lang="en-IN" sz="1600" dirty="0"/>
              <a:t>more quickly</a:t>
            </a:r>
            <a:r>
              <a:rPr lang="en-IN" sz="1600" dirty="0" smtClean="0"/>
              <a:t>.</a:t>
            </a:r>
          </a:p>
          <a:p>
            <a:pPr algn="just"/>
            <a:endParaRPr lang="en-US" sz="1600" dirty="0"/>
          </a:p>
          <a:p>
            <a:pPr algn="just"/>
            <a:r>
              <a:rPr lang="en-IN" sz="1600" dirty="0"/>
              <a:t>The </a:t>
            </a:r>
            <a:r>
              <a:rPr lang="en-IN" sz="1600" b="1" i="1" dirty="0"/>
              <a:t>Response Phase </a:t>
            </a:r>
            <a:r>
              <a:rPr lang="en-IN" sz="1600" dirty="0"/>
              <a:t>lasts hours to weeks </a:t>
            </a:r>
            <a:r>
              <a:rPr lang="en-IN" sz="1600" dirty="0" smtClean="0"/>
              <a:t>depending on </a:t>
            </a:r>
            <a:r>
              <a:rPr lang="en-IN" sz="1600" dirty="0"/>
              <a:t>the scale and type of disasters and capacity </a:t>
            </a:r>
            <a:r>
              <a:rPr lang="en-IN" sz="1600" dirty="0" smtClean="0"/>
              <a:t>of the </a:t>
            </a:r>
            <a:r>
              <a:rPr lang="en-IN" sz="1600" dirty="0"/>
              <a:t>affected areas</a:t>
            </a:r>
            <a:r>
              <a:rPr lang="en-IN" sz="1600" dirty="0" smtClean="0"/>
              <a:t>.</a:t>
            </a:r>
          </a:p>
          <a:p>
            <a:pPr algn="just"/>
            <a:endParaRPr lang="en-US" sz="1600" dirty="0"/>
          </a:p>
        </p:txBody>
      </p:sp>
      <p:sp>
        <p:nvSpPr>
          <p:cNvPr id="7" name="Rectangle 6"/>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9" name="Rectangle 8"/>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3600" spc="1500" dirty="0" smtClean="0">
                <a:solidFill>
                  <a:srgbClr val="586F82"/>
                </a:solidFill>
              </a:rPr>
              <a:t>DRM </a:t>
            </a:r>
            <a:endParaRPr lang="en-IN" sz="3600" spc="1500" dirty="0">
              <a:solidFill>
                <a:srgbClr val="586F82"/>
              </a:solidFill>
            </a:endParaRPr>
          </a:p>
        </p:txBody>
      </p:sp>
      <p:pic>
        <p:nvPicPr>
          <p:cNvPr id="6146" name="Picture 2" descr="Image result for disaster risk management"/>
          <p:cNvPicPr>
            <a:picLocks noChangeAspect="1" noChangeArrowheads="1"/>
          </p:cNvPicPr>
          <p:nvPr/>
        </p:nvPicPr>
        <p:blipFill rotWithShape="1">
          <a:blip r:embed="rId3">
            <a:extLst>
              <a:ext uri="{28A0092B-C50C-407E-A947-70E740481C1C}">
                <a14:useLocalDpi xmlns:a14="http://schemas.microsoft.com/office/drawing/2010/main" val="0"/>
              </a:ext>
            </a:extLst>
          </a:blip>
          <a:srcRect l="38901" r="30328"/>
          <a:stretch/>
        </p:blipFill>
        <p:spPr bwMode="auto">
          <a:xfrm>
            <a:off x="6084168" y="2357638"/>
            <a:ext cx="2088232" cy="409569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653206" y="6184953"/>
            <a:ext cx="4572000" cy="276999"/>
          </a:xfrm>
          <a:prstGeom prst="rect">
            <a:avLst/>
          </a:prstGeom>
        </p:spPr>
        <p:txBody>
          <a:bodyPr>
            <a:spAutoFit/>
          </a:bodyPr>
          <a:lstStyle/>
          <a:p>
            <a:r>
              <a:rPr lang="en-IN" sz="1200" dirty="0" err="1" smtClean="0">
                <a:latin typeface="SolexOT-Medium"/>
              </a:rPr>
              <a:t>UN_HABITAT</a:t>
            </a:r>
            <a:r>
              <a:rPr lang="en-IN" sz="1200" dirty="0" smtClean="0">
                <a:latin typeface="SolexOT-Medium"/>
              </a:rPr>
              <a:t> 2016. </a:t>
            </a:r>
            <a:r>
              <a:rPr lang="en-IN" sz="1200" i="1" dirty="0" err="1" smtClean="0">
                <a:latin typeface="SolexOT-Medium"/>
              </a:rPr>
              <a:t>EAP</a:t>
            </a:r>
            <a:r>
              <a:rPr lang="en-IN" sz="1200" i="1" dirty="0" smtClean="0">
                <a:latin typeface="SolexOT-Medium"/>
              </a:rPr>
              <a:t> Guidelines</a:t>
            </a:r>
            <a:endParaRPr lang="en-IN" sz="1200" i="1" dirty="0"/>
          </a:p>
        </p:txBody>
      </p:sp>
    </p:spTree>
    <p:extLst>
      <p:ext uri="{BB962C8B-B14F-4D97-AF65-F5344CB8AC3E}">
        <p14:creationId xmlns:p14="http://schemas.microsoft.com/office/powerpoint/2010/main" val="82720493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2" name="Rectangle 11"/>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5" name="Rectangle 4"/>
          <p:cNvSpPr/>
          <p:nvPr/>
        </p:nvSpPr>
        <p:spPr>
          <a:xfrm>
            <a:off x="653206" y="2068393"/>
            <a:ext cx="4494858" cy="2308324"/>
          </a:xfrm>
          <a:prstGeom prst="rect">
            <a:avLst/>
          </a:prstGeom>
        </p:spPr>
        <p:txBody>
          <a:bodyPr wrap="square">
            <a:spAutoFit/>
          </a:bodyPr>
          <a:lstStyle/>
          <a:p>
            <a:pPr algn="just"/>
            <a:r>
              <a:rPr lang="en-IN" sz="1600" dirty="0" smtClean="0"/>
              <a:t>The </a:t>
            </a:r>
            <a:r>
              <a:rPr lang="en-IN" sz="1600" b="1" i="1" dirty="0"/>
              <a:t>Recovery Phase </a:t>
            </a:r>
            <a:r>
              <a:rPr lang="en-IN" sz="1600" dirty="0"/>
              <a:t>typically lasts weeks to months</a:t>
            </a:r>
            <a:r>
              <a:rPr lang="en-IN" sz="1600" dirty="0" smtClean="0"/>
              <a:t>, depending </a:t>
            </a:r>
            <a:r>
              <a:rPr lang="en-IN" sz="1600" dirty="0"/>
              <a:t>on the size and scale of the disaster. </a:t>
            </a:r>
            <a:r>
              <a:rPr lang="en-IN" sz="1600" dirty="0" smtClean="0"/>
              <a:t>During this </a:t>
            </a:r>
            <a:r>
              <a:rPr lang="en-IN" sz="1600" dirty="0"/>
              <a:t>phase, social and economic functions </a:t>
            </a:r>
            <a:r>
              <a:rPr lang="en-IN" sz="1600" dirty="0" smtClean="0"/>
              <a:t>are restored</a:t>
            </a:r>
            <a:r>
              <a:rPr lang="en-IN" sz="1600" dirty="0"/>
              <a:t>, using temporary measures if </a:t>
            </a:r>
            <a:r>
              <a:rPr lang="en-IN" sz="1600" dirty="0" smtClean="0"/>
              <a:t>required</a:t>
            </a:r>
          </a:p>
          <a:p>
            <a:pPr algn="just"/>
            <a:endParaRPr lang="en-US" sz="1600" dirty="0"/>
          </a:p>
          <a:p>
            <a:pPr algn="just"/>
            <a:r>
              <a:rPr lang="en-IN" sz="1600" dirty="0"/>
              <a:t>The </a:t>
            </a:r>
            <a:r>
              <a:rPr lang="en-IN" sz="1600" b="1" i="1" dirty="0"/>
              <a:t>Reconstruction Phase </a:t>
            </a:r>
            <a:r>
              <a:rPr lang="en-IN" sz="1600" dirty="0"/>
              <a:t>fully restores what </a:t>
            </a:r>
            <a:r>
              <a:rPr lang="en-IN" sz="1600" dirty="0" smtClean="0"/>
              <a:t>was </a:t>
            </a:r>
            <a:r>
              <a:rPr lang="en-IN" sz="1600" dirty="0"/>
              <a:t>lost, to the extent possible, and typically takes </a:t>
            </a:r>
            <a:r>
              <a:rPr lang="en-IN" sz="1600" dirty="0" smtClean="0"/>
              <a:t>months to </a:t>
            </a:r>
            <a:r>
              <a:rPr lang="en-IN" sz="1600" dirty="0"/>
              <a:t>years.</a:t>
            </a:r>
            <a:endParaRPr lang="en-US" sz="1600" dirty="0"/>
          </a:p>
        </p:txBody>
      </p:sp>
      <p:sp>
        <p:nvSpPr>
          <p:cNvPr id="7" name="Rectangle 6"/>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9" name="Rectangle 8"/>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3600" spc="1500" dirty="0" smtClean="0">
                <a:solidFill>
                  <a:srgbClr val="586F82"/>
                </a:solidFill>
              </a:rPr>
              <a:t>DRM </a:t>
            </a:r>
            <a:endParaRPr lang="en-IN" sz="3600" spc="1500" dirty="0">
              <a:solidFill>
                <a:srgbClr val="586F82"/>
              </a:solidFill>
            </a:endParaRPr>
          </a:p>
        </p:txBody>
      </p:sp>
      <p:pic>
        <p:nvPicPr>
          <p:cNvPr id="7170" name="Picture 2" descr="Image result for disaster risk managemen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404" r="32370"/>
          <a:stretch/>
        </p:blipFill>
        <p:spPr bwMode="auto">
          <a:xfrm>
            <a:off x="6084167" y="2686840"/>
            <a:ext cx="2088233" cy="376634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653206" y="6184953"/>
            <a:ext cx="4572000" cy="276999"/>
          </a:xfrm>
          <a:prstGeom prst="rect">
            <a:avLst/>
          </a:prstGeom>
        </p:spPr>
        <p:txBody>
          <a:bodyPr>
            <a:spAutoFit/>
          </a:bodyPr>
          <a:lstStyle/>
          <a:p>
            <a:r>
              <a:rPr lang="en-IN" sz="1200" dirty="0" err="1" smtClean="0">
                <a:latin typeface="SolexOT-Medium"/>
              </a:rPr>
              <a:t>UN_HABITAT</a:t>
            </a:r>
            <a:r>
              <a:rPr lang="en-IN" sz="1200" dirty="0" smtClean="0">
                <a:latin typeface="SolexOT-Medium"/>
              </a:rPr>
              <a:t> 2016. </a:t>
            </a:r>
            <a:r>
              <a:rPr lang="en-IN" sz="1200" i="1" dirty="0" err="1" smtClean="0">
                <a:latin typeface="SolexOT-Medium"/>
              </a:rPr>
              <a:t>EAP</a:t>
            </a:r>
            <a:r>
              <a:rPr lang="en-IN" sz="1200" i="1" dirty="0" smtClean="0">
                <a:latin typeface="SolexOT-Medium"/>
              </a:rPr>
              <a:t> Guidelines</a:t>
            </a:r>
            <a:endParaRPr lang="en-IN" sz="1200" i="1" dirty="0"/>
          </a:p>
        </p:txBody>
      </p:sp>
    </p:spTree>
    <p:extLst>
      <p:ext uri="{BB962C8B-B14F-4D97-AF65-F5344CB8AC3E}">
        <p14:creationId xmlns:p14="http://schemas.microsoft.com/office/powerpoint/2010/main" val="346614734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2" name="Rectangle 11"/>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5" name="Rectangle 4"/>
          <p:cNvSpPr/>
          <p:nvPr/>
        </p:nvSpPr>
        <p:spPr>
          <a:xfrm>
            <a:off x="653206" y="2068393"/>
            <a:ext cx="4494858" cy="4031873"/>
          </a:xfrm>
          <a:prstGeom prst="rect">
            <a:avLst/>
          </a:prstGeom>
        </p:spPr>
        <p:txBody>
          <a:bodyPr wrap="square">
            <a:spAutoFit/>
          </a:bodyPr>
          <a:lstStyle/>
          <a:p>
            <a:pPr algn="just"/>
            <a:r>
              <a:rPr lang="en-IN" sz="1600" b="1" dirty="0"/>
              <a:t>Risk assessment </a:t>
            </a:r>
            <a:r>
              <a:rPr lang="en-IN" sz="1600" dirty="0"/>
              <a:t>is a technical tool for quantifying the possible impacts of disaster and </a:t>
            </a:r>
            <a:r>
              <a:rPr lang="en-IN" sz="1600" dirty="0" smtClean="0"/>
              <a:t>climate events </a:t>
            </a:r>
            <a:r>
              <a:rPr lang="en-IN" sz="1600" dirty="0"/>
              <a:t>in terms of the spatial distribution of damage and loss and the probability or </a:t>
            </a:r>
            <a:r>
              <a:rPr lang="en-IN" sz="1600" dirty="0" smtClean="0"/>
              <a:t>likelihood of </a:t>
            </a:r>
            <a:r>
              <a:rPr lang="en-IN" sz="1600" dirty="0"/>
              <a:t>the events occurring</a:t>
            </a:r>
            <a:r>
              <a:rPr lang="en-IN" sz="1600" dirty="0" smtClean="0"/>
              <a:t>.</a:t>
            </a:r>
          </a:p>
          <a:p>
            <a:pPr algn="just"/>
            <a:endParaRPr lang="en-US" sz="1600" dirty="0"/>
          </a:p>
          <a:p>
            <a:pPr algn="just"/>
            <a:r>
              <a:rPr lang="en-IN" sz="1600" dirty="0"/>
              <a:t>■ </a:t>
            </a:r>
            <a:r>
              <a:rPr lang="en-IN" sz="1600" dirty="0" smtClean="0"/>
              <a:t> Risk </a:t>
            </a:r>
            <a:r>
              <a:rPr lang="en-IN" sz="1600" dirty="0"/>
              <a:t>assessment is a technical tool for quantifying the probability and consequences of </a:t>
            </a:r>
            <a:r>
              <a:rPr lang="en-IN" sz="1600" dirty="0" smtClean="0"/>
              <a:t>disaster and </a:t>
            </a:r>
            <a:r>
              <a:rPr lang="en-IN" sz="1600" dirty="0"/>
              <a:t>climate events.</a:t>
            </a:r>
          </a:p>
          <a:p>
            <a:pPr algn="just"/>
            <a:r>
              <a:rPr lang="en-IN" sz="1600" dirty="0" smtClean="0"/>
              <a:t>■ </a:t>
            </a:r>
            <a:r>
              <a:rPr lang="en-IN" sz="1600" dirty="0"/>
              <a:t>Risk assessment is the primary tool for all urban infrastructure projects</a:t>
            </a:r>
            <a:r>
              <a:rPr lang="en-IN" sz="1600" dirty="0" smtClean="0"/>
              <a:t>. </a:t>
            </a:r>
          </a:p>
          <a:p>
            <a:pPr algn="just"/>
            <a:r>
              <a:rPr lang="en-IN" sz="1600" dirty="0" smtClean="0"/>
              <a:t>■ </a:t>
            </a:r>
            <a:r>
              <a:rPr lang="en-IN" sz="1600" dirty="0"/>
              <a:t>A risk assessment is ideally implemented in the identification or preparation phase of the </a:t>
            </a:r>
            <a:r>
              <a:rPr lang="en-IN" sz="1600" dirty="0" smtClean="0"/>
              <a:t>project cycle</a:t>
            </a:r>
            <a:r>
              <a:rPr lang="en-IN" sz="1600" dirty="0"/>
              <a:t>.</a:t>
            </a:r>
          </a:p>
          <a:p>
            <a:pPr algn="just"/>
            <a:r>
              <a:rPr lang="en-IN" sz="1600" dirty="0" smtClean="0"/>
              <a:t>■ Risk </a:t>
            </a:r>
            <a:r>
              <a:rPr lang="en-IN" sz="1600" dirty="0"/>
              <a:t>assessments include core components: hazard, exposure, and vulnerability.</a:t>
            </a:r>
            <a:endParaRPr lang="en-US" sz="1600" dirty="0"/>
          </a:p>
        </p:txBody>
      </p:sp>
      <p:sp>
        <p:nvSpPr>
          <p:cNvPr id="7" name="Rectangle 6"/>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9" name="Rectangle 8"/>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3600" spc="1500" dirty="0" smtClean="0">
                <a:solidFill>
                  <a:srgbClr val="586F82"/>
                </a:solidFill>
              </a:rPr>
              <a:t>Risk Assessment </a:t>
            </a:r>
            <a:endParaRPr lang="en-IN" sz="3600" spc="1500" dirty="0">
              <a:solidFill>
                <a:srgbClr val="586F82"/>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2539" r="44543"/>
          <a:stretch/>
        </p:blipFill>
        <p:spPr>
          <a:xfrm>
            <a:off x="6084168" y="2488332"/>
            <a:ext cx="2088232" cy="3964856"/>
          </a:xfrm>
          <a:prstGeom prst="rect">
            <a:avLst/>
          </a:prstGeom>
        </p:spPr>
      </p:pic>
      <p:sp>
        <p:nvSpPr>
          <p:cNvPr id="13" name="Rectangle 12"/>
          <p:cNvSpPr/>
          <p:nvPr/>
        </p:nvSpPr>
        <p:spPr>
          <a:xfrm>
            <a:off x="653206" y="6184953"/>
            <a:ext cx="4572000" cy="276999"/>
          </a:xfrm>
          <a:prstGeom prst="rect">
            <a:avLst/>
          </a:prstGeom>
        </p:spPr>
        <p:txBody>
          <a:bodyPr>
            <a:spAutoFit/>
          </a:bodyPr>
          <a:lstStyle/>
          <a:p>
            <a:r>
              <a:rPr lang="en-IN" sz="1200" dirty="0" err="1" smtClean="0">
                <a:latin typeface="SolexOT-Medium"/>
              </a:rPr>
              <a:t>UN_HABITAT</a:t>
            </a:r>
            <a:r>
              <a:rPr lang="en-IN" sz="1200" dirty="0" smtClean="0">
                <a:latin typeface="SolexOT-Medium"/>
              </a:rPr>
              <a:t> 2016. </a:t>
            </a:r>
            <a:r>
              <a:rPr lang="en-IN" sz="1200" i="1" dirty="0" err="1" smtClean="0">
                <a:latin typeface="SolexOT-Medium"/>
              </a:rPr>
              <a:t>EAP</a:t>
            </a:r>
            <a:r>
              <a:rPr lang="en-IN" sz="1200" i="1" dirty="0" smtClean="0">
                <a:latin typeface="SolexOT-Medium"/>
              </a:rPr>
              <a:t> Guidelines</a:t>
            </a:r>
            <a:endParaRPr lang="en-IN" sz="1200" i="1" dirty="0"/>
          </a:p>
        </p:txBody>
      </p:sp>
    </p:spTree>
    <p:extLst>
      <p:ext uri="{BB962C8B-B14F-4D97-AF65-F5344CB8AC3E}">
        <p14:creationId xmlns:p14="http://schemas.microsoft.com/office/powerpoint/2010/main" val="389880692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726" t="21679" r="52807"/>
          <a:stretch/>
        </p:blipFill>
        <p:spPr>
          <a:xfrm>
            <a:off x="6084168" y="2899390"/>
            <a:ext cx="2103153" cy="3602015"/>
          </a:xfrm>
          <a:prstGeom prst="rect">
            <a:avLst/>
          </a:prstGeom>
        </p:spPr>
      </p:pic>
      <p:sp>
        <p:nvSpPr>
          <p:cNvPr id="11" name="Rectangle 10"/>
          <p:cNvSpPr/>
          <p:nvPr/>
        </p:nvSpPr>
        <p:spPr>
          <a:xfrm>
            <a:off x="6084168" y="0"/>
            <a:ext cx="2088232" cy="1772816"/>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p:txBody>
      </p:sp>
      <p:sp>
        <p:nvSpPr>
          <p:cNvPr id="12" name="Rectangle 11"/>
          <p:cNvSpPr/>
          <p:nvPr/>
        </p:nvSpPr>
        <p:spPr>
          <a:xfrm>
            <a:off x="6084168" y="1916832"/>
            <a:ext cx="2088232" cy="4941168"/>
          </a:xfrm>
          <a:prstGeom prst="rect">
            <a:avLst/>
          </a:prstGeom>
          <a:solidFill>
            <a:srgbClr val="82A0A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586F82"/>
              </a:solidFill>
            </a:endParaRPr>
          </a:p>
        </p:txBody>
      </p:sp>
      <p:sp>
        <p:nvSpPr>
          <p:cNvPr id="5" name="Rectangle 4"/>
          <p:cNvSpPr/>
          <p:nvPr/>
        </p:nvSpPr>
        <p:spPr>
          <a:xfrm>
            <a:off x="653206" y="2068393"/>
            <a:ext cx="4494858" cy="830997"/>
          </a:xfrm>
          <a:prstGeom prst="rect">
            <a:avLst/>
          </a:prstGeom>
        </p:spPr>
        <p:txBody>
          <a:bodyPr wrap="square">
            <a:spAutoFit/>
          </a:bodyPr>
          <a:lstStyle/>
          <a:p>
            <a:pPr algn="just"/>
            <a:r>
              <a:rPr lang="en-IN" sz="1600" dirty="0"/>
              <a:t>Technical risk information created during </a:t>
            </a:r>
            <a:r>
              <a:rPr lang="en-IN" sz="1600" dirty="0" smtClean="0"/>
              <a:t>the assessment </a:t>
            </a:r>
            <a:r>
              <a:rPr lang="en-IN" sz="1600" dirty="0"/>
              <a:t>and evaluation stages provides </a:t>
            </a:r>
            <a:r>
              <a:rPr lang="en-IN" sz="1600" dirty="0" smtClean="0"/>
              <a:t>the basis </a:t>
            </a:r>
            <a:r>
              <a:rPr lang="en-IN" sz="1600" dirty="0"/>
              <a:t>for risk reduction measures.</a:t>
            </a:r>
            <a:endParaRPr lang="en-US" sz="1600" dirty="0"/>
          </a:p>
        </p:txBody>
      </p:sp>
      <p:sp>
        <p:nvSpPr>
          <p:cNvPr id="7" name="Rectangle 6"/>
          <p:cNvSpPr/>
          <p:nvPr/>
        </p:nvSpPr>
        <p:spPr>
          <a:xfrm>
            <a:off x="-102" y="543164"/>
            <a:ext cx="381124" cy="6314836"/>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539552" y="543164"/>
            <a:ext cx="8604447" cy="646331"/>
          </a:xfrm>
          <a:prstGeom prst="rect">
            <a:avLst/>
          </a:prstGeom>
          <a:solidFill>
            <a:srgbClr val="82A0A6"/>
          </a:solidFill>
          <a:ln w="34925">
            <a:noFill/>
          </a:ln>
        </p:spPr>
        <p:txBody>
          <a:bodyPr wrap="square" rtlCol="0" anchor="ctr">
            <a:spAutoFit/>
          </a:bodyPr>
          <a:lstStyle>
            <a:defPPr>
              <a:defRPr lang="en-US"/>
            </a:defPPr>
          </a:lstStyle>
          <a:p>
            <a:endParaRPr lang="en-US" dirty="0"/>
          </a:p>
          <a:p>
            <a:r>
              <a:rPr lang="en-US" dirty="0"/>
              <a:t>  </a:t>
            </a:r>
          </a:p>
        </p:txBody>
      </p:sp>
      <p:sp>
        <p:nvSpPr>
          <p:cNvPr id="9" name="Rectangle 8"/>
          <p:cNvSpPr/>
          <p:nvPr/>
        </p:nvSpPr>
        <p:spPr>
          <a:xfrm>
            <a:off x="539552" y="1268760"/>
            <a:ext cx="8604448" cy="103448"/>
          </a:xfrm>
          <a:prstGeom prst="rect">
            <a:avLst/>
          </a:prstGeom>
          <a:solidFill>
            <a:srgbClr val="82A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itle Placeholder 1"/>
          <p:cNvSpPr txBox="1">
            <a:spLocks/>
          </p:cNvSpPr>
          <p:nvPr/>
        </p:nvSpPr>
        <p:spPr>
          <a:xfrm>
            <a:off x="539552" y="32273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65000"/>
                    <a:lumOff val="35000"/>
                  </a:schemeClr>
                </a:solidFill>
                <a:latin typeface="Trebuchet MS" panose="020B0603020202020204" pitchFamily="34" charset="0"/>
                <a:ea typeface="+mj-ea"/>
                <a:cs typeface="+mj-cs"/>
              </a:defRPr>
            </a:lvl1pPr>
          </a:lstStyle>
          <a:p>
            <a:pPr algn="l"/>
            <a:r>
              <a:rPr lang="en-US" sz="3200" spc="1500" dirty="0" smtClean="0">
                <a:solidFill>
                  <a:srgbClr val="586F82"/>
                </a:solidFill>
              </a:rPr>
              <a:t>Investment Decisions</a:t>
            </a:r>
            <a:endParaRPr lang="en-IN" sz="3200" spc="1500" dirty="0">
              <a:solidFill>
                <a:srgbClr val="586F82"/>
              </a:solidFill>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3611" t="13876" r="27361" b="7111"/>
          <a:stretch/>
        </p:blipFill>
        <p:spPr bwMode="auto">
          <a:xfrm>
            <a:off x="653206" y="1442075"/>
            <a:ext cx="5559603" cy="4651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653206" y="6184953"/>
            <a:ext cx="4572000" cy="276999"/>
          </a:xfrm>
          <a:prstGeom prst="rect">
            <a:avLst/>
          </a:prstGeom>
        </p:spPr>
        <p:txBody>
          <a:bodyPr>
            <a:spAutoFit/>
          </a:bodyPr>
          <a:lstStyle/>
          <a:p>
            <a:r>
              <a:rPr lang="en-IN" sz="1200" dirty="0" err="1" smtClean="0">
                <a:latin typeface="SolexOT-Medium"/>
              </a:rPr>
              <a:t>UN_HABITAT</a:t>
            </a:r>
            <a:r>
              <a:rPr lang="en-IN" sz="1200" dirty="0" smtClean="0">
                <a:latin typeface="SolexOT-Medium"/>
              </a:rPr>
              <a:t> 2016. </a:t>
            </a:r>
            <a:r>
              <a:rPr lang="en-IN" sz="1200" i="1" dirty="0" err="1" smtClean="0">
                <a:latin typeface="SolexOT-Medium"/>
              </a:rPr>
              <a:t>EAP</a:t>
            </a:r>
            <a:r>
              <a:rPr lang="en-IN" sz="1200" i="1" dirty="0" smtClean="0">
                <a:latin typeface="SolexOT-Medium"/>
              </a:rPr>
              <a:t> Guidelines</a:t>
            </a:r>
            <a:endParaRPr lang="en-IN" sz="1200" i="1" dirty="0"/>
          </a:p>
        </p:txBody>
      </p:sp>
    </p:spTree>
    <p:extLst>
      <p:ext uri="{BB962C8B-B14F-4D97-AF65-F5344CB8AC3E}">
        <p14:creationId xmlns:p14="http://schemas.microsoft.com/office/powerpoint/2010/main" val="162443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6478</TotalTime>
  <Words>10705</Words>
  <Application>Microsoft Office PowerPoint</Application>
  <PresentationFormat>On-screen Show (4:3)</PresentationFormat>
  <Paragraphs>1854</Paragraphs>
  <Slides>112</Slides>
  <Notes>108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112</vt:i4>
      </vt:variant>
    </vt:vector>
  </HeadingPairs>
  <TitlesOfParts>
    <vt:vector size="121" baseType="lpstr">
      <vt:lpstr>Arial</vt:lpstr>
      <vt:lpstr>Calibri</vt:lpstr>
      <vt:lpstr>Mangal</vt:lpstr>
      <vt:lpstr>SolexOT-Medium</vt:lpstr>
      <vt:lpstr>Times New Roman</vt:lpstr>
      <vt:lpstr>Trebuchet MS</vt:lpstr>
      <vt:lpstr>UniversLTStd-BoldCn</vt:lpstr>
      <vt:lpstr>UniversLTStd-Cn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Shaimam</dc:creator>
  <cp:lastModifiedBy>Mamta Patwardhan</cp:lastModifiedBy>
  <cp:revision>196</cp:revision>
  <dcterms:created xsi:type="dcterms:W3CDTF">2017-01-06T13:29:17Z</dcterms:created>
  <dcterms:modified xsi:type="dcterms:W3CDTF">2018-01-22T09:09:03Z</dcterms:modified>
</cp:coreProperties>
</file>