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521" r:id="rId2"/>
    <p:sldId id="630" r:id="rId3"/>
    <p:sldId id="626" r:id="rId4"/>
    <p:sldId id="605" r:id="rId5"/>
    <p:sldId id="628" r:id="rId6"/>
    <p:sldId id="610" r:id="rId7"/>
    <p:sldId id="629" r:id="rId8"/>
    <p:sldId id="613" r:id="rId9"/>
    <p:sldId id="619" r:id="rId10"/>
    <p:sldId id="620" r:id="rId11"/>
    <p:sldId id="548" r:id="rId12"/>
    <p:sldId id="406" r:id="rId13"/>
    <p:sldId id="581" r:id="rId14"/>
    <p:sldId id="576" r:id="rId15"/>
    <p:sldId id="577" r:id="rId16"/>
    <p:sldId id="579" r:id="rId17"/>
    <p:sldId id="578" r:id="rId18"/>
    <p:sldId id="399" r:id="rId19"/>
    <p:sldId id="347" r:id="rId20"/>
    <p:sldId id="332" r:id="rId21"/>
    <p:sldId id="396" r:id="rId22"/>
    <p:sldId id="524" r:id="rId23"/>
    <p:sldId id="523" r:id="rId24"/>
    <p:sldId id="585" r:id="rId25"/>
    <p:sldId id="586" r:id="rId26"/>
    <p:sldId id="279" r:id="rId27"/>
    <p:sldId id="601" r:id="rId28"/>
    <p:sldId id="602" r:id="rId29"/>
    <p:sldId id="603" r:id="rId30"/>
    <p:sldId id="604" r:id="rId31"/>
    <p:sldId id="631" r:id="rId32"/>
    <p:sldId id="653" r:id="rId3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46" autoAdjust="0"/>
    <p:restoredTop sz="71463" autoAdjust="0"/>
  </p:normalViewPr>
  <p:slideViewPr>
    <p:cSldViewPr>
      <p:cViewPr varScale="1">
        <p:scale>
          <a:sx n="48" d="100"/>
          <a:sy n="48" d="100"/>
        </p:scale>
        <p:origin x="1324"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EDB4D-6E6A-47AC-A111-12892C0A00BC}" type="datetimeFigureOut">
              <a:rPr lang="sv-SE" smtClean="0"/>
              <a:t>2019-02-06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B5BC1-2830-4351-93E7-593C458785B9}" type="slidenum">
              <a:rPr lang="sv-SE" smtClean="0"/>
              <a:t>‹#›</a:t>
            </a:fld>
            <a:endParaRPr lang="sv-SE"/>
          </a:p>
        </p:txBody>
      </p:sp>
    </p:spTree>
    <p:extLst>
      <p:ext uri="{BB962C8B-B14F-4D97-AF65-F5344CB8AC3E}">
        <p14:creationId xmlns:p14="http://schemas.microsoft.com/office/powerpoint/2010/main" val="324647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Sexism" TargetMode="External"/><Relationship Id="rId13" Type="http://schemas.openxmlformats.org/officeDocument/2006/relationships/hyperlink" Target="http://en.wikipedia.org/wiki/Second-wave_feminism" TargetMode="External"/><Relationship Id="rId3" Type="http://schemas.openxmlformats.org/officeDocument/2006/relationships/hyperlink" Target="http://en.wikipedia.org/wiki/Feminist" TargetMode="External"/><Relationship Id="rId7" Type="http://schemas.openxmlformats.org/officeDocument/2006/relationships/hyperlink" Target="http://en.wikipedia.org/wiki/Racism" TargetMode="External"/><Relationship Id="rId12" Type="http://schemas.openxmlformats.org/officeDocument/2006/relationships/hyperlink" Target="http://en.wikipedia.org/wiki/Black_feminism"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en.wikipedia.org/wiki/Oppression" TargetMode="External"/><Relationship Id="rId11" Type="http://schemas.openxmlformats.org/officeDocument/2006/relationships/hyperlink" Target="http://en.wikipedia.org/wiki/Patricia_Hill_Collins" TargetMode="External"/><Relationship Id="rId5" Type="http://schemas.openxmlformats.org/officeDocument/2006/relationships/hyperlink" Target="http://en.wikipedia.org/wiki/Kimberl&#233;_Crenshaw" TargetMode="External"/><Relationship Id="rId15" Type="http://schemas.openxmlformats.org/officeDocument/2006/relationships/hyperlink" Target="http://en.wikipedia.org/wiki/Feminist_theory" TargetMode="External"/><Relationship Id="rId10" Type="http://schemas.openxmlformats.org/officeDocument/2006/relationships/hyperlink" Target="http://en.wikipedia.org/wiki/Bigotry" TargetMode="External"/><Relationship Id="rId4" Type="http://schemas.openxmlformats.org/officeDocument/2006/relationships/hyperlink" Target="http://en.wikipedia.org/wiki/Sociological" TargetMode="External"/><Relationship Id="rId9" Type="http://schemas.openxmlformats.org/officeDocument/2006/relationships/hyperlink" Target="http://en.wikipedia.org/wiki/Homophobia" TargetMode="External"/><Relationship Id="rId14" Type="http://schemas.openxmlformats.org/officeDocument/2006/relationships/hyperlink" Target="http://en.wikipedia.org/wiki/Post-feminis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a:solidFill>
                  <a:schemeClr val="tx1"/>
                </a:solidFill>
                <a:effectLst/>
                <a:latin typeface="+mn-lt"/>
                <a:ea typeface="+mn-ea"/>
                <a:cs typeface="+mn-cs"/>
              </a:rPr>
              <a:t>’</a:t>
            </a:r>
            <a:r>
              <a:rPr lang="sv-SE" sz="1200" kern="1200" dirty="0" err="1">
                <a:solidFill>
                  <a:schemeClr val="tx1"/>
                </a:solidFill>
                <a:effectLst/>
                <a:latin typeface="+mn-lt"/>
                <a:ea typeface="+mn-ea"/>
                <a:cs typeface="+mn-cs"/>
              </a:rPr>
              <a:t>peer</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teaching</a:t>
            </a:r>
            <a:r>
              <a:rPr lang="sv-SE" sz="1200" kern="1200" dirty="0">
                <a:solidFill>
                  <a:schemeClr val="tx1"/>
                </a:solidFill>
                <a:effectLst/>
                <a:latin typeface="+mn-lt"/>
                <a:ea typeface="+mn-ea"/>
                <a:cs typeface="+mn-cs"/>
              </a:rPr>
              <a:t>’=</a:t>
            </a:r>
            <a:r>
              <a:rPr lang="sv-SE" sz="1200" kern="1200" baseline="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Often</a:t>
            </a:r>
            <a:r>
              <a:rPr lang="sv-SE" sz="1200" kern="1200" baseline="0" dirty="0">
                <a:solidFill>
                  <a:schemeClr val="tx1"/>
                </a:solidFill>
                <a:effectLst/>
                <a:latin typeface="+mn-lt"/>
                <a:ea typeface="+mn-ea"/>
                <a:cs typeface="+mn-cs"/>
              </a:rPr>
              <a:t> </a:t>
            </a:r>
            <a:r>
              <a:rPr lang="sv-SE" sz="1200" kern="1200" baseline="0" dirty="0" err="1">
                <a:solidFill>
                  <a:schemeClr val="tx1"/>
                </a:solidFill>
                <a:effectLst/>
                <a:latin typeface="+mn-lt"/>
                <a:ea typeface="+mn-ea"/>
                <a:cs typeface="+mn-cs"/>
              </a:rPr>
              <a:t>used</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synonyms</a:t>
            </a:r>
            <a:r>
              <a:rPr lang="sv-SE" sz="1200" kern="1200" baseline="0" dirty="0">
                <a:solidFill>
                  <a:schemeClr val="tx1"/>
                </a:solidFill>
                <a:effectLst/>
                <a:latin typeface="+mn-lt"/>
                <a:ea typeface="+mn-ea"/>
                <a:cs typeface="+mn-cs"/>
              </a:rPr>
              <a:t> </a:t>
            </a:r>
            <a:r>
              <a:rPr lang="sv-SE" sz="1200" kern="1200" baseline="0" dirty="0" err="1">
                <a:solidFill>
                  <a:schemeClr val="tx1"/>
                </a:solidFill>
                <a:effectLst/>
                <a:latin typeface="+mn-lt"/>
                <a:ea typeface="+mn-ea"/>
                <a:cs typeface="+mn-cs"/>
              </a:rPr>
              <a:t>are</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a:t>
            </a:r>
            <a:r>
              <a:rPr lang="sv-SE" sz="1200" kern="1200" dirty="0" err="1">
                <a:solidFill>
                  <a:schemeClr val="tx1"/>
                </a:solidFill>
                <a:effectLst/>
                <a:latin typeface="+mn-lt"/>
                <a:ea typeface="+mn-ea"/>
                <a:cs typeface="+mn-cs"/>
              </a:rPr>
              <a:t>peer</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tutoring</a:t>
            </a:r>
            <a:r>
              <a:rPr lang="sv-SE" sz="1200" kern="1200" dirty="0">
                <a:solidFill>
                  <a:schemeClr val="tx1"/>
                </a:solidFill>
                <a:effectLst/>
                <a:latin typeface="+mn-lt"/>
                <a:ea typeface="+mn-ea"/>
                <a:cs typeface="+mn-cs"/>
              </a:rPr>
              <a:t>’ och ’</a:t>
            </a:r>
            <a:r>
              <a:rPr lang="sv-SE" sz="1200" kern="1200" dirty="0" err="1">
                <a:solidFill>
                  <a:schemeClr val="tx1"/>
                </a:solidFill>
                <a:effectLst/>
                <a:latin typeface="+mn-lt"/>
                <a:ea typeface="+mn-ea"/>
                <a:cs typeface="+mn-cs"/>
              </a:rPr>
              <a:t>peer</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learning</a:t>
            </a:r>
            <a:r>
              <a:rPr lang="sv-SE" sz="1200" kern="1200" dirty="0">
                <a:solidFill>
                  <a:schemeClr val="tx1"/>
                </a:solidFill>
                <a:effectLst/>
                <a:latin typeface="+mn-lt"/>
                <a:ea typeface="+mn-ea"/>
                <a:cs typeface="+mn-cs"/>
              </a:rPr>
              <a:t>’.</a:t>
            </a:r>
          </a:p>
          <a:p>
            <a:endParaRPr lang="sv-SE" sz="1200" kern="1200" dirty="0">
              <a:solidFill>
                <a:schemeClr val="tx1"/>
              </a:solidFill>
              <a:effectLst/>
              <a:latin typeface="+mn-lt"/>
              <a:ea typeface="+mn-ea"/>
              <a:cs typeface="+mn-cs"/>
            </a:endParaRPr>
          </a:p>
          <a:p>
            <a:r>
              <a:rPr lang="sv-SE" sz="1200" kern="1200" dirty="0" err="1">
                <a:solidFill>
                  <a:schemeClr val="tx1"/>
                </a:solidFill>
                <a:effectLst/>
                <a:latin typeface="+mn-lt"/>
                <a:ea typeface="+mn-ea"/>
                <a:cs typeface="+mn-cs"/>
              </a:rPr>
              <a:t>Related</a:t>
            </a:r>
            <a:r>
              <a:rPr lang="sv-SE" sz="1200" kern="1200" baseline="0" dirty="0">
                <a:solidFill>
                  <a:schemeClr val="tx1"/>
                </a:solidFill>
                <a:effectLst/>
                <a:latin typeface="+mn-lt"/>
                <a:ea typeface="+mn-ea"/>
                <a:cs typeface="+mn-cs"/>
              </a:rPr>
              <a:t> and </a:t>
            </a:r>
            <a:r>
              <a:rPr lang="sv-SE" sz="1200" kern="1200" baseline="0" dirty="0" err="1">
                <a:solidFill>
                  <a:schemeClr val="tx1"/>
                </a:solidFill>
                <a:effectLst/>
                <a:latin typeface="+mn-lt"/>
                <a:ea typeface="+mn-ea"/>
                <a:cs typeface="+mn-cs"/>
              </a:rPr>
              <a:t>similar</a:t>
            </a:r>
            <a:r>
              <a:rPr lang="sv-SE" sz="1200" kern="1200" baseline="0" dirty="0">
                <a:solidFill>
                  <a:schemeClr val="tx1"/>
                </a:solidFill>
                <a:effectLst/>
                <a:latin typeface="+mn-lt"/>
                <a:ea typeface="+mn-ea"/>
                <a:cs typeface="+mn-cs"/>
              </a:rPr>
              <a:t> </a:t>
            </a:r>
            <a:r>
              <a:rPr lang="sv-SE" sz="1200" kern="1200" baseline="0" dirty="0" err="1">
                <a:solidFill>
                  <a:schemeClr val="tx1"/>
                </a:solidFill>
                <a:effectLst/>
                <a:latin typeface="+mn-lt"/>
                <a:ea typeface="+mn-ea"/>
                <a:cs typeface="+mn-cs"/>
              </a:rPr>
              <a:t>pedagogies</a:t>
            </a:r>
            <a:r>
              <a:rPr lang="sv-SE" sz="1200" kern="1200" baseline="0" dirty="0">
                <a:solidFill>
                  <a:schemeClr val="tx1"/>
                </a:solidFill>
                <a:effectLst/>
                <a:latin typeface="+mn-lt"/>
                <a:ea typeface="+mn-ea"/>
                <a:cs typeface="+mn-cs"/>
              </a:rPr>
              <a:t> </a:t>
            </a:r>
            <a:r>
              <a:rPr lang="sv-SE" sz="1200" kern="1200" baseline="0" dirty="0" err="1">
                <a:solidFill>
                  <a:schemeClr val="tx1"/>
                </a:solidFill>
                <a:effectLst/>
                <a:latin typeface="+mn-lt"/>
                <a:ea typeface="+mn-ea"/>
                <a:cs typeface="+mn-cs"/>
              </a:rPr>
              <a:t>are</a:t>
            </a:r>
            <a:r>
              <a:rPr lang="sv-SE" sz="1200" kern="1200" baseline="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active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learning</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cooperative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learning</a:t>
            </a:r>
            <a:r>
              <a:rPr lang="sv-SE" sz="1200" kern="1200" dirty="0">
                <a:solidFill>
                  <a:schemeClr val="tx1"/>
                </a:solidFill>
                <a:effectLst/>
                <a:latin typeface="+mn-lt"/>
                <a:ea typeface="+mn-ea"/>
                <a:cs typeface="+mn-cs"/>
              </a:rPr>
              <a:t>’ och ’</a:t>
            </a:r>
            <a:r>
              <a:rPr lang="sv-SE" sz="1200" kern="1200" dirty="0" err="1">
                <a:solidFill>
                  <a:schemeClr val="tx1"/>
                </a:solidFill>
                <a:effectLst/>
                <a:latin typeface="+mn-lt"/>
                <a:ea typeface="+mn-ea"/>
                <a:cs typeface="+mn-cs"/>
              </a:rPr>
              <a:t>critical</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pedagogy</a:t>
            </a:r>
            <a:r>
              <a:rPr lang="sv-SE" sz="1200" kern="1200" dirty="0">
                <a:solidFill>
                  <a:schemeClr val="tx1"/>
                </a:solidFill>
                <a:effectLst/>
                <a:latin typeface="+mn-lt"/>
                <a:ea typeface="+mn-ea"/>
                <a:cs typeface="+mn-cs"/>
              </a:rPr>
              <a:t>’</a:t>
            </a:r>
            <a:endParaRPr lang="en-US" b="1" dirty="0"/>
          </a:p>
          <a:p>
            <a:endParaRPr lang="sv-SE" dirty="0"/>
          </a:p>
          <a:p>
            <a:r>
              <a:rPr lang="sv-SE" dirty="0"/>
              <a:t>A</a:t>
            </a:r>
            <a:r>
              <a:rPr lang="sv-SE" baseline="0" dirty="0"/>
              <a:t> DEMOCRATIC CLASSROOM IS NEEDED FOR </a:t>
            </a:r>
            <a:r>
              <a:rPr lang="sv-SE" b="1" baseline="0" dirty="0"/>
              <a:t>ALL</a:t>
            </a:r>
            <a:r>
              <a:rPr lang="sv-SE" baseline="0" dirty="0"/>
              <a:t> STUDENTS TO LEARN AND SO THAT </a:t>
            </a:r>
            <a:r>
              <a:rPr lang="sv-SE" b="1" baseline="0" dirty="0"/>
              <a:t>ALL</a:t>
            </a:r>
            <a:r>
              <a:rPr lang="sv-SE" baseline="0" dirty="0"/>
              <a:t> PARTICIPATE IN CREATING THE BEST KNOWLEDGE IN CLASSROOM – </a:t>
            </a:r>
            <a:r>
              <a:rPr lang="sv-SE" baseline="0" dirty="0" err="1"/>
              <a:t>equality</a:t>
            </a:r>
            <a:r>
              <a:rPr lang="sv-SE" baseline="0" dirty="0"/>
              <a:t> and </a:t>
            </a:r>
            <a:r>
              <a:rPr lang="sv-SE" baseline="0" dirty="0" err="1"/>
              <a:t>quality</a:t>
            </a:r>
            <a:r>
              <a:rPr lang="sv-SE" baseline="0" dirty="0"/>
              <a:t> </a:t>
            </a:r>
            <a:r>
              <a:rPr lang="sv-SE" baseline="0" dirty="0" err="1"/>
              <a:t>reasons</a:t>
            </a:r>
            <a:endParaRPr lang="sv-SE" baseline="0" dirty="0"/>
          </a:p>
          <a:p>
            <a:endParaRPr lang="sv-SE" baseline="0" dirty="0"/>
          </a:p>
          <a:p>
            <a:r>
              <a:rPr lang="en-US" dirty="0">
                <a:solidFill>
                  <a:schemeClr val="bg1"/>
                </a:solidFill>
              </a:rPr>
              <a:t>My overall goal as a pedagogical leader is to teach students to become thinking, acting and</a:t>
            </a:r>
          </a:p>
          <a:p>
            <a:r>
              <a:rPr lang="en-US" dirty="0">
                <a:solidFill>
                  <a:schemeClr val="bg1"/>
                </a:solidFill>
              </a:rPr>
              <a:t>reflecting democratic citizens. In my definition such citizens are critical, reflexive and</a:t>
            </a:r>
          </a:p>
          <a:p>
            <a:r>
              <a:rPr lang="en-US" dirty="0">
                <a:solidFill>
                  <a:schemeClr val="bg1"/>
                </a:solidFill>
              </a:rPr>
              <a:t>unpresuming. It means that I have to be aware of multiple intersectional inequalities in</a:t>
            </a:r>
          </a:p>
          <a:p>
            <a:r>
              <a:rPr lang="en-US" dirty="0">
                <a:solidFill>
                  <a:schemeClr val="bg1"/>
                </a:solidFill>
              </a:rPr>
              <a:t>identities and in experiences of exclusion and subordination (Davis 2008) and actively</a:t>
            </a:r>
          </a:p>
          <a:p>
            <a:r>
              <a:rPr lang="en-US" dirty="0">
                <a:solidFill>
                  <a:schemeClr val="bg1"/>
                </a:solidFill>
              </a:rPr>
              <a:t>promote change towards a ‘democratic classroom’. For that I use strategies to motivate</a:t>
            </a:r>
          </a:p>
          <a:p>
            <a:r>
              <a:rPr lang="en-US" dirty="0">
                <a:solidFill>
                  <a:schemeClr val="bg1"/>
                </a:solidFill>
              </a:rPr>
              <a:t>students to learn and grow as democratic citizens. My research interest influences my</a:t>
            </a:r>
          </a:p>
          <a:p>
            <a:r>
              <a:rPr lang="en-US" dirty="0">
                <a:solidFill>
                  <a:schemeClr val="bg1"/>
                </a:solidFill>
              </a:rPr>
              <a:t>pedagogical values: It requires a power perspective such as intersectional theory in feminist</a:t>
            </a:r>
          </a:p>
          <a:p>
            <a:r>
              <a:rPr lang="en-US" dirty="0">
                <a:solidFill>
                  <a:schemeClr val="bg1"/>
                </a:solidFill>
              </a:rPr>
              <a:t>studies, which states that individuals face subordination based on multiple identities (Davis</a:t>
            </a:r>
          </a:p>
          <a:p>
            <a:r>
              <a:rPr lang="en-US" dirty="0">
                <a:solidFill>
                  <a:schemeClr val="bg1"/>
                </a:solidFill>
              </a:rPr>
              <a:t>2008), which I find in the international classroom. Moreover, and in accordance with feminist</a:t>
            </a:r>
          </a:p>
          <a:p>
            <a:r>
              <a:rPr lang="en-US" dirty="0">
                <a:solidFill>
                  <a:schemeClr val="bg1"/>
                </a:solidFill>
              </a:rPr>
              <a:t>studies, I seek to empower students to make their own informed choices of how to learn. In a</a:t>
            </a:r>
          </a:p>
          <a:p>
            <a:r>
              <a:rPr lang="en-US" dirty="0">
                <a:solidFill>
                  <a:schemeClr val="bg1"/>
                </a:solidFill>
              </a:rPr>
              <a:t>democracy this has to come from within a person (Freire 1998).</a:t>
            </a:r>
          </a:p>
          <a:p>
            <a:endParaRPr lang="sv-SE" dirty="0"/>
          </a:p>
        </p:txBody>
      </p:sp>
      <p:sp>
        <p:nvSpPr>
          <p:cNvPr id="4" name="Slide Number Placeholder 3"/>
          <p:cNvSpPr>
            <a:spLocks noGrp="1"/>
          </p:cNvSpPr>
          <p:nvPr>
            <p:ph type="sldNum" sz="quarter" idx="10"/>
          </p:nvPr>
        </p:nvSpPr>
        <p:spPr/>
        <p:txBody>
          <a:bodyPr/>
          <a:lstStyle/>
          <a:p>
            <a:fld id="{9BF6740F-6EEB-412B-8797-873D077E8A54}" type="slidenum">
              <a:rPr lang="sv-SE" smtClean="0"/>
              <a:t>1</a:t>
            </a:fld>
            <a:endParaRPr lang="sv-SE"/>
          </a:p>
        </p:txBody>
      </p:sp>
    </p:spTree>
    <p:extLst>
      <p:ext uri="{BB962C8B-B14F-4D97-AF65-F5344CB8AC3E}">
        <p14:creationId xmlns:p14="http://schemas.microsoft.com/office/powerpoint/2010/main" val="1728880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996F818E-693A-435A-AA9E-01DB8ADA59F3}" type="slidenum">
              <a:rPr lang="en-GB" smtClean="0"/>
              <a:pPr/>
              <a:t>2</a:t>
            </a:fld>
            <a:endParaRPr lang="en-GB"/>
          </a:p>
        </p:txBody>
      </p:sp>
    </p:spTree>
    <p:extLst>
      <p:ext uri="{BB962C8B-B14F-4D97-AF65-F5344CB8AC3E}">
        <p14:creationId xmlns:p14="http://schemas.microsoft.com/office/powerpoint/2010/main" val="415234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There are different interpretations regarding the relation between resilience and vulnerability.</a:t>
            </a:r>
            <a:endParaRPr lang="sv-S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Some merely see vulnerability as the ‘flip side’ of resilience, i.e., more of one means less of the other.</a:t>
            </a:r>
            <a:endParaRPr lang="sv-S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But some scholars* warn against how resilience is increasingly taking over climate change and development discussions, since the two concepts point at different thing. Vulnerability is often considered to be a better lens for revealing power issues, such as gendered / structural differences in disaster impacts, while resilience has been criticised for depoliticizing “the causal processes inherent in putting people at risk” (Cannon and Müller-</a:t>
            </a:r>
            <a:r>
              <a:rPr lang="en-GB" sz="1200" kern="1200" dirty="0" err="1">
                <a:solidFill>
                  <a:schemeClr val="tx1"/>
                </a:solidFill>
                <a:effectLst/>
                <a:latin typeface="+mn-lt"/>
                <a:ea typeface="+mn-ea"/>
                <a:cs typeface="+mn-cs"/>
              </a:rPr>
              <a:t>Mahn</a:t>
            </a:r>
            <a:r>
              <a:rPr lang="en-GB" sz="1200" kern="1200" dirty="0">
                <a:solidFill>
                  <a:schemeClr val="tx1"/>
                </a:solidFill>
                <a:effectLst/>
                <a:latin typeface="+mn-lt"/>
                <a:ea typeface="+mn-ea"/>
                <a:cs typeface="+mn-cs"/>
              </a:rPr>
              <a:t>, 2010, p. 633)</a:t>
            </a:r>
            <a:endParaRPr lang="sv-SE" sz="1200" kern="1200" dirty="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ACAB5BC1-2830-4351-93E7-593C458785B9}" type="slidenum">
              <a:rPr lang="sv-SE" smtClean="0"/>
              <a:t>4</a:t>
            </a:fld>
            <a:endParaRPr lang="sv-SE"/>
          </a:p>
        </p:txBody>
      </p:sp>
    </p:spTree>
    <p:extLst>
      <p:ext uri="{BB962C8B-B14F-4D97-AF65-F5344CB8AC3E}">
        <p14:creationId xmlns:p14="http://schemas.microsoft.com/office/powerpoint/2010/main" val="183643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dirty="0"/>
              <a:t>I do not only investigate gender, but also power and institutional change as h.o.p., basic structures in society.</a:t>
            </a:r>
          </a:p>
          <a:p>
            <a:endParaRPr lang="sv-SE" dirty="0"/>
          </a:p>
          <a:p>
            <a:r>
              <a:rPr lang="sv-SE" dirty="0"/>
              <a:t>Look</a:t>
            </a:r>
            <a:r>
              <a:rPr lang="sv-SE" baseline="0" dirty="0"/>
              <a:t> at </a:t>
            </a:r>
            <a:r>
              <a:rPr lang="sv-SE" b="1" baseline="0" dirty="0"/>
              <a:t>h</a:t>
            </a:r>
            <a:r>
              <a:rPr lang="sv-SE" b="1" dirty="0"/>
              <a:t>igher order processes </a:t>
            </a:r>
            <a:r>
              <a:rPr lang="sv-SE" dirty="0"/>
              <a:t>of gender and power</a:t>
            </a:r>
            <a:r>
              <a:rPr lang="sv-SE" baseline="0" dirty="0"/>
              <a:t> and inst change</a:t>
            </a:r>
            <a:endParaRPr lang="sv-SE" dirty="0"/>
          </a:p>
          <a:p>
            <a:r>
              <a:rPr lang="sv-SE" dirty="0"/>
              <a:t>Thus I need theories on</a:t>
            </a:r>
            <a:r>
              <a:rPr lang="sv-SE" baseline="0" dirty="0"/>
              <a:t> G P and I</a:t>
            </a:r>
          </a:p>
          <a:p>
            <a:endParaRPr lang="sv-SE" baseline="0" dirty="0"/>
          </a:p>
        </p:txBody>
      </p:sp>
      <p:sp>
        <p:nvSpPr>
          <p:cNvPr id="4" name="Slide Number Placeholder 3"/>
          <p:cNvSpPr>
            <a:spLocks noGrp="1"/>
          </p:cNvSpPr>
          <p:nvPr>
            <p:ph type="sldNum" sz="quarter" idx="10"/>
          </p:nvPr>
        </p:nvSpPr>
        <p:spPr/>
        <p:txBody>
          <a:bodyPr/>
          <a:lstStyle/>
          <a:p>
            <a:fld id="{996F818E-693A-435A-AA9E-01DB8ADA59F3}" type="slidenum">
              <a:rPr lang="en-GB" smtClean="0"/>
              <a:pPr/>
              <a:t>5</a:t>
            </a:fld>
            <a:endParaRPr lang="en-GB"/>
          </a:p>
        </p:txBody>
      </p:sp>
    </p:spTree>
    <p:extLst>
      <p:ext uri="{BB962C8B-B14F-4D97-AF65-F5344CB8AC3E}">
        <p14:creationId xmlns:p14="http://schemas.microsoft.com/office/powerpoint/2010/main" val="407709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Times New Roman" panose="02020603050405020304" pitchFamily="18" charset="0"/>
              </a:rPr>
              <a:t> over time gender studies have changed from measuring variables to seeing gender as a fundamental analytical category and higher order process in society. With that, active gender equality work must shift from focusing on patriarchy and subordination towards a focus of complex social institutions, practices and structures that span the public-private divide. In addition gender is often found to be dynamic and continuously negotiated in processes that are embedded in norms and values influenced by diffuse and widely dispersed power. There are four typical approaches for how to address gender, each of which has its own particular focus, issues and methods: </a:t>
            </a:r>
            <a:r>
              <a:rPr lang="en-US" sz="1200" i="1" dirty="0">
                <a:solidFill>
                  <a:schemeClr val="bg1"/>
                </a:solidFill>
                <a:latin typeface="Times New Roman" panose="02020603050405020304" pitchFamily="18" charset="0"/>
              </a:rPr>
              <a:t>counting </a:t>
            </a:r>
            <a:r>
              <a:rPr lang="en-US" sz="1200" dirty="0">
                <a:solidFill>
                  <a:schemeClr val="bg1"/>
                </a:solidFill>
                <a:latin typeface="Times New Roman" panose="02020603050405020304" pitchFamily="18" charset="0"/>
              </a:rPr>
              <a:t>women and men; </a:t>
            </a:r>
            <a:r>
              <a:rPr lang="en-US" sz="1200" i="1" dirty="0">
                <a:solidFill>
                  <a:schemeClr val="bg1"/>
                </a:solidFill>
                <a:latin typeface="Times New Roman" panose="02020603050405020304" pitchFamily="18" charset="0"/>
              </a:rPr>
              <a:t>analysing gender </a:t>
            </a:r>
            <a:r>
              <a:rPr lang="en-US" sz="1200" dirty="0">
                <a:solidFill>
                  <a:schemeClr val="bg1"/>
                </a:solidFill>
                <a:latin typeface="Times New Roman" panose="02020603050405020304" pitchFamily="18" charset="0"/>
              </a:rPr>
              <a:t>as social relations; </a:t>
            </a:r>
            <a:r>
              <a:rPr lang="en-US" sz="1200" i="1" dirty="0">
                <a:solidFill>
                  <a:schemeClr val="bg1"/>
                </a:solidFill>
                <a:latin typeface="Times New Roman" panose="02020603050405020304" pitchFamily="18" charset="0"/>
              </a:rPr>
              <a:t>explaining identity </a:t>
            </a:r>
            <a:r>
              <a:rPr lang="en-US" sz="1200" dirty="0">
                <a:solidFill>
                  <a:schemeClr val="bg1"/>
                </a:solidFill>
                <a:latin typeface="Times New Roman" panose="02020603050405020304" pitchFamily="18" charset="0"/>
              </a:rPr>
              <a:t>and </a:t>
            </a:r>
            <a:r>
              <a:rPr lang="en-US" sz="1200" i="1" dirty="0">
                <a:solidFill>
                  <a:schemeClr val="bg1"/>
                </a:solidFill>
                <a:latin typeface="Times New Roman" panose="02020603050405020304" pitchFamily="18" charset="0"/>
              </a:rPr>
              <a:t>diversity </a:t>
            </a:r>
            <a:r>
              <a:rPr lang="en-US" sz="1200" dirty="0">
                <a:solidFill>
                  <a:schemeClr val="bg1"/>
                </a:solidFill>
                <a:latin typeface="Times New Roman" panose="02020603050405020304" pitchFamily="18" charset="0"/>
              </a:rPr>
              <a:t>beyond gender and into intersectionality; and </a:t>
            </a:r>
            <a:r>
              <a:rPr lang="en-US" sz="1200" i="1" dirty="0">
                <a:solidFill>
                  <a:schemeClr val="bg1"/>
                </a:solidFill>
                <a:latin typeface="Times New Roman" panose="02020603050405020304" pitchFamily="18" charset="0"/>
              </a:rPr>
              <a:t>reflexive questioning of knowledge production. </a:t>
            </a:r>
            <a:endParaRPr lang="sv-SE" sz="1200" dirty="0">
              <a:solidFill>
                <a:schemeClr val="bg1"/>
              </a:solidFill>
            </a:endParaRPr>
          </a:p>
          <a:p>
            <a:endParaRPr lang="sv-SE" dirty="0"/>
          </a:p>
          <a:p>
            <a:endParaRPr lang="sv-SE" dirty="0"/>
          </a:p>
          <a:p>
            <a:pPr lvl="1"/>
            <a:r>
              <a:rPr lang="en-US" dirty="0">
                <a:solidFill>
                  <a:schemeClr val="bg1"/>
                </a:solidFill>
                <a:latin typeface="Times New Roman" panose="02020603050405020304" pitchFamily="18" charset="0"/>
              </a:rPr>
              <a:t>Focus on subordination or focus on complex social institutions, practices and structures</a:t>
            </a:r>
          </a:p>
          <a:p>
            <a:pPr lvl="1"/>
            <a:r>
              <a:rPr lang="en-US" dirty="0">
                <a:solidFill>
                  <a:schemeClr val="bg1"/>
                </a:solidFill>
                <a:latin typeface="Times New Roman" panose="02020603050405020304" pitchFamily="18" charset="0"/>
              </a:rPr>
              <a:t>gender is often found to be dynamic and continuously negotiated in processes that are embedded in norms and values influenced by diffuse and widely dispersed power</a:t>
            </a:r>
            <a:endParaRPr lang="sv-SE" dirty="0">
              <a:solidFill>
                <a:schemeClr val="bg1"/>
              </a:solidFill>
            </a:endParaRPr>
          </a:p>
          <a:p>
            <a:endParaRPr lang="sv-SE" dirty="0"/>
          </a:p>
        </p:txBody>
      </p:sp>
      <p:sp>
        <p:nvSpPr>
          <p:cNvPr id="4" name="Slide Number Placeholder 3"/>
          <p:cNvSpPr>
            <a:spLocks noGrp="1"/>
          </p:cNvSpPr>
          <p:nvPr>
            <p:ph type="sldNum" sz="quarter" idx="10"/>
          </p:nvPr>
        </p:nvSpPr>
        <p:spPr/>
        <p:txBody>
          <a:bodyPr/>
          <a:lstStyle/>
          <a:p>
            <a:fld id="{996F818E-693A-435A-AA9E-01DB8ADA59F3}" type="slidenum">
              <a:rPr lang="en-GB" smtClean="0"/>
              <a:pPr/>
              <a:t>7</a:t>
            </a:fld>
            <a:endParaRPr lang="en-GB"/>
          </a:p>
        </p:txBody>
      </p:sp>
    </p:spTree>
    <p:extLst>
      <p:ext uri="{BB962C8B-B14F-4D97-AF65-F5344CB8AC3E}">
        <p14:creationId xmlns:p14="http://schemas.microsoft.com/office/powerpoint/2010/main" val="3609951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txBox="1">
            <a:spLocks noGrp="1"/>
          </p:cNvSpPr>
          <p:nvPr>
            <p:ph type="body" sz="quarter" idx="1"/>
          </p:nvPr>
        </p:nvSpPr>
        <p:spPr/>
        <p:txBody>
          <a:bodyPr/>
          <a:lstStyle/>
          <a:p>
            <a:pPr lvl="0"/>
            <a:r>
              <a:rPr lang="en-US" b="1"/>
              <a:t>Intersectionality</a:t>
            </a:r>
            <a:r>
              <a:rPr lang="en-US"/>
              <a:t> is a </a:t>
            </a:r>
            <a:r>
              <a:rPr lang="en-US">
                <a:hlinkClick r:id="rId3" tooltip="Feminist"/>
              </a:rPr>
              <a:t>feminist</a:t>
            </a:r>
            <a:r>
              <a:rPr lang="en-US"/>
              <a:t> </a:t>
            </a:r>
            <a:r>
              <a:rPr lang="en-US">
                <a:hlinkClick r:id="rId4" tooltip="Sociological"/>
              </a:rPr>
              <a:t>sociological</a:t>
            </a:r>
            <a:r>
              <a:rPr lang="en-US"/>
              <a:t> theory first highlighted by </a:t>
            </a:r>
            <a:r>
              <a:rPr lang="en-US">
                <a:hlinkClick r:id="rId5" tooltip="Kimberlé Crenshaw"/>
              </a:rPr>
              <a:t>Kimberlé Crenshaw</a:t>
            </a:r>
            <a:r>
              <a:rPr lang="en-US"/>
              <a:t> (1989).</a:t>
            </a:r>
          </a:p>
          <a:p>
            <a:pPr lvl="0"/>
            <a:endParaRPr lang="en-US"/>
          </a:p>
          <a:p>
            <a:pPr lvl="0"/>
            <a:r>
              <a:rPr lang="en-US"/>
              <a:t>One criticism of feminist epistemology is that it allows social and political values to influence its findings.</a:t>
            </a:r>
            <a:r>
              <a:rPr lang="en-US" baseline="30000">
                <a:hlinkClick r:id="" action="ppaction://hlinkfile"/>
              </a:rPr>
              <a:t>[72]</a:t>
            </a:r>
          </a:p>
          <a:p>
            <a:pPr lvl="0"/>
            <a:r>
              <a:rPr lang="en-US"/>
              <a:t>Susan Haack also points out that feminist epistemology reinforces traditional stereotypes about women's thinking (as intuitive and emotional, etc.),</a:t>
            </a:r>
          </a:p>
          <a:p>
            <a:pPr lvl="0"/>
            <a:r>
              <a:rPr lang="en-US"/>
              <a:t>Meera Nanda further cautions that this may in fact trap women within "traditional gender roles and help justify patriarchy".</a:t>
            </a:r>
            <a:r>
              <a:rPr lang="en-US" baseline="30000">
                <a:hlinkClick r:id="" action="ppaction://hlinkfile"/>
              </a:rPr>
              <a:t>[73]</a:t>
            </a:r>
            <a:endParaRPr lang="en-US" baseline="30000"/>
          </a:p>
          <a:p>
            <a:pPr lvl="0"/>
            <a:endParaRPr lang="en-US" baseline="30000"/>
          </a:p>
          <a:p>
            <a:pPr lvl="0"/>
            <a:r>
              <a:rPr lang="en-US"/>
              <a:t>Intersectionality holds that the classical conceptualizations of </a:t>
            </a:r>
            <a:r>
              <a:rPr lang="en-US">
                <a:hlinkClick r:id="rId6" tooltip="Oppression"/>
              </a:rPr>
              <a:t>oppression</a:t>
            </a:r>
            <a:r>
              <a:rPr lang="en-US"/>
              <a:t> within society, such as </a:t>
            </a:r>
            <a:r>
              <a:rPr lang="en-US">
                <a:hlinkClick r:id="rId7" tooltip="Racism"/>
              </a:rPr>
              <a:t>racism</a:t>
            </a:r>
            <a:r>
              <a:rPr lang="en-US"/>
              <a:t>, </a:t>
            </a:r>
            <a:r>
              <a:rPr lang="en-US">
                <a:hlinkClick r:id="rId8" tooltip="Sexism"/>
              </a:rPr>
              <a:t>sexism</a:t>
            </a:r>
            <a:r>
              <a:rPr lang="en-US"/>
              <a:t>, </a:t>
            </a:r>
            <a:r>
              <a:rPr lang="en-US">
                <a:hlinkClick r:id="rId9" tooltip="Homophobia"/>
              </a:rPr>
              <a:t>homophobia</a:t>
            </a:r>
            <a:r>
              <a:rPr lang="en-US"/>
              <a:t>, and religion-based </a:t>
            </a:r>
            <a:r>
              <a:rPr lang="en-US">
                <a:hlinkClick r:id="rId10" tooltip="Bigotry"/>
              </a:rPr>
              <a:t>bigotry</a:t>
            </a:r>
            <a:r>
              <a:rPr lang="en-US"/>
              <a:t>, do not act independently of one another; instead,</a:t>
            </a:r>
          </a:p>
          <a:p>
            <a:pPr lvl="0"/>
            <a:endParaRPr lang="en-US"/>
          </a:p>
          <a:p>
            <a:pPr lvl="0"/>
            <a:r>
              <a:rPr lang="en-US"/>
              <a:t>Collins argued that cultural patterns of oppression are not only interrelated, but are bound together and influenced by the intersectional systems of society, such as race, gender, class, and ethnicity (Collins, 2000).</a:t>
            </a:r>
          </a:p>
          <a:p>
            <a:pPr lvl="0"/>
            <a:endParaRPr lang="en-US" baseline="30000"/>
          </a:p>
          <a:p>
            <a:pPr lvl="0"/>
            <a:r>
              <a:rPr lang="en-US"/>
              <a:t>A </a:t>
            </a:r>
            <a:r>
              <a:rPr lang="en-US" b="1">
                <a:solidFill>
                  <a:srgbClr val="00B0F0"/>
                </a:solidFill>
                <a:latin typeface="Arial Black" pitchFamily="34"/>
              </a:rPr>
              <a:t>methodology</a:t>
            </a:r>
            <a:r>
              <a:rPr lang="en-US"/>
              <a:t> of studying the relationships among multiple dimensions and modalities of social relationships and subject formations" (McCall 2005).</a:t>
            </a:r>
          </a:p>
          <a:p>
            <a:pPr lvl="0"/>
            <a:endParaRPr lang="en-US" baseline="30000"/>
          </a:p>
          <a:p>
            <a:pPr lvl="0"/>
            <a:r>
              <a:rPr lang="en-US"/>
              <a:t>The term gained prominence in the 1990s when sociologist </a:t>
            </a:r>
            <a:r>
              <a:rPr lang="en-US">
                <a:hlinkClick r:id="rId11" tooltip="Patricia Hill Collins"/>
              </a:rPr>
              <a:t>Patricia Hill Collins</a:t>
            </a:r>
            <a:r>
              <a:rPr lang="en-US"/>
              <a:t> reintroduced the idea as part of her discussion on </a:t>
            </a:r>
            <a:r>
              <a:rPr lang="en-US">
                <a:hlinkClick r:id="rId12" tooltip="Black feminism"/>
              </a:rPr>
              <a:t>black feminism</a:t>
            </a:r>
            <a:r>
              <a:rPr lang="en-US"/>
              <a:t>. This term replaced her previously coined expression "black feminist thought", "and increased the general applicability of her theory from African American women to all women" (Mann and Huffman, 2005, pg. 61). Much like her predecessor Crenshaw,</a:t>
            </a:r>
          </a:p>
          <a:p>
            <a:pPr lvl="0"/>
            <a:r>
              <a:rPr lang="en-US"/>
              <a:t>Collins' theory is one of particular interest because it represents the sociological crossroads between </a:t>
            </a:r>
            <a:r>
              <a:rPr lang="en-US">
                <a:hlinkClick r:id="rId13" tooltip="Second-wave feminism"/>
              </a:rPr>
              <a:t>modern</a:t>
            </a:r>
            <a:r>
              <a:rPr lang="en-US"/>
              <a:t> and </a:t>
            </a:r>
            <a:r>
              <a:rPr lang="en-US">
                <a:hlinkClick r:id="rId14" tooltip="Post-feminism"/>
              </a:rPr>
              <a:t>post-modern</a:t>
            </a:r>
            <a:r>
              <a:rPr lang="en-US"/>
              <a:t> </a:t>
            </a:r>
            <a:r>
              <a:rPr lang="en-US">
                <a:hlinkClick r:id="rId15" tooltip="Feminist theory"/>
              </a:rPr>
              <a:t>feminist thought</a:t>
            </a:r>
            <a:r>
              <a:rPr lang="en-US"/>
              <a:t>.</a:t>
            </a:r>
          </a:p>
          <a:p>
            <a:pPr lvl="0"/>
            <a:endParaRPr lang="sv-SE"/>
          </a:p>
          <a:p>
            <a:pPr lvl="0"/>
            <a:r>
              <a:rPr lang="en-US"/>
              <a:t>experiences of class, gender, sexuality, etc., cannot be adequately understood unless the influences of racialization are carefully considered. Feminists argue that an understanding of intersectionality is a vital element to gaining political and social equality and improving our democratic system. </a:t>
            </a:r>
            <a:endParaRPr lang="en-US" baseline="30000"/>
          </a:p>
          <a:p>
            <a:pPr lvl="0"/>
            <a:endParaRPr lang="sv-SE"/>
          </a:p>
        </p:txBody>
      </p:sp>
      <p:sp>
        <p:nvSpPr>
          <p:cNvPr id="4" name="Slide Number Placeholder 3"/>
          <p:cNvSpPr txBox="1"/>
          <p:nvPr/>
        </p:nvSpPr>
        <p:spPr>
          <a:xfrm>
            <a:off x="3884608" y="8685206"/>
            <a:ext cx="2971798" cy="457203"/>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89B952-EC4F-430A-A254-7FCDD2BC56CF}" type="slidenum">
              <a:t>11</a:t>
            </a:fld>
            <a:endParaRPr lang="sv-SE" sz="1200" b="0" i="0" u="none" strike="noStrike" kern="1200" cap="none" spc="0" baseline="0">
              <a:solidFill>
                <a:srgbClr val="000000"/>
              </a:solidFill>
              <a:uFillTx/>
              <a:latin typeface="Calibri"/>
              <a:ea typeface=""/>
              <a:cs typeface=""/>
            </a:endParaRPr>
          </a:p>
        </p:txBody>
      </p:sp>
    </p:spTree>
    <p:extLst>
      <p:ext uri="{BB962C8B-B14F-4D97-AF65-F5344CB8AC3E}">
        <p14:creationId xmlns:p14="http://schemas.microsoft.com/office/powerpoint/2010/main" val="71944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endParaRPr lang="sv-SE"/>
          </a:p>
        </p:txBody>
      </p:sp>
      <p:sp>
        <p:nvSpPr>
          <p:cNvPr id="4" name="Slide Number Placeholder 3"/>
          <p:cNvSpPr txBox="1"/>
          <p:nvPr/>
        </p:nvSpPr>
        <p:spPr>
          <a:xfrm>
            <a:off x="3850437" y="9362230"/>
            <a:ext cx="2945657" cy="492843"/>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D4C1C88-B069-4ED5-A11F-315D62E26A8C}" type="slidenum">
              <a:t>13</a:t>
            </a:fld>
            <a:endParaRPr lang="sv-SE" sz="1200" b="0" i="0" u="none" strike="noStrike" kern="1200" cap="none" spc="0" baseline="0">
              <a:solidFill>
                <a:srgbClr val="000000"/>
              </a:solidFill>
              <a:uFillTx/>
              <a:latin typeface="Calibri"/>
              <a:ea typeface=""/>
              <a:cs typeface=""/>
            </a:endParaRPr>
          </a:p>
        </p:txBody>
      </p:sp>
    </p:spTree>
    <p:extLst>
      <p:ext uri="{BB962C8B-B14F-4D97-AF65-F5344CB8AC3E}">
        <p14:creationId xmlns:p14="http://schemas.microsoft.com/office/powerpoint/2010/main" val="1063657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156DA7A-EC63-4E0D-8317-064D1288F191}" type="slidenum">
              <a:rPr lang="en-US" altLang="sv-SE" sz="1200"/>
              <a:pPr eaLnBrk="1" hangingPunct="1"/>
              <a:t>14</a:t>
            </a:fld>
            <a:endParaRPr lang="en-US" altLang="sv-SE" sz="1200"/>
          </a:p>
        </p:txBody>
      </p:sp>
    </p:spTree>
    <p:extLst>
      <p:ext uri="{BB962C8B-B14F-4D97-AF65-F5344CB8AC3E}">
        <p14:creationId xmlns:p14="http://schemas.microsoft.com/office/powerpoint/2010/main" val="3527370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CAB5BC1-2830-4351-93E7-593C458785B9}" type="slidenum">
              <a:rPr lang="sv-SE" smtClean="0"/>
              <a:t>27</a:t>
            </a:fld>
            <a:endParaRPr lang="sv-SE"/>
          </a:p>
        </p:txBody>
      </p:sp>
    </p:spTree>
    <p:extLst>
      <p:ext uri="{BB962C8B-B14F-4D97-AF65-F5344CB8AC3E}">
        <p14:creationId xmlns:p14="http://schemas.microsoft.com/office/powerpoint/2010/main" val="285370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D976AB51-7F82-4DF6-B0E3-834252C4C6E1}" type="datetimeFigureOut">
              <a:rPr lang="sv-SE" smtClean="0"/>
              <a:t>2019-02-06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28821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76AB51-7F82-4DF6-B0E3-834252C4C6E1}" type="datetimeFigureOut">
              <a:rPr lang="sv-SE" smtClean="0"/>
              <a:t>2019-02-06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90038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76AB51-7F82-4DF6-B0E3-834252C4C6E1}" type="datetimeFigureOut">
              <a:rPr lang="sv-SE" smtClean="0"/>
              <a:t>2019-02-06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149065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76AB51-7F82-4DF6-B0E3-834252C4C6E1}" type="datetimeFigureOut">
              <a:rPr lang="sv-SE" smtClean="0"/>
              <a:t>2019-02-06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332864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D976AB51-7F82-4DF6-B0E3-834252C4C6E1}" type="datetimeFigureOut">
              <a:rPr lang="sv-SE" smtClean="0"/>
              <a:t>2019-02-06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216060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976AB51-7F82-4DF6-B0E3-834252C4C6E1}" type="datetimeFigureOut">
              <a:rPr lang="sv-SE" smtClean="0"/>
              <a:t>2019-02-06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199016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976AB51-7F82-4DF6-B0E3-834252C4C6E1}" type="datetimeFigureOut">
              <a:rPr lang="sv-SE" smtClean="0"/>
              <a:t>2019-02-06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248369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976AB51-7F82-4DF6-B0E3-834252C4C6E1}" type="datetimeFigureOut">
              <a:rPr lang="sv-SE" smtClean="0"/>
              <a:t>2019-02-06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283076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976AB51-7F82-4DF6-B0E3-834252C4C6E1}" type="datetimeFigureOut">
              <a:rPr lang="sv-SE" smtClean="0"/>
              <a:t>2019-02-06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23684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976AB51-7F82-4DF6-B0E3-834252C4C6E1}" type="datetimeFigureOut">
              <a:rPr lang="sv-SE" smtClean="0"/>
              <a:t>2019-02-06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387091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976AB51-7F82-4DF6-B0E3-834252C4C6E1}" type="datetimeFigureOut">
              <a:rPr lang="sv-SE" smtClean="0"/>
              <a:t>2019-02-06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382163A-267D-48AC-8AD0-33305B89B844}" type="slidenum">
              <a:rPr lang="sv-SE" smtClean="0"/>
              <a:t>‹#›</a:t>
            </a:fld>
            <a:endParaRPr lang="sv-SE"/>
          </a:p>
        </p:txBody>
      </p:sp>
    </p:spTree>
    <p:extLst>
      <p:ext uri="{BB962C8B-B14F-4D97-AF65-F5344CB8AC3E}">
        <p14:creationId xmlns:p14="http://schemas.microsoft.com/office/powerpoint/2010/main" val="54243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6AB51-7F82-4DF6-B0E3-834252C4C6E1}" type="datetimeFigureOut">
              <a:rPr lang="sv-SE" smtClean="0"/>
              <a:t>2019-02-06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2163A-267D-48AC-8AD0-33305B89B844}" type="slidenum">
              <a:rPr lang="sv-SE" smtClean="0"/>
              <a:t>‹#›</a:t>
            </a:fld>
            <a:endParaRPr lang="sv-SE"/>
          </a:p>
        </p:txBody>
      </p:sp>
    </p:spTree>
    <p:extLst>
      <p:ext uri="{BB962C8B-B14F-4D97-AF65-F5344CB8AC3E}">
        <p14:creationId xmlns:p14="http://schemas.microsoft.com/office/powerpoint/2010/main" val="285454199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7668345" y="5419061"/>
            <a:ext cx="1475656" cy="1438940"/>
          </a:xfrm>
          <a:prstGeom prst="rect">
            <a:avLst/>
          </a:prstGeom>
        </p:spPr>
      </p:pic>
      <p:sp>
        <p:nvSpPr>
          <p:cNvPr id="2" name="Title 1"/>
          <p:cNvSpPr>
            <a:spLocks noGrp="1"/>
          </p:cNvSpPr>
          <p:nvPr>
            <p:ph type="ctrTitle"/>
          </p:nvPr>
        </p:nvSpPr>
        <p:spPr>
          <a:xfrm>
            <a:off x="520550" y="1692447"/>
            <a:ext cx="8300360" cy="2700659"/>
          </a:xfrm>
        </p:spPr>
        <p:txBody>
          <a:bodyPr>
            <a:normAutofit/>
          </a:bodyPr>
          <a:lstStyle/>
          <a:p>
            <a:r>
              <a:rPr lang="en-US" sz="5400" dirty="0">
                <a:solidFill>
                  <a:srgbClr val="FFFF00"/>
                </a:solidFill>
              </a:rPr>
              <a:t>Gender &amp; Vulnerability</a:t>
            </a:r>
            <a:endParaRPr lang="sv-SE" sz="6000" dirty="0">
              <a:solidFill>
                <a:srgbClr val="FFFF00"/>
              </a:solidFill>
            </a:endParaRPr>
          </a:p>
        </p:txBody>
      </p:sp>
      <p:sp>
        <p:nvSpPr>
          <p:cNvPr id="3" name="Subtitle 2"/>
          <p:cNvSpPr>
            <a:spLocks noGrp="1"/>
          </p:cNvSpPr>
          <p:nvPr>
            <p:ph type="subTitle" idx="1"/>
          </p:nvPr>
        </p:nvSpPr>
        <p:spPr>
          <a:xfrm>
            <a:off x="323528" y="4807035"/>
            <a:ext cx="8694404" cy="1649016"/>
          </a:xfrm>
        </p:spPr>
        <p:txBody>
          <a:bodyPr>
            <a:noAutofit/>
          </a:bodyPr>
          <a:lstStyle/>
          <a:p>
            <a:pPr algn="l"/>
            <a:r>
              <a:rPr lang="sv-SE" sz="2100" dirty="0">
                <a:solidFill>
                  <a:schemeClr val="tx1"/>
                </a:solidFill>
              </a:rPr>
              <a:t>Karin Steen </a:t>
            </a:r>
          </a:p>
          <a:p>
            <a:pPr algn="l"/>
            <a:r>
              <a:rPr lang="sv-SE" sz="2100" dirty="0">
                <a:solidFill>
                  <a:schemeClr val="tx1"/>
                </a:solidFill>
              </a:rPr>
              <a:t>PhD </a:t>
            </a:r>
            <a:r>
              <a:rPr lang="sv-SE" sz="2100" dirty="0" err="1">
                <a:solidFill>
                  <a:schemeClr val="tx1"/>
                </a:solidFill>
              </a:rPr>
              <a:t>Sustainability</a:t>
            </a:r>
            <a:r>
              <a:rPr lang="sv-SE" sz="2100" dirty="0">
                <a:solidFill>
                  <a:schemeClr val="tx1"/>
                </a:solidFill>
              </a:rPr>
              <a:t> Science, Lund University Centre for </a:t>
            </a:r>
            <a:r>
              <a:rPr lang="sv-SE" sz="2100" dirty="0" err="1">
                <a:solidFill>
                  <a:schemeClr val="tx1"/>
                </a:solidFill>
              </a:rPr>
              <a:t>Sustainability</a:t>
            </a:r>
            <a:r>
              <a:rPr lang="sv-SE" sz="2100" dirty="0">
                <a:solidFill>
                  <a:schemeClr val="tx1"/>
                </a:solidFill>
              </a:rPr>
              <a:t> Studies</a:t>
            </a:r>
          </a:p>
          <a:p>
            <a:pPr algn="l"/>
            <a:r>
              <a:rPr lang="sv-SE" sz="2100" dirty="0">
                <a:solidFill>
                  <a:schemeClr val="tx1"/>
                </a:solidFill>
              </a:rPr>
              <a:t>Director </a:t>
            </a:r>
            <a:r>
              <a:rPr lang="sv-SE" sz="2100" dirty="0" err="1">
                <a:solidFill>
                  <a:schemeClr val="tx1"/>
                </a:solidFill>
              </a:rPr>
              <a:t>of</a:t>
            </a:r>
            <a:r>
              <a:rPr lang="sv-SE" sz="2100" dirty="0">
                <a:solidFill>
                  <a:schemeClr val="tx1"/>
                </a:solidFill>
              </a:rPr>
              <a:t> Studies LUMES Masters</a:t>
            </a:r>
          </a:p>
          <a:p>
            <a:pPr algn="l"/>
            <a:r>
              <a:rPr lang="sv-SE" sz="2100" dirty="0">
                <a:solidFill>
                  <a:schemeClr val="tx1"/>
                </a:solidFill>
              </a:rPr>
              <a:t>Director Masters in </a:t>
            </a:r>
            <a:r>
              <a:rPr lang="sv-SE" sz="2100" dirty="0" err="1">
                <a:solidFill>
                  <a:schemeClr val="tx1"/>
                </a:solidFill>
              </a:rPr>
              <a:t>Development</a:t>
            </a:r>
            <a:r>
              <a:rPr lang="sv-SE" sz="2100" dirty="0">
                <a:solidFill>
                  <a:schemeClr val="tx1"/>
                </a:solidFill>
              </a:rPr>
              <a:t>, </a:t>
            </a:r>
            <a:r>
              <a:rPr lang="sv-SE" sz="2100" dirty="0" err="1">
                <a:solidFill>
                  <a:schemeClr val="tx1"/>
                </a:solidFill>
              </a:rPr>
              <a:t>Graduate</a:t>
            </a:r>
            <a:r>
              <a:rPr lang="sv-SE" sz="2100" dirty="0">
                <a:solidFill>
                  <a:schemeClr val="tx1"/>
                </a:solidFill>
              </a:rPr>
              <a:t> </a:t>
            </a:r>
            <a:r>
              <a:rPr lang="sv-SE" sz="2100" dirty="0" err="1">
                <a:solidFill>
                  <a:schemeClr val="tx1"/>
                </a:solidFill>
              </a:rPr>
              <a:t>School</a:t>
            </a:r>
            <a:endParaRPr lang="sv-SE" sz="2100" dirty="0">
              <a:solidFill>
                <a:schemeClr val="tx1"/>
              </a:solidFill>
            </a:endParaRPr>
          </a:p>
        </p:txBody>
      </p:sp>
      <p:pic>
        <p:nvPicPr>
          <p:cNvPr id="4" name="Picture 24" descr="LogoEngelsk"/>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2301" y="147325"/>
            <a:ext cx="1032024" cy="1373103"/>
          </a:xfrm>
          <a:prstGeom prst="rect">
            <a:avLst/>
          </a:prstGeom>
          <a:noFill/>
          <a:ln w="9525">
            <a:noFill/>
            <a:miter lim="800000"/>
            <a:headEnd/>
            <a:tailEnd/>
          </a:ln>
        </p:spPr>
      </p:pic>
      <p:sp>
        <p:nvSpPr>
          <p:cNvPr id="5" name="Rectangle 17"/>
          <p:cNvSpPr>
            <a:spLocks noChangeArrowheads="1"/>
          </p:cNvSpPr>
          <p:nvPr/>
        </p:nvSpPr>
        <p:spPr bwMode="auto">
          <a:xfrm>
            <a:off x="1" y="-1"/>
            <a:ext cx="160070" cy="764705"/>
          </a:xfrm>
          <a:prstGeom prst="rect">
            <a:avLst/>
          </a:prstGeom>
          <a:solidFill>
            <a:srgbClr val="000080"/>
          </a:solidFill>
          <a:ln w="9525">
            <a:noFill/>
            <a:miter lim="800000"/>
            <a:headEnd/>
            <a:tailEnd/>
          </a:ln>
        </p:spPr>
        <p:txBody>
          <a:bodyPr wrap="none" anchor="ctr"/>
          <a:lstStyle/>
          <a:p>
            <a:endParaRPr lang="en-US" sz="1350" dirty="0"/>
          </a:p>
        </p:txBody>
      </p:sp>
      <p:sp>
        <p:nvSpPr>
          <p:cNvPr id="6" name="Rectangle 18"/>
          <p:cNvSpPr>
            <a:spLocks noChangeArrowheads="1"/>
          </p:cNvSpPr>
          <p:nvPr/>
        </p:nvSpPr>
        <p:spPr bwMode="auto">
          <a:xfrm>
            <a:off x="1" y="764705"/>
            <a:ext cx="160070" cy="755724"/>
          </a:xfrm>
          <a:prstGeom prst="rect">
            <a:avLst/>
          </a:prstGeom>
          <a:solidFill>
            <a:srgbClr val="996633"/>
          </a:solidFill>
          <a:ln w="9525">
            <a:noFill/>
            <a:miter lim="800000"/>
            <a:headEnd/>
            <a:tailEnd/>
          </a:ln>
        </p:spPr>
        <p:txBody>
          <a:bodyPr wrap="none" anchor="ctr"/>
          <a:lstStyle/>
          <a:p>
            <a:endParaRPr lang="en-US" sz="1350" dirty="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29725" y="3861198"/>
            <a:ext cx="1943100" cy="1321594"/>
          </a:xfrm>
          <a:prstGeom prst="rect">
            <a:avLst/>
          </a:prstGeom>
        </p:spPr>
      </p:pic>
    </p:spTree>
    <p:extLst>
      <p:ext uri="{BB962C8B-B14F-4D97-AF65-F5344CB8AC3E}">
        <p14:creationId xmlns:p14="http://schemas.microsoft.com/office/powerpoint/2010/main" val="352927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53" y="2533"/>
            <a:ext cx="8714232" cy="1014663"/>
          </a:xfrm>
        </p:spPr>
        <p:txBody>
          <a:bodyPr/>
          <a:lstStyle/>
          <a:p>
            <a:pPr lvl="0"/>
            <a:r>
              <a:rPr lang="sv-SE" sz="3600" b="1" dirty="0">
                <a:solidFill>
                  <a:srgbClr val="FFFF00"/>
                </a:solidFill>
                <a:latin typeface="Bradley Hand ITC" pitchFamily="66"/>
              </a:rPr>
              <a:t>Feminist </a:t>
            </a:r>
            <a:r>
              <a:rPr lang="sv-SE" sz="3600" b="1" dirty="0" err="1">
                <a:solidFill>
                  <a:srgbClr val="FFFF00"/>
                </a:solidFill>
                <a:latin typeface="Bradley Hand ITC" pitchFamily="66"/>
              </a:rPr>
              <a:t>theory</a:t>
            </a:r>
            <a:r>
              <a:rPr lang="sv-SE" sz="3600" b="1" dirty="0">
                <a:solidFill>
                  <a:srgbClr val="FFFF00"/>
                </a:solidFill>
                <a:latin typeface="Bradley Hand ITC" pitchFamily="66"/>
              </a:rPr>
              <a:t> on </a:t>
            </a:r>
            <a:r>
              <a:rPr lang="sv-SE" sz="3600" b="1" dirty="0" err="1">
                <a:solidFill>
                  <a:srgbClr val="FFFF00"/>
                </a:solidFill>
                <a:latin typeface="Bradley Hand ITC" pitchFamily="66"/>
              </a:rPr>
              <a:t>knowledge</a:t>
            </a:r>
            <a:r>
              <a:rPr lang="sv-SE" sz="3600" b="1" dirty="0">
                <a:solidFill>
                  <a:srgbClr val="FFFF00"/>
                </a:solidFill>
                <a:latin typeface="Bradley Hand ITC" pitchFamily="66"/>
              </a:rPr>
              <a:t> </a:t>
            </a:r>
            <a:r>
              <a:rPr lang="sv-SE" sz="3600" b="1" dirty="0" err="1">
                <a:solidFill>
                  <a:srgbClr val="FFFF00"/>
                </a:solidFill>
                <a:latin typeface="Bradley Hand ITC" pitchFamily="66"/>
              </a:rPr>
              <a:t>production</a:t>
            </a:r>
            <a:endParaRPr lang="sv-SE" sz="3600" b="1" dirty="0">
              <a:solidFill>
                <a:srgbClr val="FFFF00"/>
              </a:solidFill>
              <a:latin typeface="Bradley Hand ITC" pitchFamily="66"/>
            </a:endParaRPr>
          </a:p>
        </p:txBody>
      </p:sp>
      <p:sp>
        <p:nvSpPr>
          <p:cNvPr id="3" name="Platshållare för innehåll 2"/>
          <p:cNvSpPr txBox="1">
            <a:spLocks noGrp="1"/>
          </p:cNvSpPr>
          <p:nvPr>
            <p:ph idx="1"/>
          </p:nvPr>
        </p:nvSpPr>
        <p:spPr>
          <a:xfrm>
            <a:off x="323528" y="1124744"/>
            <a:ext cx="8915630" cy="5616624"/>
          </a:xfrm>
        </p:spPr>
        <p:txBody>
          <a:bodyPr>
            <a:normAutofit fontScale="92500" lnSpcReduction="10000"/>
          </a:bodyPr>
          <a:lstStyle/>
          <a:p>
            <a:pPr marL="0" lvl="0" indent="0">
              <a:buNone/>
            </a:pPr>
            <a:r>
              <a:rPr lang="sv-SE" sz="4400" b="1" dirty="0" err="1">
                <a:solidFill>
                  <a:srgbClr val="00B0F0"/>
                </a:solidFill>
              </a:rPr>
              <a:t>Who</a:t>
            </a:r>
            <a:r>
              <a:rPr lang="sv-SE" sz="4400" b="1" dirty="0">
                <a:solidFill>
                  <a:srgbClr val="00B0F0"/>
                </a:solidFill>
              </a:rPr>
              <a:t> </a:t>
            </a:r>
            <a:r>
              <a:rPr lang="sv-SE" sz="4000" b="1" dirty="0" err="1">
                <a:solidFill>
                  <a:srgbClr val="00B0F0"/>
                </a:solidFill>
              </a:rPr>
              <a:t>can</a:t>
            </a:r>
            <a:r>
              <a:rPr lang="sv-SE" sz="4000" b="1" dirty="0">
                <a:solidFill>
                  <a:srgbClr val="00B0F0"/>
                </a:solidFill>
              </a:rPr>
              <a:t> </a:t>
            </a:r>
            <a:r>
              <a:rPr lang="sv-SE" sz="4000" b="1" dirty="0" err="1">
                <a:solidFill>
                  <a:srgbClr val="00B0F0"/>
                </a:solidFill>
              </a:rPr>
              <a:t>know</a:t>
            </a:r>
            <a:r>
              <a:rPr lang="sv-SE" sz="4000" b="1" dirty="0">
                <a:solidFill>
                  <a:srgbClr val="00B0F0"/>
                </a:solidFill>
              </a:rPr>
              <a:t>? </a:t>
            </a:r>
          </a:p>
          <a:p>
            <a:pPr marL="0" lvl="0" indent="0">
              <a:buNone/>
            </a:pPr>
            <a:r>
              <a:rPr lang="sv-SE" sz="2800" dirty="0"/>
              <a:t>’</a:t>
            </a:r>
            <a:r>
              <a:rPr lang="sv-SE" sz="2800" dirty="0" err="1"/>
              <a:t>Standpoint</a:t>
            </a:r>
            <a:r>
              <a:rPr lang="sv-SE" sz="2800" dirty="0"/>
              <a:t>’ (D Smith)</a:t>
            </a:r>
          </a:p>
          <a:p>
            <a:pPr marL="0" lvl="0" indent="0">
              <a:buNone/>
            </a:pPr>
            <a:r>
              <a:rPr lang="sv-SE" sz="2800" dirty="0"/>
              <a:t>’</a:t>
            </a:r>
            <a:r>
              <a:rPr lang="sv-SE" sz="2800" dirty="0" err="1"/>
              <a:t>Situated</a:t>
            </a:r>
            <a:r>
              <a:rPr lang="sv-SE" sz="2800" dirty="0"/>
              <a:t> </a:t>
            </a:r>
            <a:r>
              <a:rPr lang="sv-SE" sz="2800" dirty="0" err="1"/>
              <a:t>knowledge</a:t>
            </a:r>
            <a:r>
              <a:rPr lang="sv-SE" sz="2800" dirty="0"/>
              <a:t>’ (D </a:t>
            </a:r>
            <a:r>
              <a:rPr lang="sv-SE" sz="2800" dirty="0" err="1"/>
              <a:t>Haraway</a:t>
            </a:r>
            <a:r>
              <a:rPr lang="sv-SE" sz="2800" dirty="0"/>
              <a:t>)</a:t>
            </a:r>
          </a:p>
          <a:p>
            <a:pPr marL="0" lvl="0" indent="0">
              <a:buNone/>
            </a:pPr>
            <a:endParaRPr lang="sv-SE" sz="2800" dirty="0"/>
          </a:p>
          <a:p>
            <a:pPr marL="0" indent="0">
              <a:lnSpc>
                <a:spcPct val="90000"/>
              </a:lnSpc>
              <a:buNone/>
            </a:pPr>
            <a:r>
              <a:rPr lang="sv-SE" sz="3900" b="1" dirty="0" err="1">
                <a:solidFill>
                  <a:srgbClr val="00B0F0"/>
                </a:solidFill>
              </a:rPr>
              <a:t>What</a:t>
            </a:r>
            <a:r>
              <a:rPr lang="sv-SE" sz="3900" b="1" dirty="0">
                <a:solidFill>
                  <a:srgbClr val="00B0F0"/>
                </a:solidFill>
              </a:rPr>
              <a:t> </a:t>
            </a:r>
            <a:r>
              <a:rPr lang="sv-SE" sz="3900" b="1" dirty="0" err="1">
                <a:solidFill>
                  <a:srgbClr val="00B0F0"/>
                </a:solidFill>
              </a:rPr>
              <a:t>can</a:t>
            </a:r>
            <a:r>
              <a:rPr lang="sv-SE" sz="3900" b="1" dirty="0">
                <a:solidFill>
                  <a:srgbClr val="00B0F0"/>
                </a:solidFill>
              </a:rPr>
              <a:t> be </a:t>
            </a:r>
            <a:r>
              <a:rPr lang="sv-SE" sz="3900" b="1" dirty="0" err="1">
                <a:solidFill>
                  <a:srgbClr val="00B0F0"/>
                </a:solidFill>
              </a:rPr>
              <a:t>known</a:t>
            </a:r>
            <a:r>
              <a:rPr lang="sv-SE" sz="3900" b="1" dirty="0">
                <a:solidFill>
                  <a:srgbClr val="00B0F0"/>
                </a:solidFill>
              </a:rPr>
              <a:t>?</a:t>
            </a:r>
            <a:endParaRPr lang="sv-SE" sz="3000" b="1" dirty="0">
              <a:solidFill>
                <a:srgbClr val="00B0F0"/>
              </a:solidFill>
            </a:endParaRPr>
          </a:p>
          <a:p>
            <a:pPr marL="0" indent="0">
              <a:lnSpc>
                <a:spcPct val="90000"/>
              </a:lnSpc>
              <a:buNone/>
            </a:pPr>
            <a:r>
              <a:rPr lang="sv-SE" sz="2800" dirty="0" err="1"/>
              <a:t>How</a:t>
            </a:r>
            <a:r>
              <a:rPr lang="sv-SE" sz="2800" dirty="0"/>
              <a:t> </a:t>
            </a:r>
            <a:r>
              <a:rPr lang="sv-SE" sz="2800" dirty="0" err="1"/>
              <a:t>power</a:t>
            </a:r>
            <a:r>
              <a:rPr lang="sv-SE" sz="2800" dirty="0"/>
              <a:t> relations </a:t>
            </a:r>
            <a:r>
              <a:rPr lang="sv-SE" sz="2800" dirty="0" err="1"/>
              <a:t>effects</a:t>
            </a:r>
            <a:r>
              <a:rPr lang="sv-SE" sz="2800" dirty="0"/>
              <a:t> the focus </a:t>
            </a:r>
            <a:r>
              <a:rPr lang="sv-SE" sz="2800" dirty="0" err="1"/>
              <a:t>of</a:t>
            </a:r>
            <a:r>
              <a:rPr lang="sv-SE" sz="2800" dirty="0"/>
              <a:t> research(er)</a:t>
            </a:r>
            <a:endParaRPr lang="sv-SE" sz="2500" dirty="0"/>
          </a:p>
          <a:p>
            <a:pPr>
              <a:lnSpc>
                <a:spcPct val="90000"/>
              </a:lnSpc>
            </a:pPr>
            <a:r>
              <a:rPr lang="sv-SE" sz="2500" b="1" dirty="0">
                <a:solidFill>
                  <a:srgbClr val="00B0F0"/>
                </a:solidFill>
              </a:rPr>
              <a:t>	</a:t>
            </a:r>
            <a:r>
              <a:rPr lang="sv-SE" sz="2400" b="1" dirty="0">
                <a:solidFill>
                  <a:srgbClr val="00B0F0"/>
                </a:solidFill>
              </a:rPr>
              <a:t>social dimension </a:t>
            </a:r>
            <a:r>
              <a:rPr lang="sv-SE" sz="2400" b="1" dirty="0" err="1">
                <a:solidFill>
                  <a:srgbClr val="00B0F0"/>
                </a:solidFill>
              </a:rPr>
              <a:t>of</a:t>
            </a:r>
            <a:r>
              <a:rPr lang="sv-SE" sz="2400" b="1" dirty="0">
                <a:solidFill>
                  <a:srgbClr val="00B0F0"/>
                </a:solidFill>
              </a:rPr>
              <a:t> </a:t>
            </a:r>
            <a:r>
              <a:rPr lang="sv-SE" sz="2400" b="1" dirty="0" err="1">
                <a:solidFill>
                  <a:srgbClr val="00B0F0"/>
                </a:solidFill>
              </a:rPr>
              <a:t>knowing</a:t>
            </a:r>
            <a:endParaRPr lang="sv-SE" sz="2400" b="1" dirty="0">
              <a:solidFill>
                <a:srgbClr val="00B0F0"/>
              </a:solidFill>
            </a:endParaRPr>
          </a:p>
          <a:p>
            <a:pPr marL="0" indent="0">
              <a:lnSpc>
                <a:spcPct val="90000"/>
              </a:lnSpc>
              <a:buNone/>
            </a:pPr>
            <a:endParaRPr lang="sv-SE" sz="1100" dirty="0"/>
          </a:p>
          <a:p>
            <a:pPr marL="0" indent="0">
              <a:lnSpc>
                <a:spcPct val="90000"/>
              </a:lnSpc>
              <a:buNone/>
            </a:pPr>
            <a:r>
              <a:rPr lang="sv-SE" sz="2800" dirty="0"/>
              <a:t>Taken for </a:t>
            </a:r>
            <a:r>
              <a:rPr lang="sv-SE" sz="2800" dirty="0" err="1"/>
              <a:t>granted</a:t>
            </a:r>
            <a:r>
              <a:rPr lang="sv-SE" sz="2800" dirty="0"/>
              <a:t> </a:t>
            </a:r>
            <a:r>
              <a:rPr lang="sv-SE" sz="2800" b="1" dirty="0" err="1">
                <a:solidFill>
                  <a:srgbClr val="00B0F0"/>
                </a:solidFill>
              </a:rPr>
              <a:t>objective</a:t>
            </a:r>
            <a:r>
              <a:rPr lang="sv-SE" sz="2800" b="1" dirty="0">
                <a:solidFill>
                  <a:srgbClr val="00B0F0"/>
                </a:solidFill>
              </a:rPr>
              <a:t> research </a:t>
            </a:r>
            <a:r>
              <a:rPr lang="sv-SE" sz="2800" b="1" dirty="0" err="1">
                <a:solidFill>
                  <a:srgbClr val="00B0F0"/>
                </a:solidFill>
              </a:rPr>
              <a:t>questioned</a:t>
            </a:r>
            <a:r>
              <a:rPr lang="sv-SE" sz="2800" b="1" dirty="0">
                <a:solidFill>
                  <a:srgbClr val="00B0F0"/>
                </a:solidFill>
              </a:rPr>
              <a:t> </a:t>
            </a:r>
          </a:p>
          <a:p>
            <a:pPr>
              <a:lnSpc>
                <a:spcPct val="90000"/>
              </a:lnSpc>
            </a:pPr>
            <a:r>
              <a:rPr lang="sv-SE" sz="2800" b="1" dirty="0">
                <a:solidFill>
                  <a:srgbClr val="00B0F0"/>
                </a:solidFill>
              </a:rPr>
              <a:t>	</a:t>
            </a:r>
            <a:r>
              <a:rPr lang="sv-SE" sz="2800" dirty="0"/>
              <a:t>I.e. problems to make generalisations on human     	</a:t>
            </a:r>
            <a:r>
              <a:rPr lang="sv-SE" sz="2800" dirty="0" err="1"/>
              <a:t>beings</a:t>
            </a:r>
            <a:r>
              <a:rPr lang="sv-SE" sz="2800" dirty="0"/>
              <a:t> </a:t>
            </a:r>
            <a:r>
              <a:rPr lang="sv-SE" sz="2800" dirty="0" err="1"/>
              <a:t>based</a:t>
            </a:r>
            <a:r>
              <a:rPr lang="sv-SE" sz="2800" dirty="0"/>
              <a:t> on all-</a:t>
            </a:r>
            <a:r>
              <a:rPr lang="sv-SE" sz="2800" dirty="0" err="1"/>
              <a:t>male</a:t>
            </a:r>
            <a:r>
              <a:rPr lang="sv-SE" sz="2800" dirty="0"/>
              <a:t> studies</a:t>
            </a:r>
          </a:p>
          <a:p>
            <a:pPr>
              <a:lnSpc>
                <a:spcPct val="90000"/>
              </a:lnSpc>
            </a:pPr>
            <a:endParaRPr lang="sv-SE" sz="1500" dirty="0"/>
          </a:p>
          <a:p>
            <a:pPr marL="0" indent="0">
              <a:lnSpc>
                <a:spcPct val="90000"/>
              </a:lnSpc>
              <a:buNone/>
            </a:pPr>
            <a:r>
              <a:rPr lang="sv-SE" sz="2800" dirty="0" err="1">
                <a:solidFill>
                  <a:srgbClr val="00B0F0"/>
                </a:solidFill>
              </a:rPr>
              <a:t>Questioning</a:t>
            </a:r>
            <a:r>
              <a:rPr lang="sv-SE" sz="2800" dirty="0">
                <a:solidFill>
                  <a:srgbClr val="00B0F0"/>
                </a:solidFill>
              </a:rPr>
              <a:t> universal </a:t>
            </a:r>
            <a:r>
              <a:rPr lang="sv-SE" sz="2800" dirty="0" err="1">
                <a:solidFill>
                  <a:srgbClr val="00B0F0"/>
                </a:solidFill>
              </a:rPr>
              <a:t>claims</a:t>
            </a:r>
            <a:r>
              <a:rPr lang="sv-SE" sz="2800" dirty="0">
                <a:solidFill>
                  <a:srgbClr val="00B0F0"/>
                </a:solidFill>
              </a:rPr>
              <a:t> </a:t>
            </a:r>
            <a:r>
              <a:rPr lang="sv-SE" sz="2800" dirty="0" err="1">
                <a:solidFill>
                  <a:srgbClr val="00B0F0"/>
                </a:solidFill>
              </a:rPr>
              <a:t>of</a:t>
            </a:r>
            <a:r>
              <a:rPr lang="sv-SE" sz="2800" dirty="0">
                <a:solidFill>
                  <a:srgbClr val="00B0F0"/>
                </a:solidFill>
              </a:rPr>
              <a:t> </a:t>
            </a:r>
            <a:r>
              <a:rPr lang="sv-SE" sz="2800" dirty="0" err="1">
                <a:solidFill>
                  <a:srgbClr val="00B0F0"/>
                </a:solidFill>
              </a:rPr>
              <a:t>knowledge</a:t>
            </a:r>
            <a:r>
              <a:rPr lang="sv-SE" sz="2800" dirty="0">
                <a:solidFill>
                  <a:srgbClr val="00B0F0"/>
                </a:solidFill>
              </a:rPr>
              <a:t> </a:t>
            </a:r>
            <a:r>
              <a:rPr lang="sv-SE" sz="2800" dirty="0"/>
              <a:t>(C </a:t>
            </a:r>
            <a:r>
              <a:rPr lang="sv-SE" sz="2800" dirty="0" err="1"/>
              <a:t>Mohanty</a:t>
            </a:r>
            <a:r>
              <a:rPr lang="sv-SE" sz="2800" dirty="0"/>
              <a:t>, G </a:t>
            </a:r>
            <a:r>
              <a:rPr lang="sv-SE" sz="2800" dirty="0" err="1"/>
              <a:t>Spivak</a:t>
            </a:r>
            <a:r>
              <a:rPr lang="sv-SE" sz="2800" dirty="0"/>
              <a:t>)</a:t>
            </a:r>
          </a:p>
          <a:p>
            <a:pPr marL="0" indent="0">
              <a:lnSpc>
                <a:spcPct val="90000"/>
              </a:lnSpc>
              <a:buNone/>
            </a:pPr>
            <a:endParaRPr lang="sv-SE" sz="2400" dirty="0"/>
          </a:p>
          <a:p>
            <a:pPr marL="0" lvl="0" indent="0">
              <a:buNone/>
            </a:pPr>
            <a:endParaRPr lang="sv-SE" sz="2800" dirty="0"/>
          </a:p>
          <a:p>
            <a:pPr marL="0" lvl="0" indent="0">
              <a:buNone/>
            </a:pPr>
            <a:endParaRPr lang="sv-SE" sz="2800" dirty="0"/>
          </a:p>
        </p:txBody>
      </p:sp>
      <p:pic>
        <p:nvPicPr>
          <p:cNvPr id="4" name="Picture 4"/>
          <p:cNvPicPr>
            <a:picLocks noChangeAspect="1"/>
          </p:cNvPicPr>
          <p:nvPr/>
        </p:nvPicPr>
        <p:blipFill>
          <a:blip r:embed="rId2"/>
          <a:stretch>
            <a:fillRect/>
          </a:stretch>
        </p:blipFill>
        <p:spPr>
          <a:xfrm>
            <a:off x="6228184" y="827750"/>
            <a:ext cx="3240360" cy="2745266"/>
          </a:xfrm>
          <a:prstGeom prst="rect">
            <a:avLst/>
          </a:prstGeom>
          <a:noFill/>
          <a:ln cap="flat">
            <a:noFill/>
          </a:ln>
        </p:spPr>
      </p:pic>
      <p:sp>
        <p:nvSpPr>
          <p:cNvPr id="5" name="Content Placeholder 2"/>
          <p:cNvSpPr txBox="1">
            <a:spLocks/>
          </p:cNvSpPr>
          <p:nvPr/>
        </p:nvSpPr>
        <p:spPr>
          <a:xfrm>
            <a:off x="345896" y="5373216"/>
            <a:ext cx="8893262" cy="40414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pPr>
            <a:endParaRPr lang="sv-SE" sz="2400" dirty="0"/>
          </a:p>
        </p:txBody>
      </p:sp>
    </p:spTree>
    <p:extLst>
      <p:ext uri="{BB962C8B-B14F-4D97-AF65-F5344CB8AC3E}">
        <p14:creationId xmlns:p14="http://schemas.microsoft.com/office/powerpoint/2010/main" val="386551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17365" y="3486"/>
            <a:ext cx="7886700" cy="994172"/>
          </a:xfrm>
        </p:spPr>
        <p:txBody>
          <a:bodyPr/>
          <a:lstStyle/>
          <a:p>
            <a:pPr lvl="0"/>
            <a:r>
              <a:rPr lang="sv-SE" sz="4500" b="1" dirty="0" err="1">
                <a:solidFill>
                  <a:srgbClr val="FFFF00"/>
                </a:solidFill>
                <a:latin typeface="Bradley Hand ITC" pitchFamily="66"/>
              </a:rPr>
              <a:t>Intersectionality</a:t>
            </a:r>
            <a:r>
              <a:rPr lang="sv-SE" sz="4500" b="1" dirty="0">
                <a:solidFill>
                  <a:srgbClr val="FFFF00"/>
                </a:solidFill>
                <a:latin typeface="Bradley Hand ITC" pitchFamily="66"/>
              </a:rPr>
              <a:t> as a </a:t>
            </a:r>
            <a:r>
              <a:rPr lang="sv-SE" sz="4500" b="1" dirty="0" err="1">
                <a:solidFill>
                  <a:srgbClr val="FFFF00"/>
                </a:solidFill>
                <a:latin typeface="Bradley Hand ITC" pitchFamily="66"/>
              </a:rPr>
              <a:t>tool</a:t>
            </a:r>
            <a:endParaRPr lang="sv-SE" sz="3600" b="1" dirty="0">
              <a:solidFill>
                <a:srgbClr val="FFFF00"/>
              </a:solidFill>
              <a:latin typeface="Bradley Hand ITC" pitchFamily="66"/>
            </a:endParaRPr>
          </a:p>
        </p:txBody>
      </p:sp>
      <p:sp>
        <p:nvSpPr>
          <p:cNvPr id="3" name="Content Placeholder 2"/>
          <p:cNvSpPr txBox="1">
            <a:spLocks noGrp="1"/>
          </p:cNvSpPr>
          <p:nvPr>
            <p:ph idx="1"/>
          </p:nvPr>
        </p:nvSpPr>
        <p:spPr>
          <a:xfrm>
            <a:off x="193635" y="594171"/>
            <a:ext cx="8734161" cy="6163743"/>
          </a:xfrm>
        </p:spPr>
        <p:txBody>
          <a:bodyPr>
            <a:normAutofit/>
          </a:bodyPr>
          <a:lstStyle/>
          <a:p>
            <a:pPr marL="0" indent="0">
              <a:lnSpc>
                <a:spcPct val="80000"/>
              </a:lnSpc>
              <a:spcBef>
                <a:spcPts val="150"/>
              </a:spcBef>
              <a:buNone/>
            </a:pPr>
            <a:endParaRPr lang="en-US" dirty="0"/>
          </a:p>
          <a:p>
            <a:pPr>
              <a:lnSpc>
                <a:spcPct val="80000"/>
              </a:lnSpc>
              <a:spcBef>
                <a:spcPts val="150"/>
              </a:spcBef>
            </a:pPr>
            <a:r>
              <a:rPr lang="en-US" sz="2800" dirty="0"/>
              <a:t>Various biological, social and cultural categories such as gender, race, class, sexual orientation, and other </a:t>
            </a:r>
            <a:r>
              <a:rPr lang="en-US" sz="2800" dirty="0">
                <a:solidFill>
                  <a:srgbClr val="00B0F0"/>
                </a:solidFill>
                <a:latin typeface="Arial Black" pitchFamily="34"/>
              </a:rPr>
              <a:t>axes</a:t>
            </a:r>
            <a:r>
              <a:rPr lang="en-US" sz="2800" dirty="0">
                <a:latin typeface="Arial Black" pitchFamily="34"/>
              </a:rPr>
              <a:t> </a:t>
            </a:r>
            <a:r>
              <a:rPr lang="en-US" sz="2800" dirty="0">
                <a:solidFill>
                  <a:srgbClr val="00B0F0"/>
                </a:solidFill>
                <a:latin typeface="Arial Black" pitchFamily="34"/>
              </a:rPr>
              <a:t>of</a:t>
            </a:r>
            <a:r>
              <a:rPr lang="en-US" sz="2800" dirty="0">
                <a:latin typeface="Arial Black" pitchFamily="34"/>
              </a:rPr>
              <a:t> </a:t>
            </a:r>
            <a:r>
              <a:rPr lang="en-US" sz="2800" b="1" dirty="0">
                <a:solidFill>
                  <a:srgbClr val="00B0F0"/>
                </a:solidFill>
                <a:latin typeface="Arial Black" pitchFamily="34"/>
              </a:rPr>
              <a:t>identity</a:t>
            </a:r>
            <a:r>
              <a:rPr lang="en-US" sz="2800" dirty="0">
                <a:solidFill>
                  <a:srgbClr val="00B0F0"/>
                </a:solidFill>
                <a:latin typeface="Arial Black" pitchFamily="34"/>
              </a:rPr>
              <a:t> </a:t>
            </a:r>
            <a:r>
              <a:rPr lang="en-US" sz="2800" dirty="0"/>
              <a:t>interact in power/sub-ordination</a:t>
            </a:r>
            <a:endParaRPr lang="en-US" sz="2800" dirty="0">
              <a:solidFill>
                <a:srgbClr val="00B0F0"/>
              </a:solidFill>
              <a:latin typeface="Arial Black" pitchFamily="34"/>
            </a:endParaRPr>
          </a:p>
          <a:p>
            <a:pPr>
              <a:lnSpc>
                <a:spcPct val="80000"/>
              </a:lnSpc>
              <a:spcBef>
                <a:spcPts val="150"/>
              </a:spcBef>
            </a:pPr>
            <a:endParaRPr lang="en-US" sz="2800" dirty="0"/>
          </a:p>
          <a:p>
            <a:pPr>
              <a:lnSpc>
                <a:spcPct val="80000"/>
              </a:lnSpc>
              <a:spcBef>
                <a:spcPts val="150"/>
              </a:spcBef>
            </a:pPr>
            <a:r>
              <a:rPr lang="en-US" sz="2800" dirty="0"/>
              <a:t>The </a:t>
            </a:r>
            <a:r>
              <a:rPr lang="en-US" sz="2800" dirty="0">
                <a:solidFill>
                  <a:srgbClr val="00B0F0"/>
                </a:solidFill>
                <a:latin typeface="Arial Black" panose="020B0A04020102020204" pitchFamily="34" charset="0"/>
              </a:rPr>
              <a:t>‘intersections’</a:t>
            </a:r>
            <a:r>
              <a:rPr lang="en-US" sz="2800" dirty="0">
                <a:latin typeface="Arial Black" panose="020B0A04020102020204" pitchFamily="34" charset="0"/>
              </a:rPr>
              <a:t> </a:t>
            </a:r>
            <a:r>
              <a:rPr lang="en-US" sz="2800" dirty="0"/>
              <a:t>reinforce systematic social inequality</a:t>
            </a:r>
          </a:p>
          <a:p>
            <a:pPr marL="0" indent="0">
              <a:lnSpc>
                <a:spcPct val="80000"/>
              </a:lnSpc>
              <a:spcBef>
                <a:spcPts val="150"/>
              </a:spcBef>
              <a:buNone/>
            </a:pPr>
            <a:endParaRPr lang="en-US" sz="2400" dirty="0"/>
          </a:p>
          <a:p>
            <a:r>
              <a:rPr lang="sv-SE" sz="2800" dirty="0"/>
              <a:t>An </a:t>
            </a:r>
            <a:r>
              <a:rPr lang="sv-SE" sz="2800" b="1" dirty="0" err="1">
                <a:solidFill>
                  <a:srgbClr val="00B0F0"/>
                </a:solidFill>
              </a:rPr>
              <a:t>intersectional</a:t>
            </a:r>
            <a:r>
              <a:rPr lang="sv-SE" sz="2800" dirty="0">
                <a:solidFill>
                  <a:srgbClr val="00B0F0"/>
                </a:solidFill>
              </a:rPr>
              <a:t> </a:t>
            </a:r>
            <a:r>
              <a:rPr lang="sv-SE" sz="2800" dirty="0" err="1"/>
              <a:t>analysis</a:t>
            </a:r>
            <a:r>
              <a:rPr lang="sv-SE" sz="2800" dirty="0"/>
              <a:t> </a:t>
            </a:r>
            <a:r>
              <a:rPr lang="sv-SE" sz="2800" dirty="0" err="1"/>
              <a:t>of</a:t>
            </a:r>
            <a:r>
              <a:rPr lang="sv-SE" sz="2800" dirty="0"/>
              <a:t> </a:t>
            </a:r>
            <a:r>
              <a:rPr lang="sv-SE" sz="2800" dirty="0" err="1"/>
              <a:t>climate</a:t>
            </a:r>
            <a:r>
              <a:rPr lang="sv-SE" sz="2800" dirty="0"/>
              <a:t> </a:t>
            </a:r>
            <a:r>
              <a:rPr lang="sv-SE" sz="2800" dirty="0" err="1"/>
              <a:t>change</a:t>
            </a:r>
            <a:endParaRPr lang="sv-SE" sz="2800" dirty="0"/>
          </a:p>
          <a:p>
            <a:pPr lvl="1"/>
            <a:r>
              <a:rPr lang="sv-SE" sz="2400" dirty="0" err="1"/>
              <a:t>Illuminates</a:t>
            </a:r>
            <a:r>
              <a:rPr lang="sv-SE" sz="2400" dirty="0"/>
              <a:t> </a:t>
            </a:r>
            <a:r>
              <a:rPr lang="sv-SE" sz="2400" dirty="0" err="1"/>
              <a:t>how</a:t>
            </a:r>
            <a:r>
              <a:rPr lang="sv-SE" sz="2400" dirty="0"/>
              <a:t> different </a:t>
            </a:r>
            <a:r>
              <a:rPr lang="sv-SE" sz="2400" dirty="0" err="1"/>
              <a:t>individuals</a:t>
            </a:r>
            <a:r>
              <a:rPr lang="sv-SE" sz="2400" dirty="0"/>
              <a:t> and </a:t>
            </a:r>
            <a:r>
              <a:rPr lang="sv-SE" sz="2400" dirty="0" err="1"/>
              <a:t>groups</a:t>
            </a:r>
            <a:r>
              <a:rPr lang="sv-SE" sz="2400" dirty="0"/>
              <a:t> </a:t>
            </a:r>
            <a:r>
              <a:rPr lang="sv-SE" sz="2400" b="1" dirty="0" err="1">
                <a:solidFill>
                  <a:srgbClr val="00B0F0"/>
                </a:solidFill>
              </a:rPr>
              <a:t>relate</a:t>
            </a:r>
            <a:r>
              <a:rPr lang="sv-SE" sz="2400" b="1" dirty="0">
                <a:solidFill>
                  <a:srgbClr val="00B0F0"/>
                </a:solidFill>
              </a:rPr>
              <a:t> </a:t>
            </a:r>
            <a:r>
              <a:rPr lang="sv-SE" sz="2400" b="1" dirty="0" err="1">
                <a:solidFill>
                  <a:srgbClr val="00B0F0"/>
                </a:solidFill>
              </a:rPr>
              <a:t>differently</a:t>
            </a:r>
            <a:r>
              <a:rPr lang="sv-SE" sz="2400" b="1" dirty="0">
                <a:solidFill>
                  <a:srgbClr val="00B0F0"/>
                </a:solidFill>
              </a:rPr>
              <a:t> </a:t>
            </a:r>
            <a:r>
              <a:rPr lang="sv-SE" sz="2400" dirty="0"/>
              <a:t>to </a:t>
            </a:r>
            <a:r>
              <a:rPr lang="sv-SE" sz="2400" dirty="0" err="1"/>
              <a:t>climate</a:t>
            </a:r>
            <a:r>
              <a:rPr lang="sv-SE" sz="2400" dirty="0"/>
              <a:t> </a:t>
            </a:r>
            <a:r>
              <a:rPr lang="sv-SE" sz="2400" dirty="0" err="1"/>
              <a:t>change</a:t>
            </a:r>
            <a:r>
              <a:rPr lang="sv-SE" sz="2400" dirty="0"/>
              <a:t>…</a:t>
            </a:r>
          </a:p>
          <a:p>
            <a:pPr lvl="1"/>
            <a:r>
              <a:rPr lang="sv-SE" sz="2400" dirty="0"/>
              <a:t>… </a:t>
            </a:r>
            <a:r>
              <a:rPr lang="sv-SE" sz="2400" dirty="0" err="1"/>
              <a:t>due</a:t>
            </a:r>
            <a:r>
              <a:rPr lang="sv-SE" sz="2400" dirty="0"/>
              <a:t> to </a:t>
            </a:r>
            <a:r>
              <a:rPr lang="sv-SE" sz="2400" dirty="0" err="1"/>
              <a:t>their</a:t>
            </a:r>
            <a:r>
              <a:rPr lang="sv-SE" sz="2400" dirty="0"/>
              <a:t> </a:t>
            </a:r>
            <a:r>
              <a:rPr lang="sv-SE" sz="2400" b="1" dirty="0" err="1">
                <a:solidFill>
                  <a:srgbClr val="00B0F0"/>
                </a:solidFill>
              </a:rPr>
              <a:t>situatedness</a:t>
            </a:r>
            <a:r>
              <a:rPr lang="sv-SE" sz="2400" dirty="0">
                <a:solidFill>
                  <a:srgbClr val="00B0F0"/>
                </a:solidFill>
              </a:rPr>
              <a:t> </a:t>
            </a:r>
            <a:r>
              <a:rPr lang="sv-SE" sz="2400" dirty="0"/>
              <a:t>in </a:t>
            </a:r>
            <a:r>
              <a:rPr lang="sv-SE" sz="2400" dirty="0" err="1"/>
              <a:t>power</a:t>
            </a:r>
            <a:r>
              <a:rPr lang="sv-SE" sz="2400" dirty="0"/>
              <a:t> </a:t>
            </a:r>
            <a:r>
              <a:rPr lang="sv-SE" sz="2400" dirty="0" err="1"/>
              <a:t>structure</a:t>
            </a:r>
            <a:r>
              <a:rPr lang="sv-SE" dirty="0" err="1"/>
              <a:t>s</a:t>
            </a:r>
            <a:endParaRPr lang="sv-SE" dirty="0"/>
          </a:p>
          <a:p>
            <a:pPr marL="0" indent="0">
              <a:lnSpc>
                <a:spcPct val="80000"/>
              </a:lnSpc>
              <a:spcBef>
                <a:spcPts val="150"/>
              </a:spcBef>
              <a:buNone/>
            </a:pPr>
            <a:endParaRPr lang="en-US" sz="1350" dirty="0"/>
          </a:p>
          <a:p>
            <a:pPr marL="0" indent="0">
              <a:lnSpc>
                <a:spcPct val="80000"/>
              </a:lnSpc>
              <a:spcBef>
                <a:spcPts val="150"/>
              </a:spcBef>
              <a:buNone/>
            </a:pPr>
            <a:endParaRPr lang="en-US" sz="1350" baseline="30000" dirty="0"/>
          </a:p>
        </p:txBody>
      </p:sp>
      <p:pic>
        <p:nvPicPr>
          <p:cNvPr id="4" name="Picture 3"/>
          <p:cNvPicPr>
            <a:picLocks noChangeAspect="1"/>
          </p:cNvPicPr>
          <p:nvPr/>
        </p:nvPicPr>
        <p:blipFill>
          <a:blip r:embed="rId3"/>
          <a:stretch>
            <a:fillRect/>
          </a:stretch>
        </p:blipFill>
        <p:spPr>
          <a:xfrm>
            <a:off x="10097233" y="1139300"/>
            <a:ext cx="2238374" cy="1678781"/>
          </a:xfrm>
          <a:prstGeom prst="rect">
            <a:avLst/>
          </a:prstGeom>
          <a:noFill/>
          <a:ln>
            <a:noFill/>
          </a:ln>
        </p:spPr>
      </p:pic>
      <p:sp>
        <p:nvSpPr>
          <p:cNvPr id="5" name="Title 1"/>
          <p:cNvSpPr txBox="1"/>
          <p:nvPr/>
        </p:nvSpPr>
        <p:spPr>
          <a:xfrm>
            <a:off x="9243446" y="2818081"/>
            <a:ext cx="2609661" cy="691856"/>
          </a:xfrm>
          <a:prstGeom prst="rect">
            <a:avLst/>
          </a:prstGeom>
          <a:noFill/>
          <a:ln>
            <a:noFill/>
          </a:ln>
        </p:spPr>
        <p:txBody>
          <a:bodyPr vert="horz" wrap="square" lIns="68580" tIns="34290" rIns="68580" bIns="34290" anchor="ctr" anchorCtr="1" compatLnSpc="1"/>
          <a:lstStyle/>
          <a:p>
            <a:pPr algn="ctr" defTabSz="685800">
              <a:defRPr sz="1800" b="0" i="0" u="none" strike="noStrike" kern="0" cap="none" spc="0" baseline="0">
                <a:solidFill>
                  <a:srgbClr val="000000"/>
                </a:solidFill>
                <a:uFillTx/>
              </a:defRPr>
            </a:pPr>
            <a:r>
              <a:rPr lang="en-US" sz="1350" dirty="0" err="1">
                <a:solidFill>
                  <a:srgbClr val="FFFFFF"/>
                </a:solidFill>
                <a:latin typeface="Calibri"/>
                <a:ea typeface=""/>
                <a:cs typeface=""/>
              </a:rPr>
              <a:t>Kimberlé</a:t>
            </a:r>
            <a:r>
              <a:rPr lang="en-US" sz="1350" dirty="0">
                <a:solidFill>
                  <a:srgbClr val="FFFFFF"/>
                </a:solidFill>
                <a:latin typeface="Calibri"/>
                <a:ea typeface=""/>
                <a:cs typeface=""/>
              </a:rPr>
              <a:t> Crenshaw</a:t>
            </a:r>
            <a:endParaRPr lang="sv-SE" sz="1350" dirty="0">
              <a:solidFill>
                <a:srgbClr val="FFFFFF"/>
              </a:solidFill>
              <a:latin typeface="Calibri"/>
              <a:ea typeface=""/>
              <a:cs typeface=""/>
            </a:endParaRPr>
          </a:p>
        </p:txBody>
      </p:sp>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8867" y="5379164"/>
            <a:ext cx="4116754" cy="1969435"/>
          </a:xfrm>
          <a:prstGeom prst="rect">
            <a:avLst/>
          </a:prstGeom>
        </p:spPr>
      </p:pic>
      <p:sp>
        <p:nvSpPr>
          <p:cNvPr id="9" name="Rektangel 8"/>
          <p:cNvSpPr/>
          <p:nvPr/>
        </p:nvSpPr>
        <p:spPr>
          <a:xfrm>
            <a:off x="9708138" y="6093296"/>
            <a:ext cx="4289938" cy="4375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sz="1350"/>
          </a:p>
        </p:txBody>
      </p:sp>
      <p:sp>
        <p:nvSpPr>
          <p:cNvPr id="7" name="TextBox 6"/>
          <p:cNvSpPr txBox="1"/>
          <p:nvPr/>
        </p:nvSpPr>
        <p:spPr>
          <a:xfrm>
            <a:off x="7605248" y="594171"/>
            <a:ext cx="1375377" cy="400110"/>
          </a:xfrm>
          <a:prstGeom prst="rect">
            <a:avLst/>
          </a:prstGeom>
          <a:noFill/>
        </p:spPr>
        <p:txBody>
          <a:bodyPr wrap="none" rtlCol="0">
            <a:spAutoFit/>
          </a:bodyPr>
          <a:lstStyle/>
          <a:p>
            <a:r>
              <a:rPr lang="sv-SE" sz="2000" dirty="0"/>
              <a:t>(</a:t>
            </a:r>
            <a:r>
              <a:rPr lang="sv-SE" sz="2000" dirty="0" err="1"/>
              <a:t>Crenchaw</a:t>
            </a:r>
            <a:r>
              <a:rPr lang="sv-SE" sz="2000" dirty="0"/>
              <a:t>)</a:t>
            </a:r>
          </a:p>
        </p:txBody>
      </p:sp>
    </p:spTree>
    <p:extLst>
      <p:ext uri="{BB962C8B-B14F-4D97-AF65-F5344CB8AC3E}">
        <p14:creationId xmlns:p14="http://schemas.microsoft.com/office/powerpoint/2010/main" val="168827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278704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78874" y="1495098"/>
            <a:ext cx="8784969" cy="2664296"/>
          </a:xfrm>
        </p:spPr>
        <p:txBody>
          <a:bodyPr/>
          <a:lstStyle/>
          <a:p>
            <a:pPr lvl="0"/>
            <a:r>
              <a:rPr lang="sv-SE" sz="7200" b="1" dirty="0">
                <a:solidFill>
                  <a:srgbClr val="FFC000"/>
                </a:solidFill>
                <a:latin typeface="GulimChe" pitchFamily="49"/>
              </a:rPr>
              <a:t>3 Gender and </a:t>
            </a:r>
            <a:r>
              <a:rPr lang="sv-SE" sz="7200" b="1" dirty="0" err="1">
                <a:solidFill>
                  <a:srgbClr val="FFC000"/>
                </a:solidFill>
                <a:latin typeface="GulimChe" pitchFamily="49"/>
              </a:rPr>
              <a:t>sustainability</a:t>
            </a:r>
            <a:endParaRPr lang="sv-SE" sz="6000" b="1" dirty="0">
              <a:solidFill>
                <a:srgbClr val="FFFF00"/>
              </a:solidFill>
              <a:latin typeface="Bradley Hand ITC" pitchFamily="66"/>
            </a:endParaRPr>
          </a:p>
        </p:txBody>
      </p:sp>
    </p:spTree>
    <p:extLst>
      <p:ext uri="{BB962C8B-B14F-4D97-AF65-F5344CB8AC3E}">
        <p14:creationId xmlns:p14="http://schemas.microsoft.com/office/powerpoint/2010/main" val="1596743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3132" y="2979464"/>
            <a:ext cx="7729669" cy="4347939"/>
          </a:xfrm>
          <a:prstGeom prst="rect">
            <a:avLst/>
          </a:prstGeom>
        </p:spPr>
      </p:pic>
      <p:sp>
        <p:nvSpPr>
          <p:cNvPr id="4" name="Rectangle 3"/>
          <p:cNvSpPr/>
          <p:nvPr/>
        </p:nvSpPr>
        <p:spPr>
          <a:xfrm>
            <a:off x="3491880" y="548680"/>
            <a:ext cx="2876376" cy="6975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ubtitle 2"/>
          <p:cNvSpPr>
            <a:spLocks noGrp="1"/>
          </p:cNvSpPr>
          <p:nvPr>
            <p:ph type="subTitle" idx="1"/>
          </p:nvPr>
        </p:nvSpPr>
        <p:spPr>
          <a:xfrm>
            <a:off x="428625" y="2571750"/>
            <a:ext cx="8715375" cy="3714750"/>
          </a:xfrm>
        </p:spPr>
        <p:txBody>
          <a:bodyPr rtlCol="0"/>
          <a:lstStyle/>
          <a:p>
            <a:pPr eaLnBrk="1" fontAlgn="auto" hangingPunct="1">
              <a:spcAft>
                <a:spcPts val="0"/>
              </a:spcAft>
              <a:defRPr/>
            </a:pPr>
            <a:endParaRPr lang="sv-SE" sz="3600" dirty="0">
              <a:solidFill>
                <a:schemeClr val="bg2">
                  <a:lumMod val="25000"/>
                </a:schemeClr>
              </a:solidFill>
              <a:ea typeface="+mn-ea"/>
            </a:endParaRPr>
          </a:p>
          <a:p>
            <a:pPr eaLnBrk="1" fontAlgn="auto" hangingPunct="1">
              <a:spcAft>
                <a:spcPts val="0"/>
              </a:spcAft>
              <a:defRPr/>
            </a:pPr>
            <a:r>
              <a:rPr lang="sv-SE" sz="3600" dirty="0">
                <a:solidFill>
                  <a:schemeClr val="bg2">
                    <a:lumMod val="25000"/>
                  </a:schemeClr>
                </a:solidFill>
                <a:ea typeface="+mn-ea"/>
              </a:rPr>
              <a:t>	</a:t>
            </a:r>
            <a:endParaRPr lang="en-US" sz="3600" dirty="0">
              <a:solidFill>
                <a:schemeClr val="bg2">
                  <a:lumMod val="25000"/>
                </a:schemeClr>
              </a:solidFill>
              <a:ea typeface="+mn-ea"/>
            </a:endParaRPr>
          </a:p>
        </p:txBody>
      </p:sp>
      <p:sp>
        <p:nvSpPr>
          <p:cNvPr id="50178" name="TextBox 5"/>
          <p:cNvSpPr txBox="1">
            <a:spLocks noChangeArrowheads="1"/>
          </p:cNvSpPr>
          <p:nvPr/>
        </p:nvSpPr>
        <p:spPr bwMode="auto">
          <a:xfrm>
            <a:off x="93965" y="1327563"/>
            <a:ext cx="9004652"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sv-SE" sz="3200" dirty="0"/>
              <a:t>Climate change impacts tend to </a:t>
            </a:r>
          </a:p>
          <a:p>
            <a:r>
              <a:rPr lang="en-US" altLang="sv-SE" sz="3200" dirty="0">
                <a:solidFill>
                  <a:srgbClr val="00B0F0"/>
                </a:solidFill>
              </a:rPr>
              <a:t>reinforce</a:t>
            </a:r>
            <a:r>
              <a:rPr lang="en-US" altLang="sv-SE" sz="3200" dirty="0"/>
              <a:t> </a:t>
            </a:r>
            <a:r>
              <a:rPr lang="en-US" altLang="sv-SE" sz="3200" dirty="0">
                <a:solidFill>
                  <a:srgbClr val="00B0F0"/>
                </a:solidFill>
              </a:rPr>
              <a:t>existing power structures </a:t>
            </a:r>
          </a:p>
          <a:p>
            <a:r>
              <a:rPr lang="en-US" altLang="sv-SE" sz="3200" dirty="0"/>
              <a:t>based on gender and other intersecting factors. </a:t>
            </a:r>
            <a:endParaRPr lang="sv-SE" altLang="sv-SE" sz="3200" dirty="0"/>
          </a:p>
          <a:p>
            <a:pPr eaLnBrk="1" hangingPunct="1"/>
            <a:endParaRPr lang="sv-SE" altLang="sv-SE" sz="2000" dirty="0"/>
          </a:p>
          <a:p>
            <a:pPr eaLnBrk="1" hangingPunct="1"/>
            <a:r>
              <a:rPr lang="sv-SE" altLang="sv-SE" dirty="0"/>
              <a:t> </a:t>
            </a:r>
            <a:r>
              <a:rPr lang="sv-SE" altLang="sv-SE" dirty="0" err="1"/>
              <a:t>Gendered</a:t>
            </a:r>
            <a:r>
              <a:rPr lang="sv-SE" altLang="sv-SE" dirty="0"/>
              <a:t>:</a:t>
            </a:r>
          </a:p>
          <a:p>
            <a:pPr eaLnBrk="1" hangingPunct="1"/>
            <a:r>
              <a:rPr lang="sv-SE" altLang="sv-SE" dirty="0"/>
              <a:t> </a:t>
            </a:r>
            <a:r>
              <a:rPr lang="sv-SE" altLang="sv-SE" dirty="0" err="1"/>
              <a:t>Impacts</a:t>
            </a:r>
            <a:endParaRPr lang="sv-SE" altLang="sv-SE" dirty="0"/>
          </a:p>
          <a:p>
            <a:pPr eaLnBrk="1" hangingPunct="1"/>
            <a:r>
              <a:rPr lang="sv-SE" altLang="sv-SE" dirty="0"/>
              <a:t> </a:t>
            </a:r>
            <a:r>
              <a:rPr lang="sv-SE" altLang="sv-SE" dirty="0" err="1"/>
              <a:t>Mitigation</a:t>
            </a:r>
            <a:endParaRPr lang="sv-SE" altLang="sv-SE" dirty="0"/>
          </a:p>
          <a:p>
            <a:pPr eaLnBrk="1" hangingPunct="1"/>
            <a:r>
              <a:rPr lang="sv-SE" altLang="sv-SE" dirty="0"/>
              <a:t> Adaptation</a:t>
            </a:r>
          </a:p>
          <a:p>
            <a:pPr eaLnBrk="1" hangingPunct="1"/>
            <a:r>
              <a:rPr lang="sv-SE" altLang="sv-SE" dirty="0"/>
              <a:t> Policy </a:t>
            </a:r>
            <a:r>
              <a:rPr lang="sv-SE" altLang="sv-SE" dirty="0" err="1"/>
              <a:t>processes</a:t>
            </a:r>
            <a:r>
              <a:rPr lang="sv-SE" altLang="sv-SE" sz="2800" dirty="0"/>
              <a:t>	 </a:t>
            </a:r>
          </a:p>
          <a:p>
            <a:pPr eaLnBrk="1" hangingPunct="1"/>
            <a:endParaRPr lang="sv-SE" altLang="sv-SE" dirty="0"/>
          </a:p>
          <a:p>
            <a:pPr eaLnBrk="1" hangingPunct="1"/>
            <a:r>
              <a:rPr lang="sv-SE" altLang="sv-SE" sz="2800" dirty="0">
                <a:solidFill>
                  <a:srgbClr val="00B0F0"/>
                </a:solidFill>
              </a:rPr>
              <a:t>’No </a:t>
            </a:r>
            <a:r>
              <a:rPr lang="sv-SE" altLang="sv-SE" sz="2800" dirty="0" err="1">
                <a:solidFill>
                  <a:srgbClr val="00B0F0"/>
                </a:solidFill>
              </a:rPr>
              <a:t>climate</a:t>
            </a:r>
            <a:r>
              <a:rPr lang="sv-SE" altLang="sv-SE" sz="2800" dirty="0">
                <a:solidFill>
                  <a:srgbClr val="00B0F0"/>
                </a:solidFill>
              </a:rPr>
              <a:t> </a:t>
            </a:r>
            <a:r>
              <a:rPr lang="sv-SE" altLang="sv-SE" sz="2800" dirty="0" err="1">
                <a:solidFill>
                  <a:srgbClr val="00B0F0"/>
                </a:solidFill>
              </a:rPr>
              <a:t>justice</a:t>
            </a:r>
            <a:r>
              <a:rPr lang="sv-SE" altLang="sv-SE" sz="2800" dirty="0">
                <a:solidFill>
                  <a:srgbClr val="00B0F0"/>
                </a:solidFill>
              </a:rPr>
              <a:t> </a:t>
            </a:r>
            <a:r>
              <a:rPr lang="sv-SE" altLang="sv-SE" sz="2800" dirty="0" err="1">
                <a:solidFill>
                  <a:srgbClr val="00B0F0"/>
                </a:solidFill>
              </a:rPr>
              <a:t>without</a:t>
            </a:r>
            <a:r>
              <a:rPr lang="sv-SE" altLang="sv-SE" sz="2800" dirty="0">
                <a:solidFill>
                  <a:srgbClr val="00B0F0"/>
                </a:solidFill>
              </a:rPr>
              <a:t> gender </a:t>
            </a:r>
            <a:r>
              <a:rPr lang="sv-SE" altLang="sv-SE" sz="2800" dirty="0" err="1">
                <a:solidFill>
                  <a:srgbClr val="00B0F0"/>
                </a:solidFill>
              </a:rPr>
              <a:t>justice</a:t>
            </a:r>
            <a:r>
              <a:rPr lang="sv-SE" altLang="sv-SE" sz="2800" dirty="0">
                <a:solidFill>
                  <a:srgbClr val="00B0F0"/>
                </a:solidFill>
              </a:rPr>
              <a:t>’</a:t>
            </a:r>
          </a:p>
          <a:p>
            <a:pPr eaLnBrk="1" hangingPunct="1"/>
            <a:r>
              <a:rPr lang="sv-SE" altLang="sv-SE" dirty="0"/>
              <a:t> at COP2007 Bali</a:t>
            </a:r>
            <a:endParaRPr lang="en-US" altLang="sv-SE" dirty="0"/>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a:solidFill>
                  <a:srgbClr val="FFFF00"/>
                </a:solidFill>
                <a:latin typeface="Kristen ITC" panose="03050502040202030202" pitchFamily="66" charset="0"/>
              </a:rPr>
              <a:t>Ex. 1 Gendering climate change</a:t>
            </a:r>
            <a:endParaRPr lang="sv-SE" dirty="0">
              <a:solidFill>
                <a:srgbClr val="FFFF00"/>
              </a:solidFill>
              <a:latin typeface="Kristen ITC" panose="03050502040202030202" pitchFamily="66" charset="0"/>
            </a:endParaRPr>
          </a:p>
        </p:txBody>
      </p:sp>
    </p:spTree>
    <p:extLst>
      <p:ext uri="{BB962C8B-B14F-4D97-AF65-F5344CB8AC3E}">
        <p14:creationId xmlns:p14="http://schemas.microsoft.com/office/powerpoint/2010/main" val="287659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2668687"/>
            <a:ext cx="7729669" cy="4347939"/>
          </a:xfrm>
          <a:prstGeom prst="rect">
            <a:avLst/>
          </a:prstGeom>
        </p:spPr>
      </p:pic>
      <p:sp>
        <p:nvSpPr>
          <p:cNvPr id="2" name="Title 1"/>
          <p:cNvSpPr>
            <a:spLocks noGrp="1"/>
          </p:cNvSpPr>
          <p:nvPr>
            <p:ph type="title"/>
          </p:nvPr>
        </p:nvSpPr>
        <p:spPr/>
        <p:txBody>
          <a:bodyPr>
            <a:normAutofit fontScale="90000"/>
          </a:bodyPr>
          <a:lstStyle/>
          <a:p>
            <a:r>
              <a:rPr lang="sv-SE" dirty="0">
                <a:solidFill>
                  <a:srgbClr val="FFFF00"/>
                </a:solidFill>
                <a:latin typeface="Kristen ITC" panose="03050502040202030202" pitchFamily="66" charset="0"/>
              </a:rPr>
              <a:t>Ex. 1 </a:t>
            </a:r>
            <a:r>
              <a:rPr lang="sv-SE" dirty="0" err="1">
                <a:solidFill>
                  <a:srgbClr val="FFFF00"/>
                </a:solidFill>
                <a:latin typeface="Kristen ITC" panose="03050502040202030202" pitchFamily="66" charset="0"/>
              </a:rPr>
              <a:t>Gendering</a:t>
            </a:r>
            <a:r>
              <a:rPr lang="sv-SE" dirty="0">
                <a:solidFill>
                  <a:srgbClr val="FFFF00"/>
                </a:solidFill>
                <a:latin typeface="Kristen ITC" panose="03050502040202030202" pitchFamily="66" charset="0"/>
              </a:rPr>
              <a:t> </a:t>
            </a:r>
            <a:r>
              <a:rPr lang="sv-SE" dirty="0" err="1">
                <a:solidFill>
                  <a:srgbClr val="FFFF00"/>
                </a:solidFill>
                <a:latin typeface="Kristen ITC" panose="03050502040202030202" pitchFamily="66" charset="0"/>
              </a:rPr>
              <a:t>climate</a:t>
            </a:r>
            <a:r>
              <a:rPr lang="sv-SE" dirty="0">
                <a:solidFill>
                  <a:srgbClr val="FFFF00"/>
                </a:solidFill>
                <a:latin typeface="Kristen ITC" panose="03050502040202030202" pitchFamily="66" charset="0"/>
              </a:rPr>
              <a:t> </a:t>
            </a:r>
            <a:r>
              <a:rPr lang="sv-SE" dirty="0" err="1">
                <a:solidFill>
                  <a:srgbClr val="FFFF00"/>
                </a:solidFill>
                <a:latin typeface="Kristen ITC" panose="03050502040202030202" pitchFamily="66" charset="0"/>
              </a:rPr>
              <a:t>change</a:t>
            </a:r>
            <a:endParaRPr lang="sv-SE" dirty="0">
              <a:solidFill>
                <a:srgbClr val="FFFF00"/>
              </a:solidFill>
              <a:latin typeface="Kristen ITC" panose="03050502040202030202" pitchFamily="66" charset="0"/>
            </a:endParaRPr>
          </a:p>
        </p:txBody>
      </p:sp>
      <p:sp>
        <p:nvSpPr>
          <p:cNvPr id="4" name="Content Placeholder 2"/>
          <p:cNvSpPr txBox="1">
            <a:spLocks/>
          </p:cNvSpPr>
          <p:nvPr/>
        </p:nvSpPr>
        <p:spPr>
          <a:xfrm>
            <a:off x="9540552" y="1203265"/>
            <a:ext cx="3384376" cy="9950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dirty="0"/>
              <a:t>(</a:t>
            </a:r>
            <a:r>
              <a:rPr lang="sv-SE" dirty="0" err="1"/>
              <a:t>Sultana</a:t>
            </a:r>
            <a:r>
              <a:rPr lang="sv-SE" dirty="0"/>
              <a:t> 2013)</a:t>
            </a:r>
          </a:p>
        </p:txBody>
      </p:sp>
      <p:sp>
        <p:nvSpPr>
          <p:cNvPr id="7" name="Rectangle 6"/>
          <p:cNvSpPr/>
          <p:nvPr/>
        </p:nvSpPr>
        <p:spPr>
          <a:xfrm>
            <a:off x="4667634" y="1052736"/>
            <a:ext cx="2876376" cy="6975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Box 4"/>
          <p:cNvSpPr txBox="1"/>
          <p:nvPr/>
        </p:nvSpPr>
        <p:spPr>
          <a:xfrm>
            <a:off x="323528" y="6093296"/>
            <a:ext cx="8259312" cy="923330"/>
          </a:xfrm>
          <a:prstGeom prst="rect">
            <a:avLst/>
          </a:prstGeom>
          <a:noFill/>
        </p:spPr>
        <p:txBody>
          <a:bodyPr wrap="none" rtlCol="0">
            <a:spAutoFit/>
          </a:bodyPr>
          <a:lstStyle/>
          <a:p>
            <a:r>
              <a:rPr lang="sv-SE" dirty="0" err="1"/>
              <a:t>Sultana</a:t>
            </a:r>
            <a:r>
              <a:rPr lang="sv-SE" dirty="0"/>
              <a:t> 2011. </a:t>
            </a:r>
            <a:r>
              <a:rPr lang="sv-SE" dirty="0" err="1"/>
              <a:t>Suffering</a:t>
            </a:r>
            <a:r>
              <a:rPr lang="sv-SE" dirty="0"/>
              <a:t> </a:t>
            </a:r>
            <a:r>
              <a:rPr lang="sv-SE" i="1" dirty="0"/>
              <a:t>for</a:t>
            </a:r>
            <a:r>
              <a:rPr lang="sv-SE" dirty="0"/>
              <a:t> </a:t>
            </a:r>
            <a:r>
              <a:rPr lang="sv-SE" dirty="0" err="1"/>
              <a:t>water</a:t>
            </a:r>
            <a:r>
              <a:rPr lang="sv-SE" dirty="0"/>
              <a:t>, </a:t>
            </a:r>
            <a:r>
              <a:rPr lang="sv-SE" dirty="0" err="1"/>
              <a:t>suffering</a:t>
            </a:r>
            <a:r>
              <a:rPr lang="sv-SE" dirty="0"/>
              <a:t> </a:t>
            </a:r>
            <a:r>
              <a:rPr lang="sv-SE" i="1" dirty="0"/>
              <a:t>from</a:t>
            </a:r>
            <a:r>
              <a:rPr lang="sv-SE" dirty="0"/>
              <a:t> </a:t>
            </a:r>
            <a:r>
              <a:rPr lang="sv-SE" dirty="0" err="1"/>
              <a:t>water</a:t>
            </a:r>
            <a:r>
              <a:rPr lang="sv-SE" dirty="0"/>
              <a:t>: </a:t>
            </a:r>
          </a:p>
          <a:p>
            <a:r>
              <a:rPr lang="sv-SE" dirty="0"/>
              <a:t>Emotional </a:t>
            </a:r>
            <a:r>
              <a:rPr lang="sv-SE" dirty="0" err="1"/>
              <a:t>geographies</a:t>
            </a:r>
            <a:r>
              <a:rPr lang="sv-SE" dirty="0"/>
              <a:t> </a:t>
            </a:r>
            <a:r>
              <a:rPr lang="sv-SE" dirty="0" err="1"/>
              <a:t>of</a:t>
            </a:r>
            <a:r>
              <a:rPr lang="sv-SE" dirty="0"/>
              <a:t> </a:t>
            </a:r>
            <a:r>
              <a:rPr lang="sv-SE" dirty="0" err="1"/>
              <a:t>resource</a:t>
            </a:r>
            <a:r>
              <a:rPr lang="sv-SE" dirty="0"/>
              <a:t> access, </a:t>
            </a:r>
            <a:r>
              <a:rPr lang="sv-SE" dirty="0" err="1"/>
              <a:t>control</a:t>
            </a:r>
            <a:r>
              <a:rPr lang="sv-SE" dirty="0"/>
              <a:t> and </a:t>
            </a:r>
            <a:r>
              <a:rPr lang="sv-SE" dirty="0" err="1"/>
              <a:t>conflict</a:t>
            </a:r>
            <a:r>
              <a:rPr lang="sv-SE" dirty="0"/>
              <a:t>. </a:t>
            </a:r>
            <a:r>
              <a:rPr lang="sv-SE" i="1" dirty="0"/>
              <a:t>Geoforum</a:t>
            </a:r>
            <a:r>
              <a:rPr lang="sv-SE" dirty="0"/>
              <a:t>, 42:163-172</a:t>
            </a:r>
          </a:p>
          <a:p>
            <a:endParaRPr lang="sv-SE" dirty="0"/>
          </a:p>
        </p:txBody>
      </p:sp>
      <p:sp>
        <p:nvSpPr>
          <p:cNvPr id="3" name="Content Placeholder 2"/>
          <p:cNvSpPr>
            <a:spLocks noGrp="1"/>
          </p:cNvSpPr>
          <p:nvPr>
            <p:ph idx="1"/>
          </p:nvPr>
        </p:nvSpPr>
        <p:spPr>
          <a:xfrm>
            <a:off x="125760" y="1205902"/>
            <a:ext cx="8892480" cy="4968552"/>
          </a:xfrm>
        </p:spPr>
        <p:txBody>
          <a:bodyPr>
            <a:normAutofit fontScale="85000" lnSpcReduction="20000"/>
          </a:bodyPr>
          <a:lstStyle/>
          <a:p>
            <a:r>
              <a:rPr lang="sv-SE" sz="3800" dirty="0"/>
              <a:t>The </a:t>
            </a:r>
            <a:r>
              <a:rPr lang="sv-SE" sz="3800" dirty="0" err="1"/>
              <a:t>effects</a:t>
            </a:r>
            <a:r>
              <a:rPr lang="sv-SE" sz="3800" dirty="0"/>
              <a:t> of </a:t>
            </a:r>
            <a:r>
              <a:rPr lang="sv-SE" sz="3800" dirty="0" err="1"/>
              <a:t>climate</a:t>
            </a:r>
            <a:r>
              <a:rPr lang="sv-SE" sz="3800" dirty="0"/>
              <a:t> </a:t>
            </a:r>
            <a:r>
              <a:rPr lang="sv-SE" sz="3800" dirty="0" err="1"/>
              <a:t>change</a:t>
            </a:r>
            <a:r>
              <a:rPr lang="sv-SE" sz="3800" dirty="0"/>
              <a:t> </a:t>
            </a:r>
            <a:r>
              <a:rPr lang="sv-SE" sz="3800" dirty="0">
                <a:solidFill>
                  <a:srgbClr val="00B0F0"/>
                </a:solidFill>
              </a:rPr>
              <a:t>is </a:t>
            </a:r>
            <a:r>
              <a:rPr lang="sv-SE" sz="3800" dirty="0" err="1">
                <a:solidFill>
                  <a:srgbClr val="00B0F0"/>
                </a:solidFill>
              </a:rPr>
              <a:t>unevenly</a:t>
            </a:r>
            <a:r>
              <a:rPr lang="sv-SE" sz="3800" dirty="0">
                <a:solidFill>
                  <a:srgbClr val="00B0F0"/>
                </a:solidFill>
              </a:rPr>
              <a:t> </a:t>
            </a:r>
            <a:r>
              <a:rPr lang="sv-SE" sz="3800" dirty="0" err="1">
                <a:solidFill>
                  <a:srgbClr val="00B0F0"/>
                </a:solidFill>
              </a:rPr>
              <a:t>distributed</a:t>
            </a:r>
            <a:r>
              <a:rPr lang="sv-SE" sz="3800" dirty="0"/>
              <a:t>– </a:t>
            </a:r>
            <a:r>
              <a:rPr lang="sv-SE" sz="4700" b="1" dirty="0" err="1">
                <a:solidFill>
                  <a:srgbClr val="00B050"/>
                </a:solidFill>
              </a:rPr>
              <a:t>intersectional</a:t>
            </a:r>
            <a:r>
              <a:rPr lang="sv-SE" sz="4700" dirty="0">
                <a:solidFill>
                  <a:srgbClr val="00B050"/>
                </a:solidFill>
              </a:rPr>
              <a:t> </a:t>
            </a:r>
            <a:r>
              <a:rPr lang="sv-SE" sz="3800" dirty="0" err="1"/>
              <a:t>perspective</a:t>
            </a:r>
            <a:endParaRPr lang="sv-SE" sz="3800" dirty="0"/>
          </a:p>
          <a:p>
            <a:endParaRPr lang="sv-SE" sz="2400" dirty="0"/>
          </a:p>
          <a:p>
            <a:r>
              <a:rPr lang="sv-SE" sz="3800" dirty="0">
                <a:solidFill>
                  <a:srgbClr val="00B0F0"/>
                </a:solidFill>
              </a:rPr>
              <a:t>Different </a:t>
            </a:r>
            <a:r>
              <a:rPr lang="sv-SE" sz="3800" dirty="0" err="1">
                <a:solidFill>
                  <a:srgbClr val="00B0F0"/>
                </a:solidFill>
              </a:rPr>
              <a:t>groups</a:t>
            </a:r>
            <a:r>
              <a:rPr lang="sv-SE" sz="3800" dirty="0">
                <a:solidFill>
                  <a:srgbClr val="00B0F0"/>
                </a:solidFill>
              </a:rPr>
              <a:t> </a:t>
            </a:r>
            <a:r>
              <a:rPr lang="sv-SE" sz="3800" dirty="0" err="1">
                <a:solidFill>
                  <a:srgbClr val="00B0F0"/>
                </a:solidFill>
              </a:rPr>
              <a:t>have</a:t>
            </a:r>
            <a:r>
              <a:rPr lang="sv-SE" sz="3800" dirty="0">
                <a:solidFill>
                  <a:srgbClr val="00B0F0"/>
                </a:solidFill>
              </a:rPr>
              <a:t> different</a:t>
            </a:r>
            <a:r>
              <a:rPr lang="sv-SE" sz="3800" dirty="0"/>
              <a:t>…</a:t>
            </a:r>
          </a:p>
          <a:p>
            <a:pPr lvl="1"/>
            <a:r>
              <a:rPr lang="sv-SE" sz="3300" dirty="0" err="1">
                <a:solidFill>
                  <a:srgbClr val="00B0F0"/>
                </a:solidFill>
              </a:rPr>
              <a:t>Understandings</a:t>
            </a:r>
            <a:r>
              <a:rPr lang="sv-SE" sz="3300" dirty="0">
                <a:solidFill>
                  <a:srgbClr val="00B0F0"/>
                </a:solidFill>
              </a:rPr>
              <a:t> </a:t>
            </a:r>
            <a:r>
              <a:rPr lang="sv-SE" sz="3300" dirty="0"/>
              <a:t>of the </a:t>
            </a:r>
            <a:r>
              <a:rPr lang="sv-SE" sz="3300" dirty="0" err="1"/>
              <a:t>effects</a:t>
            </a:r>
            <a:endParaRPr lang="sv-SE" sz="3300" dirty="0"/>
          </a:p>
          <a:p>
            <a:pPr lvl="1"/>
            <a:r>
              <a:rPr lang="sv-SE" sz="3300" dirty="0" err="1">
                <a:solidFill>
                  <a:srgbClr val="00B0F0"/>
                </a:solidFill>
              </a:rPr>
              <a:t>Responses</a:t>
            </a:r>
            <a:endParaRPr lang="sv-SE" sz="3300" dirty="0">
              <a:solidFill>
                <a:srgbClr val="00B0F0"/>
              </a:solidFill>
            </a:endParaRPr>
          </a:p>
          <a:p>
            <a:pPr lvl="1"/>
            <a:r>
              <a:rPr lang="sv-SE" sz="3300" dirty="0" err="1">
                <a:solidFill>
                  <a:srgbClr val="00B0F0"/>
                </a:solidFill>
              </a:rPr>
              <a:t>Cooping</a:t>
            </a:r>
            <a:r>
              <a:rPr lang="sv-SE" sz="3300" dirty="0">
                <a:solidFill>
                  <a:srgbClr val="00B0F0"/>
                </a:solidFill>
              </a:rPr>
              <a:t> </a:t>
            </a:r>
            <a:r>
              <a:rPr lang="sv-SE" sz="3300" dirty="0" err="1">
                <a:solidFill>
                  <a:srgbClr val="00B0F0"/>
                </a:solidFill>
              </a:rPr>
              <a:t>ability</a:t>
            </a:r>
            <a:endParaRPr lang="sv-SE" sz="3300" dirty="0">
              <a:solidFill>
                <a:srgbClr val="00B0F0"/>
              </a:solidFill>
            </a:endParaRPr>
          </a:p>
          <a:p>
            <a:pPr lvl="1"/>
            <a:endParaRPr lang="sv-SE" sz="2100" dirty="0"/>
          </a:p>
          <a:p>
            <a:r>
              <a:rPr lang="sv-SE" sz="3300" dirty="0" err="1"/>
              <a:t>Examples</a:t>
            </a:r>
            <a:r>
              <a:rPr lang="sv-SE" sz="3300" dirty="0"/>
              <a:t> of </a:t>
            </a:r>
            <a:r>
              <a:rPr lang="sv-SE" sz="3300" b="1" dirty="0" err="1">
                <a:solidFill>
                  <a:srgbClr val="00B0F0"/>
                </a:solidFill>
              </a:rPr>
              <a:t>water</a:t>
            </a:r>
            <a:r>
              <a:rPr lang="sv-SE" sz="3300" b="1" dirty="0">
                <a:solidFill>
                  <a:srgbClr val="00B0F0"/>
                </a:solidFill>
              </a:rPr>
              <a:t> </a:t>
            </a:r>
            <a:r>
              <a:rPr lang="sv-SE" sz="3300" b="1" dirty="0" err="1">
                <a:solidFill>
                  <a:srgbClr val="00B0F0"/>
                </a:solidFill>
              </a:rPr>
              <a:t>related</a:t>
            </a:r>
            <a:r>
              <a:rPr lang="sv-SE" sz="3300" b="1" dirty="0">
                <a:solidFill>
                  <a:srgbClr val="00B0F0"/>
                </a:solidFill>
              </a:rPr>
              <a:t> </a:t>
            </a:r>
            <a:r>
              <a:rPr lang="sv-SE" sz="3300" dirty="0"/>
              <a:t>situations from </a:t>
            </a:r>
            <a:r>
              <a:rPr lang="sv-SE" sz="3300" dirty="0" err="1"/>
              <a:t>Asian</a:t>
            </a:r>
            <a:r>
              <a:rPr lang="sv-SE" sz="3300" dirty="0"/>
              <a:t> </a:t>
            </a:r>
            <a:r>
              <a:rPr lang="sv-SE" sz="3300" dirty="0" err="1"/>
              <a:t>patriarchal</a:t>
            </a:r>
            <a:r>
              <a:rPr lang="sv-SE" sz="3300" dirty="0"/>
              <a:t> </a:t>
            </a:r>
            <a:r>
              <a:rPr lang="sv-SE" sz="3300" dirty="0" err="1"/>
              <a:t>societies</a:t>
            </a:r>
            <a:r>
              <a:rPr lang="sv-SE" sz="3300" dirty="0"/>
              <a:t> in </a:t>
            </a:r>
            <a:r>
              <a:rPr lang="sv-SE" sz="3300" dirty="0" err="1"/>
              <a:t>Sultana</a:t>
            </a:r>
            <a:r>
              <a:rPr lang="sv-SE" sz="3300" dirty="0"/>
              <a:t> 2013</a:t>
            </a:r>
          </a:p>
          <a:p>
            <a:pPr lvl="1"/>
            <a:r>
              <a:rPr lang="sv-SE" sz="3300" dirty="0" err="1"/>
              <a:t>Both</a:t>
            </a:r>
            <a:r>
              <a:rPr lang="sv-SE" sz="3300" dirty="0"/>
              <a:t> </a:t>
            </a:r>
            <a:r>
              <a:rPr lang="sv-SE" sz="3300" dirty="0" err="1"/>
              <a:t>too</a:t>
            </a:r>
            <a:r>
              <a:rPr lang="sv-SE" sz="3300" dirty="0"/>
              <a:t> </a:t>
            </a:r>
            <a:r>
              <a:rPr lang="sv-SE" sz="3300" dirty="0" err="1"/>
              <a:t>much</a:t>
            </a:r>
            <a:r>
              <a:rPr lang="sv-SE" sz="3300" dirty="0"/>
              <a:t> and </a:t>
            </a:r>
            <a:r>
              <a:rPr lang="sv-SE" sz="3300" dirty="0" err="1"/>
              <a:t>too</a:t>
            </a:r>
            <a:r>
              <a:rPr lang="sv-SE" sz="3300" dirty="0"/>
              <a:t> </a:t>
            </a:r>
            <a:r>
              <a:rPr lang="sv-SE" sz="3300" dirty="0" err="1"/>
              <a:t>little</a:t>
            </a:r>
            <a:r>
              <a:rPr lang="sv-SE" sz="3300" dirty="0"/>
              <a:t> </a:t>
            </a:r>
            <a:r>
              <a:rPr lang="sv-SE" sz="3300" dirty="0" err="1"/>
              <a:t>water</a:t>
            </a:r>
            <a:endParaRPr lang="sv-SE" sz="3300" dirty="0"/>
          </a:p>
          <a:p>
            <a:pPr lvl="1"/>
            <a:endParaRPr lang="sv-SE" dirty="0"/>
          </a:p>
          <a:p>
            <a:pPr lvl="1"/>
            <a:endParaRPr lang="sv-SE" dirty="0"/>
          </a:p>
        </p:txBody>
      </p:sp>
    </p:spTree>
    <p:extLst>
      <p:ext uri="{BB962C8B-B14F-4D97-AF65-F5344CB8AC3E}">
        <p14:creationId xmlns:p14="http://schemas.microsoft.com/office/powerpoint/2010/main" val="64666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solidFill>
                  <a:srgbClr val="FFFF00"/>
                </a:solidFill>
                <a:latin typeface="Bradley Hand ITC" panose="03070402050302030203" pitchFamily="66" charset="0"/>
              </a:rPr>
              <a:t>In </a:t>
            </a:r>
            <a:r>
              <a:rPr lang="sv-SE" b="1" dirty="0" err="1">
                <a:solidFill>
                  <a:srgbClr val="FFFF00"/>
                </a:solidFill>
                <a:latin typeface="Bradley Hand ITC" panose="03070402050302030203" pitchFamily="66" charset="0"/>
              </a:rPr>
              <a:t>resource</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dependent</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societies</a:t>
            </a:r>
            <a:endParaRPr lang="sv-SE" b="1" dirty="0">
              <a:solidFill>
                <a:srgbClr val="FFFF00"/>
              </a:solidFill>
              <a:latin typeface="Bradley Hand ITC" panose="03070402050302030203" pitchFamily="66" charset="0"/>
            </a:endParaRPr>
          </a:p>
        </p:txBody>
      </p:sp>
      <p:sp>
        <p:nvSpPr>
          <p:cNvPr id="3" name="Content Placeholder 2"/>
          <p:cNvSpPr>
            <a:spLocks noGrp="1"/>
          </p:cNvSpPr>
          <p:nvPr>
            <p:ph idx="1"/>
          </p:nvPr>
        </p:nvSpPr>
        <p:spPr/>
        <p:txBody>
          <a:bodyPr/>
          <a:lstStyle/>
          <a:p>
            <a:r>
              <a:rPr lang="sv-SE" dirty="0">
                <a:solidFill>
                  <a:srgbClr val="00B0F0"/>
                </a:solidFill>
              </a:rPr>
              <a:t>Access, </a:t>
            </a:r>
            <a:r>
              <a:rPr lang="sv-SE" dirty="0" err="1">
                <a:solidFill>
                  <a:srgbClr val="00B0F0"/>
                </a:solidFill>
              </a:rPr>
              <a:t>control</a:t>
            </a:r>
            <a:r>
              <a:rPr lang="sv-SE" dirty="0">
                <a:solidFill>
                  <a:srgbClr val="00B0F0"/>
                </a:solidFill>
              </a:rPr>
              <a:t>, </a:t>
            </a:r>
            <a:r>
              <a:rPr lang="sv-SE" dirty="0" err="1">
                <a:solidFill>
                  <a:srgbClr val="00B0F0"/>
                </a:solidFill>
              </a:rPr>
              <a:t>use</a:t>
            </a:r>
            <a:r>
              <a:rPr lang="sv-SE" dirty="0">
                <a:solidFill>
                  <a:srgbClr val="00B0F0"/>
                </a:solidFill>
              </a:rPr>
              <a:t> and </a:t>
            </a:r>
            <a:r>
              <a:rPr lang="sv-SE" dirty="0" err="1">
                <a:solidFill>
                  <a:srgbClr val="00B0F0"/>
                </a:solidFill>
              </a:rPr>
              <a:t>knowledge</a:t>
            </a:r>
            <a:r>
              <a:rPr lang="sv-SE" dirty="0">
                <a:solidFill>
                  <a:srgbClr val="00B0F0"/>
                </a:solidFill>
              </a:rPr>
              <a:t> </a:t>
            </a:r>
            <a:r>
              <a:rPr lang="sv-SE" dirty="0" err="1"/>
              <a:t>about</a:t>
            </a:r>
            <a:r>
              <a:rPr lang="sv-SE" dirty="0"/>
              <a:t> </a:t>
            </a:r>
            <a:r>
              <a:rPr lang="sv-SE" dirty="0" err="1"/>
              <a:t>resources</a:t>
            </a:r>
            <a:r>
              <a:rPr lang="sv-SE" dirty="0"/>
              <a:t> </a:t>
            </a:r>
            <a:r>
              <a:rPr lang="sv-SE" dirty="0" err="1"/>
              <a:t>are</a:t>
            </a:r>
            <a:r>
              <a:rPr lang="sv-SE" dirty="0"/>
              <a:t> </a:t>
            </a:r>
            <a:r>
              <a:rPr lang="sv-SE" dirty="0" err="1"/>
              <a:t>gendered</a:t>
            </a:r>
            <a:r>
              <a:rPr lang="sv-SE" dirty="0"/>
              <a:t> </a:t>
            </a:r>
            <a:r>
              <a:rPr lang="sv-SE" sz="2800" dirty="0"/>
              <a:t>(</a:t>
            </a:r>
            <a:r>
              <a:rPr lang="sv-SE" sz="2800" dirty="0" err="1"/>
              <a:t>Agarwal</a:t>
            </a:r>
            <a:r>
              <a:rPr lang="sv-SE" sz="2800" dirty="0"/>
              <a:t> 1992)</a:t>
            </a:r>
          </a:p>
          <a:p>
            <a:endParaRPr lang="sv-SE" dirty="0"/>
          </a:p>
          <a:p>
            <a:r>
              <a:rPr lang="sv-SE" dirty="0" err="1"/>
              <a:t>Climate</a:t>
            </a:r>
            <a:r>
              <a:rPr lang="sv-SE" dirty="0"/>
              <a:t> </a:t>
            </a:r>
            <a:r>
              <a:rPr lang="sv-SE" dirty="0" err="1"/>
              <a:t>change</a:t>
            </a:r>
            <a:r>
              <a:rPr lang="sv-SE" dirty="0"/>
              <a:t> </a:t>
            </a:r>
            <a:r>
              <a:rPr lang="sv-SE" dirty="0" err="1"/>
              <a:t>can</a:t>
            </a:r>
            <a:r>
              <a:rPr lang="sv-SE" dirty="0"/>
              <a:t> </a:t>
            </a:r>
            <a:r>
              <a:rPr lang="sv-SE" dirty="0">
                <a:solidFill>
                  <a:srgbClr val="00B0F0"/>
                </a:solidFill>
              </a:rPr>
              <a:t>alter</a:t>
            </a:r>
            <a:r>
              <a:rPr lang="sv-SE" dirty="0"/>
              <a:t> </a:t>
            </a:r>
            <a:r>
              <a:rPr lang="sv-SE" dirty="0" err="1"/>
              <a:t>these</a:t>
            </a:r>
            <a:r>
              <a:rPr lang="sv-SE" dirty="0"/>
              <a:t> </a:t>
            </a:r>
            <a:r>
              <a:rPr lang="sv-SE" dirty="0" err="1"/>
              <a:t>power</a:t>
            </a:r>
            <a:r>
              <a:rPr lang="sv-SE" dirty="0"/>
              <a:t> </a:t>
            </a:r>
            <a:r>
              <a:rPr lang="sv-SE" dirty="0" err="1"/>
              <a:t>structures</a:t>
            </a:r>
            <a:r>
              <a:rPr lang="sv-SE" dirty="0"/>
              <a:t>.</a:t>
            </a:r>
          </a:p>
          <a:p>
            <a:endParaRPr lang="sv-SE" dirty="0"/>
          </a:p>
          <a:p>
            <a:r>
              <a:rPr lang="sv-SE" dirty="0" err="1"/>
              <a:t>While</a:t>
            </a:r>
            <a:r>
              <a:rPr lang="sv-SE" dirty="0"/>
              <a:t> </a:t>
            </a:r>
            <a:r>
              <a:rPr lang="sv-SE" dirty="0" err="1"/>
              <a:t>some</a:t>
            </a:r>
            <a:r>
              <a:rPr lang="sv-SE" dirty="0"/>
              <a:t> </a:t>
            </a:r>
            <a:r>
              <a:rPr lang="sv-SE" dirty="0" err="1"/>
              <a:t>seem</a:t>
            </a:r>
            <a:r>
              <a:rPr lang="sv-SE" dirty="0"/>
              <a:t> to be </a:t>
            </a:r>
            <a:r>
              <a:rPr lang="sv-SE" dirty="0" err="1">
                <a:solidFill>
                  <a:srgbClr val="00B0F0"/>
                </a:solidFill>
              </a:rPr>
              <a:t>persistant</a:t>
            </a:r>
            <a:r>
              <a:rPr lang="sv-SE" dirty="0">
                <a:solidFill>
                  <a:srgbClr val="00B0F0"/>
                </a:solidFill>
              </a:rPr>
              <a:t> </a:t>
            </a:r>
            <a:r>
              <a:rPr lang="sv-SE" dirty="0" err="1"/>
              <a:t>such</a:t>
            </a:r>
            <a:r>
              <a:rPr lang="sv-SE" dirty="0"/>
              <a:t> as </a:t>
            </a:r>
            <a:r>
              <a:rPr lang="sv-SE" dirty="0" err="1"/>
              <a:t>fetching</a:t>
            </a:r>
            <a:r>
              <a:rPr lang="sv-SE" dirty="0"/>
              <a:t> </a:t>
            </a:r>
            <a:r>
              <a:rPr lang="sv-SE" dirty="0" err="1"/>
              <a:t>fresh</a:t>
            </a:r>
            <a:r>
              <a:rPr lang="sv-SE" dirty="0"/>
              <a:t> </a:t>
            </a:r>
            <a:r>
              <a:rPr lang="sv-SE" dirty="0" err="1"/>
              <a:t>water</a:t>
            </a:r>
            <a:r>
              <a:rPr lang="sv-SE" dirty="0"/>
              <a:t> (</a:t>
            </a:r>
            <a:r>
              <a:rPr lang="sv-SE" dirty="0" err="1"/>
              <a:t>Sultana</a:t>
            </a:r>
            <a:r>
              <a:rPr lang="sv-SE" dirty="0"/>
              <a:t> 2014)</a:t>
            </a:r>
          </a:p>
        </p:txBody>
      </p:sp>
    </p:spTree>
    <p:extLst>
      <p:ext uri="{BB962C8B-B14F-4D97-AF65-F5344CB8AC3E}">
        <p14:creationId xmlns:p14="http://schemas.microsoft.com/office/powerpoint/2010/main" val="2555988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324528" cy="1210146"/>
          </a:xfrm>
        </p:spPr>
        <p:txBody>
          <a:bodyPr>
            <a:normAutofit fontScale="90000"/>
          </a:bodyPr>
          <a:lstStyle/>
          <a:p>
            <a:r>
              <a:rPr lang="sv-SE" b="1" dirty="0" err="1">
                <a:solidFill>
                  <a:srgbClr val="FFFF00"/>
                </a:solidFill>
                <a:latin typeface="Bradley Hand ITC" panose="03070402050302030203" pitchFamily="66" charset="0"/>
              </a:rPr>
              <a:t>Balancing</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inclusion</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without</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essentialising</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women</a:t>
            </a:r>
            <a:endParaRPr lang="sv-SE" b="1" dirty="0">
              <a:solidFill>
                <a:srgbClr val="FFFF00"/>
              </a:solidFill>
              <a:latin typeface="Bradley Hand ITC" panose="03070402050302030203" pitchFamily="66" charset="0"/>
            </a:endParaRPr>
          </a:p>
        </p:txBody>
      </p:sp>
      <p:sp>
        <p:nvSpPr>
          <p:cNvPr id="3" name="Content Placeholder 2"/>
          <p:cNvSpPr>
            <a:spLocks noGrp="1"/>
          </p:cNvSpPr>
          <p:nvPr>
            <p:ph idx="1"/>
          </p:nvPr>
        </p:nvSpPr>
        <p:spPr>
          <a:xfrm>
            <a:off x="107504" y="1600200"/>
            <a:ext cx="8640960" cy="4525963"/>
          </a:xfrm>
        </p:spPr>
        <p:txBody>
          <a:bodyPr>
            <a:normAutofit fontScale="92500" lnSpcReduction="10000"/>
          </a:bodyPr>
          <a:lstStyle/>
          <a:p>
            <a:r>
              <a:rPr lang="sv-SE" dirty="0" err="1"/>
              <a:t>Women</a:t>
            </a:r>
            <a:r>
              <a:rPr lang="sv-SE" dirty="0"/>
              <a:t> </a:t>
            </a:r>
            <a:r>
              <a:rPr lang="sv-SE" dirty="0" err="1"/>
              <a:t>often</a:t>
            </a:r>
            <a:r>
              <a:rPr lang="sv-SE" dirty="0"/>
              <a:t> </a:t>
            </a:r>
            <a:r>
              <a:rPr lang="sv-SE" dirty="0" err="1"/>
              <a:t>vulnerable</a:t>
            </a:r>
            <a:r>
              <a:rPr lang="sv-SE" dirty="0"/>
              <a:t>, </a:t>
            </a:r>
            <a:r>
              <a:rPr lang="sv-SE" dirty="0" err="1"/>
              <a:t>but</a:t>
            </a:r>
            <a:r>
              <a:rPr lang="sv-SE" dirty="0"/>
              <a:t> a </a:t>
            </a:r>
            <a:r>
              <a:rPr lang="sv-SE" dirty="0">
                <a:solidFill>
                  <a:srgbClr val="00B0F0"/>
                </a:solidFill>
              </a:rPr>
              <a:t>risk to </a:t>
            </a:r>
            <a:r>
              <a:rPr lang="sv-SE" dirty="0" err="1">
                <a:solidFill>
                  <a:srgbClr val="00B0F0"/>
                </a:solidFill>
              </a:rPr>
              <a:t>essentialise</a:t>
            </a:r>
            <a:r>
              <a:rPr lang="sv-SE" dirty="0">
                <a:solidFill>
                  <a:srgbClr val="00B0F0"/>
                </a:solidFill>
              </a:rPr>
              <a:t> all </a:t>
            </a:r>
            <a:r>
              <a:rPr lang="sv-SE" dirty="0" err="1">
                <a:solidFill>
                  <a:srgbClr val="00B0F0"/>
                </a:solidFill>
              </a:rPr>
              <a:t>experiences</a:t>
            </a:r>
            <a:r>
              <a:rPr lang="sv-SE" dirty="0">
                <a:solidFill>
                  <a:srgbClr val="00B0F0"/>
                </a:solidFill>
              </a:rPr>
              <a:t> </a:t>
            </a:r>
            <a:r>
              <a:rPr lang="sv-SE" dirty="0" err="1">
                <a:solidFill>
                  <a:srgbClr val="00B0F0"/>
                </a:solidFill>
              </a:rPr>
              <a:t>into</a:t>
            </a:r>
            <a:r>
              <a:rPr lang="sv-SE" dirty="0">
                <a:solidFill>
                  <a:srgbClr val="00B0F0"/>
                </a:solidFill>
              </a:rPr>
              <a:t> </a:t>
            </a:r>
            <a:r>
              <a:rPr lang="sv-SE" dirty="0" err="1">
                <a:solidFill>
                  <a:srgbClr val="00B0F0"/>
                </a:solidFill>
              </a:rPr>
              <a:t>one</a:t>
            </a:r>
            <a:r>
              <a:rPr lang="sv-SE" dirty="0">
                <a:solidFill>
                  <a:srgbClr val="00B0F0"/>
                </a:solidFill>
              </a:rPr>
              <a:t> narrative </a:t>
            </a:r>
            <a:r>
              <a:rPr lang="sv-SE" dirty="0" err="1"/>
              <a:t>about</a:t>
            </a:r>
            <a:r>
              <a:rPr lang="sv-SE" dirty="0"/>
              <a:t> </a:t>
            </a:r>
            <a:r>
              <a:rPr lang="sv-SE" dirty="0" err="1"/>
              <a:t>women’s</a:t>
            </a:r>
            <a:r>
              <a:rPr lang="sv-SE" dirty="0"/>
              <a:t> </a:t>
            </a:r>
            <a:r>
              <a:rPr lang="sv-SE" dirty="0" err="1"/>
              <a:t>vulnerability</a:t>
            </a:r>
            <a:r>
              <a:rPr lang="sv-SE" dirty="0"/>
              <a:t>.</a:t>
            </a:r>
          </a:p>
          <a:p>
            <a:endParaRPr lang="sv-SE" dirty="0"/>
          </a:p>
          <a:p>
            <a:r>
              <a:rPr lang="sv-SE" dirty="0">
                <a:solidFill>
                  <a:srgbClr val="00B0F0"/>
                </a:solidFill>
              </a:rPr>
              <a:t>Risk to </a:t>
            </a:r>
            <a:r>
              <a:rPr lang="sv-SE" dirty="0" err="1">
                <a:solidFill>
                  <a:srgbClr val="00B0F0"/>
                </a:solidFill>
              </a:rPr>
              <a:t>romantisize</a:t>
            </a:r>
            <a:r>
              <a:rPr lang="sv-SE" dirty="0">
                <a:solidFill>
                  <a:srgbClr val="00B0F0"/>
                </a:solidFill>
              </a:rPr>
              <a:t> </a:t>
            </a:r>
            <a:r>
              <a:rPr lang="sv-SE" dirty="0" err="1"/>
              <a:t>women’s</a:t>
            </a:r>
            <a:r>
              <a:rPr lang="sv-SE" dirty="0"/>
              <a:t>  </a:t>
            </a:r>
            <a:r>
              <a:rPr lang="sv-SE" dirty="0" err="1"/>
              <a:t>knowledge</a:t>
            </a:r>
            <a:r>
              <a:rPr lang="sv-SE" dirty="0"/>
              <a:t> and participation. </a:t>
            </a:r>
          </a:p>
          <a:p>
            <a:endParaRPr lang="sv-SE" dirty="0"/>
          </a:p>
          <a:p>
            <a:r>
              <a:rPr lang="sv-SE" dirty="0" err="1"/>
              <a:t>Masculinites</a:t>
            </a:r>
            <a:r>
              <a:rPr lang="sv-SE" dirty="0"/>
              <a:t> and </a:t>
            </a:r>
            <a:r>
              <a:rPr lang="sv-SE" dirty="0" err="1"/>
              <a:t>femininities</a:t>
            </a:r>
            <a:r>
              <a:rPr lang="sv-SE" dirty="0"/>
              <a:t> </a:t>
            </a:r>
            <a:r>
              <a:rPr lang="sv-SE" dirty="0" err="1"/>
              <a:t>can</a:t>
            </a:r>
            <a:r>
              <a:rPr lang="sv-SE" dirty="0"/>
              <a:t> be </a:t>
            </a:r>
            <a:r>
              <a:rPr lang="sv-SE" dirty="0" err="1">
                <a:solidFill>
                  <a:srgbClr val="00B0F0"/>
                </a:solidFill>
              </a:rPr>
              <a:t>negotiated</a:t>
            </a:r>
            <a:r>
              <a:rPr lang="sv-SE" dirty="0">
                <a:solidFill>
                  <a:srgbClr val="00B0F0"/>
                </a:solidFill>
              </a:rPr>
              <a:t> and </a:t>
            </a:r>
            <a:r>
              <a:rPr lang="sv-SE" dirty="0" err="1">
                <a:solidFill>
                  <a:srgbClr val="00B0F0"/>
                </a:solidFill>
              </a:rPr>
              <a:t>altered</a:t>
            </a:r>
            <a:r>
              <a:rPr lang="sv-SE" dirty="0"/>
              <a:t> </a:t>
            </a:r>
            <a:r>
              <a:rPr lang="sv-SE" dirty="0" err="1"/>
              <a:t>during</a:t>
            </a:r>
            <a:r>
              <a:rPr lang="sv-SE" dirty="0"/>
              <a:t> </a:t>
            </a:r>
            <a:r>
              <a:rPr lang="sv-SE" dirty="0" err="1"/>
              <a:t>climate</a:t>
            </a:r>
            <a:r>
              <a:rPr lang="sv-SE" dirty="0"/>
              <a:t> </a:t>
            </a:r>
            <a:r>
              <a:rPr lang="sv-SE" dirty="0" err="1"/>
              <a:t>change</a:t>
            </a:r>
            <a:r>
              <a:rPr lang="sv-SE" dirty="0"/>
              <a:t> </a:t>
            </a:r>
            <a:r>
              <a:rPr lang="sv-SE" dirty="0" err="1"/>
              <a:t>processes</a:t>
            </a:r>
            <a:r>
              <a:rPr lang="sv-SE" dirty="0"/>
              <a:t>.</a:t>
            </a:r>
          </a:p>
          <a:p>
            <a:endParaRPr lang="sv-SE" dirty="0"/>
          </a:p>
          <a:p>
            <a:endParaRPr lang="sv-SE" dirty="0"/>
          </a:p>
        </p:txBody>
      </p:sp>
      <p:sp>
        <p:nvSpPr>
          <p:cNvPr id="4" name="Content Placeholder 2"/>
          <p:cNvSpPr txBox="1">
            <a:spLocks/>
          </p:cNvSpPr>
          <p:nvPr/>
        </p:nvSpPr>
        <p:spPr>
          <a:xfrm>
            <a:off x="6300192" y="5833549"/>
            <a:ext cx="3384376" cy="9950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dirty="0"/>
              <a:t>(</a:t>
            </a:r>
            <a:r>
              <a:rPr lang="sv-SE" dirty="0" err="1"/>
              <a:t>Sultana</a:t>
            </a:r>
            <a:r>
              <a:rPr lang="sv-SE" dirty="0"/>
              <a:t> 2014)</a:t>
            </a:r>
          </a:p>
        </p:txBody>
      </p:sp>
    </p:spTree>
    <p:extLst>
      <p:ext uri="{BB962C8B-B14F-4D97-AF65-F5344CB8AC3E}">
        <p14:creationId xmlns:p14="http://schemas.microsoft.com/office/powerpoint/2010/main" val="374064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spTree>
    <p:extLst>
      <p:ext uri="{BB962C8B-B14F-4D97-AF65-F5344CB8AC3E}">
        <p14:creationId xmlns:p14="http://schemas.microsoft.com/office/powerpoint/2010/main" val="196900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2564904"/>
            <a:ext cx="8589640" cy="1143000"/>
          </a:xfrm>
        </p:spPr>
        <p:txBody>
          <a:bodyPr>
            <a:normAutofit fontScale="90000"/>
          </a:bodyPr>
          <a:lstStyle/>
          <a:p>
            <a:r>
              <a:rPr lang="sv-SE" sz="6000" b="1" dirty="0">
                <a:solidFill>
                  <a:srgbClr val="FFC000"/>
                </a:solidFill>
                <a:latin typeface="Arial Rounded MT Bold" panose="020F0704030504030204" pitchFamily="34" charset="0"/>
              </a:rPr>
              <a:t>4 </a:t>
            </a:r>
            <a:r>
              <a:rPr lang="sv-SE" sz="6000" b="1" dirty="0" err="1">
                <a:solidFill>
                  <a:srgbClr val="FFC000"/>
                </a:solidFill>
                <a:latin typeface="Arial Rounded MT Bold" panose="020F0704030504030204" pitchFamily="34" charset="0"/>
              </a:rPr>
              <a:t>Gendered</a:t>
            </a:r>
            <a:r>
              <a:rPr lang="sv-SE" sz="6000" b="1" dirty="0">
                <a:solidFill>
                  <a:srgbClr val="FFC000"/>
                </a:solidFill>
                <a:latin typeface="Arial Rounded MT Bold" panose="020F0704030504030204" pitchFamily="34" charset="0"/>
              </a:rPr>
              <a:t> </a:t>
            </a:r>
            <a:r>
              <a:rPr lang="sv-SE" sz="6000" b="1" dirty="0" err="1">
                <a:solidFill>
                  <a:srgbClr val="FFC000"/>
                </a:solidFill>
                <a:latin typeface="Arial Rounded MT Bold" panose="020F0704030504030204" pitchFamily="34" charset="0"/>
              </a:rPr>
              <a:t>places</a:t>
            </a:r>
            <a:br>
              <a:rPr lang="sv-SE" sz="6000" b="1" dirty="0">
                <a:solidFill>
                  <a:srgbClr val="FFFF00"/>
                </a:solidFill>
                <a:latin typeface="Kristen ITC" panose="03050502040202030202" pitchFamily="66" charset="0"/>
              </a:rPr>
            </a:br>
            <a:br>
              <a:rPr lang="sv-SE" sz="6000" b="1" dirty="0">
                <a:solidFill>
                  <a:srgbClr val="FFFF00"/>
                </a:solidFill>
                <a:latin typeface="Kristen ITC" panose="03050502040202030202" pitchFamily="66" charset="0"/>
              </a:rPr>
            </a:br>
            <a:r>
              <a:rPr lang="sv-SE" sz="5300" b="1" dirty="0">
                <a:latin typeface="+mn-lt"/>
              </a:rPr>
              <a:t>- </a:t>
            </a:r>
            <a:r>
              <a:rPr lang="sv-SE" sz="4900" b="1" dirty="0">
                <a:latin typeface="+mn-lt"/>
              </a:rPr>
              <a:t>Different </a:t>
            </a:r>
            <a:r>
              <a:rPr lang="sv-SE" sz="4900" b="1" dirty="0" err="1">
                <a:latin typeface="+mn-lt"/>
              </a:rPr>
              <a:t>groups</a:t>
            </a:r>
            <a:r>
              <a:rPr lang="sv-SE" sz="4900" b="1" dirty="0">
                <a:latin typeface="+mn-lt"/>
              </a:rPr>
              <a:t> </a:t>
            </a:r>
            <a:r>
              <a:rPr lang="sv-SE" sz="4900" b="1" dirty="0" err="1">
                <a:latin typeface="+mn-lt"/>
              </a:rPr>
              <a:t>have</a:t>
            </a:r>
            <a:r>
              <a:rPr lang="sv-SE" sz="4900" b="1" dirty="0">
                <a:latin typeface="+mn-lt"/>
              </a:rPr>
              <a:t> different access to different </a:t>
            </a:r>
            <a:r>
              <a:rPr lang="sv-SE" sz="4900" b="1" dirty="0" err="1">
                <a:latin typeface="+mn-lt"/>
              </a:rPr>
              <a:t>spaces</a:t>
            </a:r>
            <a:endParaRPr lang="sv-SE" b="1" dirty="0">
              <a:latin typeface="+mn-lt"/>
            </a:endParaRPr>
          </a:p>
        </p:txBody>
      </p:sp>
    </p:spTree>
    <p:extLst>
      <p:ext uri="{BB962C8B-B14F-4D97-AF65-F5344CB8AC3E}">
        <p14:creationId xmlns:p14="http://schemas.microsoft.com/office/powerpoint/2010/main" val="25887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solidFill>
                  <a:srgbClr val="FFFF00"/>
                </a:solidFill>
              </a:rPr>
              <a:t>Open</a:t>
            </a:r>
            <a:r>
              <a:rPr lang="sv-SE" dirty="0">
                <a:solidFill>
                  <a:srgbClr val="FFFF00"/>
                </a:solidFill>
              </a:rPr>
              <a:t> the box of gender…</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00137" y="1844824"/>
            <a:ext cx="6943725" cy="3895725"/>
          </a:xfrm>
        </p:spPr>
      </p:pic>
      <p:sp>
        <p:nvSpPr>
          <p:cNvPr id="3" name="TextBox 2"/>
          <p:cNvSpPr txBox="1"/>
          <p:nvPr/>
        </p:nvSpPr>
        <p:spPr>
          <a:xfrm>
            <a:off x="5871472" y="5791150"/>
            <a:ext cx="2172390" cy="369332"/>
          </a:xfrm>
          <a:prstGeom prst="rect">
            <a:avLst/>
          </a:prstGeom>
          <a:noFill/>
        </p:spPr>
        <p:txBody>
          <a:bodyPr wrap="none" rtlCol="0">
            <a:spAutoFit/>
          </a:bodyPr>
          <a:lstStyle/>
          <a:p>
            <a:r>
              <a:rPr lang="sv-SE" dirty="0" err="1"/>
              <a:t>Araceli</a:t>
            </a:r>
            <a:r>
              <a:rPr lang="sv-SE" dirty="0"/>
              <a:t> </a:t>
            </a:r>
            <a:r>
              <a:rPr lang="sv-SE" i="1" dirty="0"/>
              <a:t>Pandora</a:t>
            </a:r>
            <a:r>
              <a:rPr lang="sv-SE" dirty="0"/>
              <a:t> 1896</a:t>
            </a:r>
          </a:p>
        </p:txBody>
      </p:sp>
    </p:spTree>
    <p:extLst>
      <p:ext uri="{BB962C8B-B14F-4D97-AF65-F5344CB8AC3E}">
        <p14:creationId xmlns:p14="http://schemas.microsoft.com/office/powerpoint/2010/main" val="2990120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372" y="184386"/>
            <a:ext cx="9011123" cy="1143000"/>
          </a:xfrm>
        </p:spPr>
        <p:txBody>
          <a:bodyPr>
            <a:normAutofit/>
          </a:bodyPr>
          <a:lstStyle/>
          <a:p>
            <a:r>
              <a:rPr lang="sv-SE" dirty="0">
                <a:solidFill>
                  <a:srgbClr val="FFFF00"/>
                </a:solidFill>
                <a:latin typeface="Kristen ITC" panose="03050502040202030202" pitchFamily="66" charset="0"/>
              </a:rPr>
              <a:t>Ex 2 Planning in Dhaka</a:t>
            </a:r>
          </a:p>
        </p:txBody>
      </p:sp>
      <p:sp>
        <p:nvSpPr>
          <p:cNvPr id="3" name="Platshållare för innehåll 2"/>
          <p:cNvSpPr>
            <a:spLocks noGrp="1"/>
          </p:cNvSpPr>
          <p:nvPr>
            <p:ph idx="1"/>
          </p:nvPr>
        </p:nvSpPr>
        <p:spPr>
          <a:xfrm>
            <a:off x="323528" y="1309014"/>
            <a:ext cx="8229600" cy="4525963"/>
          </a:xfrm>
        </p:spPr>
        <p:txBody>
          <a:bodyPr>
            <a:normAutofit/>
          </a:bodyPr>
          <a:lstStyle/>
          <a:p>
            <a:pPr marL="0" indent="0">
              <a:buNone/>
            </a:pPr>
            <a:r>
              <a:rPr lang="sv-SE" sz="4000" dirty="0"/>
              <a:t>The relation </a:t>
            </a:r>
            <a:r>
              <a:rPr lang="sv-SE" sz="4000" dirty="0" err="1"/>
              <a:t>between</a:t>
            </a:r>
            <a:r>
              <a:rPr lang="sv-SE" sz="4000" dirty="0"/>
              <a:t>  </a:t>
            </a:r>
          </a:p>
          <a:p>
            <a:pPr marL="0" indent="0">
              <a:buNone/>
            </a:pPr>
            <a:r>
              <a:rPr lang="sv-SE" sz="4000" dirty="0" err="1">
                <a:solidFill>
                  <a:srgbClr val="00B0F0"/>
                </a:solidFill>
              </a:rPr>
              <a:t>built</a:t>
            </a:r>
            <a:r>
              <a:rPr lang="sv-SE" sz="4000" dirty="0">
                <a:solidFill>
                  <a:srgbClr val="00B0F0"/>
                </a:solidFill>
              </a:rPr>
              <a:t> </a:t>
            </a:r>
            <a:r>
              <a:rPr lang="sv-SE" sz="4000" dirty="0" err="1">
                <a:solidFill>
                  <a:srgbClr val="00B0F0"/>
                </a:solidFill>
              </a:rPr>
              <a:t>environment</a:t>
            </a:r>
            <a:r>
              <a:rPr lang="sv-SE" sz="4000" dirty="0">
                <a:solidFill>
                  <a:srgbClr val="00B0F0"/>
                </a:solidFill>
              </a:rPr>
              <a:t> </a:t>
            </a:r>
            <a:r>
              <a:rPr lang="sv-SE" sz="4000" dirty="0"/>
              <a:t>and </a:t>
            </a:r>
          </a:p>
          <a:p>
            <a:pPr marL="0" indent="0">
              <a:buNone/>
            </a:pPr>
            <a:r>
              <a:rPr lang="sv-SE" sz="4000" dirty="0" err="1">
                <a:solidFill>
                  <a:srgbClr val="00B0F0"/>
                </a:solidFill>
              </a:rPr>
              <a:t>vulnerability</a:t>
            </a:r>
            <a:r>
              <a:rPr lang="sv-SE" sz="4000" dirty="0"/>
              <a:t> and</a:t>
            </a:r>
            <a:endParaRPr lang="sv-SE" sz="4000" dirty="0">
              <a:solidFill>
                <a:srgbClr val="00B0F0"/>
              </a:solidFill>
            </a:endParaRPr>
          </a:p>
          <a:p>
            <a:pPr marL="0" indent="0">
              <a:buNone/>
            </a:pPr>
            <a:r>
              <a:rPr lang="sv-SE" sz="4000" dirty="0" err="1">
                <a:solidFill>
                  <a:srgbClr val="00B0F0"/>
                </a:solidFill>
              </a:rPr>
              <a:t>resilience</a:t>
            </a:r>
            <a:endParaRPr lang="sv-SE" sz="4000" dirty="0"/>
          </a:p>
        </p:txBody>
      </p:sp>
      <p:sp>
        <p:nvSpPr>
          <p:cNvPr id="4" name="Platshållare för innehåll 2"/>
          <p:cNvSpPr txBox="1">
            <a:spLocks/>
          </p:cNvSpPr>
          <p:nvPr/>
        </p:nvSpPr>
        <p:spPr>
          <a:xfrm>
            <a:off x="457200" y="5190059"/>
            <a:ext cx="8251747"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sz="2400" dirty="0" err="1"/>
              <a:t>Jabeen</a:t>
            </a:r>
            <a:r>
              <a:rPr lang="sv-SE" sz="2400" dirty="0"/>
              <a:t> 2014. </a:t>
            </a:r>
            <a:r>
              <a:rPr lang="sv-SE" sz="2400" dirty="0" err="1"/>
              <a:t>Adapting</a:t>
            </a:r>
            <a:r>
              <a:rPr lang="sv-SE" sz="2400" dirty="0"/>
              <a:t> the </a:t>
            </a:r>
            <a:r>
              <a:rPr lang="sv-SE" sz="2400" dirty="0" err="1"/>
              <a:t>built</a:t>
            </a:r>
            <a:r>
              <a:rPr lang="sv-SE" sz="2400" dirty="0"/>
              <a:t> </a:t>
            </a:r>
            <a:r>
              <a:rPr lang="sv-SE" sz="2400" dirty="0" err="1"/>
              <a:t>environment</a:t>
            </a:r>
            <a:r>
              <a:rPr lang="sv-SE" sz="2400" dirty="0"/>
              <a:t>: the </a:t>
            </a:r>
            <a:r>
              <a:rPr lang="sv-SE" sz="2400" dirty="0" err="1"/>
              <a:t>role</a:t>
            </a:r>
            <a:r>
              <a:rPr lang="sv-SE" sz="2400" dirty="0"/>
              <a:t> </a:t>
            </a:r>
            <a:r>
              <a:rPr lang="sv-SE" sz="2400" dirty="0" err="1"/>
              <a:t>of</a:t>
            </a:r>
            <a:r>
              <a:rPr lang="sv-SE" sz="2400" dirty="0"/>
              <a:t> gender in </a:t>
            </a:r>
            <a:r>
              <a:rPr lang="sv-SE" sz="2400" dirty="0" err="1"/>
              <a:t>shaping</a:t>
            </a:r>
            <a:r>
              <a:rPr lang="sv-SE" sz="2400" dirty="0"/>
              <a:t> </a:t>
            </a:r>
            <a:r>
              <a:rPr lang="sv-SE" sz="2400" dirty="0" err="1"/>
              <a:t>vulnerability</a:t>
            </a:r>
            <a:r>
              <a:rPr lang="sv-SE" sz="2400" dirty="0"/>
              <a:t> and </a:t>
            </a:r>
            <a:r>
              <a:rPr lang="sv-SE" sz="2400" dirty="0" err="1"/>
              <a:t>resilience</a:t>
            </a:r>
            <a:r>
              <a:rPr lang="sv-SE" sz="2400" dirty="0"/>
              <a:t> to </a:t>
            </a:r>
            <a:r>
              <a:rPr lang="sv-SE" sz="2400" dirty="0" err="1"/>
              <a:t>climate</a:t>
            </a:r>
            <a:r>
              <a:rPr lang="sv-SE" sz="2400" dirty="0"/>
              <a:t> extremes in Dhaka. </a:t>
            </a:r>
            <a:r>
              <a:rPr lang="sv-SE" sz="2400" i="1" dirty="0"/>
              <a:t>Environment &amp; </a:t>
            </a:r>
            <a:r>
              <a:rPr lang="sv-SE" sz="2400" i="1" dirty="0" err="1"/>
              <a:t>Urbanization</a:t>
            </a:r>
            <a:r>
              <a:rPr lang="sv-SE" sz="2400" dirty="0"/>
              <a:t>. 26(1):147-165</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323716"/>
            <a:ext cx="5319965" cy="3723976"/>
          </a:xfrm>
          <a:prstGeom prst="rect">
            <a:avLst/>
          </a:prstGeom>
        </p:spPr>
      </p:pic>
    </p:spTree>
    <p:extLst>
      <p:ext uri="{BB962C8B-B14F-4D97-AF65-F5344CB8AC3E}">
        <p14:creationId xmlns:p14="http://schemas.microsoft.com/office/powerpoint/2010/main" val="4039294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6266" y="85192"/>
            <a:ext cx="8229600" cy="1143000"/>
          </a:xfrm>
        </p:spPr>
        <p:txBody>
          <a:bodyPr>
            <a:normAutofit/>
          </a:bodyPr>
          <a:lstStyle/>
          <a:p>
            <a:r>
              <a:rPr lang="sv-SE" dirty="0">
                <a:solidFill>
                  <a:srgbClr val="FFFF00"/>
                </a:solidFill>
                <a:latin typeface="Kristen ITC" panose="03050502040202030202" pitchFamily="66" charset="0"/>
              </a:rPr>
              <a:t>Ex 2 Planning in Dhaka</a:t>
            </a:r>
          </a:p>
        </p:txBody>
      </p:sp>
      <p:sp>
        <p:nvSpPr>
          <p:cNvPr id="3" name="Platshållare för innehåll 2"/>
          <p:cNvSpPr>
            <a:spLocks noGrp="1"/>
          </p:cNvSpPr>
          <p:nvPr>
            <p:ph idx="1"/>
          </p:nvPr>
        </p:nvSpPr>
        <p:spPr>
          <a:xfrm>
            <a:off x="251520" y="1400574"/>
            <a:ext cx="8712969" cy="4748175"/>
          </a:xfrm>
        </p:spPr>
        <p:txBody>
          <a:bodyPr/>
          <a:lstStyle/>
          <a:p>
            <a:pPr marL="0" indent="0">
              <a:buNone/>
            </a:pPr>
            <a:r>
              <a:rPr lang="sv-SE" dirty="0"/>
              <a:t> </a:t>
            </a:r>
          </a:p>
          <a:p>
            <a:pPr marL="0" indent="0">
              <a:buNone/>
            </a:pPr>
            <a:endParaRPr lang="sv-SE" dirty="0"/>
          </a:p>
          <a:p>
            <a:pPr marL="0" indent="0">
              <a:buNone/>
            </a:pPr>
            <a:endParaRPr lang="sv-SE" dirty="0"/>
          </a:p>
        </p:txBody>
      </p:sp>
      <p:sp>
        <p:nvSpPr>
          <p:cNvPr id="4" name="Platshållare för innehåll 2"/>
          <p:cNvSpPr txBox="1">
            <a:spLocks/>
          </p:cNvSpPr>
          <p:nvPr/>
        </p:nvSpPr>
        <p:spPr>
          <a:xfrm>
            <a:off x="6876256" y="6248383"/>
            <a:ext cx="8251747"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sz="2400" dirty="0"/>
              <a:t>(</a:t>
            </a:r>
            <a:r>
              <a:rPr lang="sv-SE" sz="2400" dirty="0" err="1"/>
              <a:t>Jabeen</a:t>
            </a:r>
            <a:r>
              <a:rPr lang="sv-SE" sz="2400" dirty="0"/>
              <a:t> 2014)</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124744"/>
            <a:ext cx="4702753" cy="3291928"/>
          </a:xfrm>
          <a:prstGeom prst="rect">
            <a:avLst/>
          </a:prstGeom>
        </p:spPr>
      </p:pic>
      <p:sp>
        <p:nvSpPr>
          <p:cNvPr id="7" name="Platshållare för innehåll 2"/>
          <p:cNvSpPr txBox="1">
            <a:spLocks/>
          </p:cNvSpPr>
          <p:nvPr/>
        </p:nvSpPr>
        <p:spPr>
          <a:xfrm>
            <a:off x="35496" y="1145996"/>
            <a:ext cx="8663106" cy="533772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dirty="0"/>
              <a:t>Gender </a:t>
            </a:r>
            <a:r>
              <a:rPr lang="sv-SE" dirty="0" err="1"/>
              <a:t>roles</a:t>
            </a:r>
            <a:endParaRPr lang="sv-SE" dirty="0"/>
          </a:p>
          <a:p>
            <a:endParaRPr lang="sv-SE" sz="1100" dirty="0"/>
          </a:p>
          <a:p>
            <a:r>
              <a:rPr lang="sv-SE" dirty="0"/>
              <a:t>Division of </a:t>
            </a:r>
            <a:r>
              <a:rPr lang="sv-SE" dirty="0" err="1"/>
              <a:t>labour</a:t>
            </a:r>
            <a:r>
              <a:rPr lang="sv-SE" dirty="0"/>
              <a:t> </a:t>
            </a:r>
            <a:r>
              <a:rPr lang="sv-SE" dirty="0" err="1"/>
              <a:t>between</a:t>
            </a:r>
            <a:r>
              <a:rPr lang="sv-SE" dirty="0"/>
              <a:t> </a:t>
            </a:r>
          </a:p>
          <a:p>
            <a:pPr marL="0" indent="0">
              <a:buNone/>
            </a:pPr>
            <a:r>
              <a:rPr lang="sv-SE" dirty="0"/>
              <a:t>    men and </a:t>
            </a:r>
            <a:r>
              <a:rPr lang="sv-SE" dirty="0" err="1"/>
              <a:t>women</a:t>
            </a:r>
            <a:r>
              <a:rPr lang="sv-SE" dirty="0"/>
              <a:t> </a:t>
            </a:r>
          </a:p>
          <a:p>
            <a:pPr marL="0" indent="0">
              <a:buNone/>
            </a:pPr>
            <a:endParaRPr lang="sv-SE" sz="1100" dirty="0"/>
          </a:p>
          <a:p>
            <a:r>
              <a:rPr lang="sv-SE" dirty="0"/>
              <a:t>Extreme heat and </a:t>
            </a:r>
          </a:p>
          <a:p>
            <a:pPr marL="0" indent="0">
              <a:buNone/>
            </a:pPr>
            <a:r>
              <a:rPr lang="sv-SE" dirty="0"/>
              <a:t>    </a:t>
            </a:r>
            <a:r>
              <a:rPr lang="sv-SE" dirty="0" err="1"/>
              <a:t>heavy</a:t>
            </a:r>
            <a:r>
              <a:rPr lang="sv-SE" dirty="0"/>
              <a:t> </a:t>
            </a:r>
            <a:r>
              <a:rPr lang="sv-SE" dirty="0" err="1"/>
              <a:t>rains</a:t>
            </a:r>
            <a:r>
              <a:rPr lang="sv-SE" dirty="0"/>
              <a:t> </a:t>
            </a:r>
          </a:p>
          <a:p>
            <a:endParaRPr lang="sv-SE" dirty="0"/>
          </a:p>
          <a:p>
            <a:pPr marL="0" indent="0">
              <a:buNone/>
            </a:pPr>
            <a:r>
              <a:rPr lang="sv-SE" dirty="0"/>
              <a:t>		</a:t>
            </a:r>
            <a:r>
              <a:rPr lang="sv-SE" dirty="0">
                <a:solidFill>
                  <a:srgbClr val="00B0F0"/>
                </a:solidFill>
              </a:rPr>
              <a:t>The </a:t>
            </a:r>
            <a:r>
              <a:rPr lang="sv-SE" dirty="0" err="1">
                <a:solidFill>
                  <a:srgbClr val="00B0F0"/>
                </a:solidFill>
              </a:rPr>
              <a:t>effects</a:t>
            </a:r>
            <a:r>
              <a:rPr lang="sv-SE" dirty="0"/>
              <a:t> of ’</a:t>
            </a:r>
            <a:r>
              <a:rPr lang="sv-SE" dirty="0" err="1"/>
              <a:t>climate</a:t>
            </a:r>
            <a:r>
              <a:rPr lang="sv-SE" dirty="0"/>
              <a:t> extremes’ </a:t>
            </a:r>
            <a:r>
              <a:rPr lang="sv-SE" dirty="0" err="1"/>
              <a:t>are</a:t>
            </a:r>
            <a:r>
              <a:rPr lang="sv-SE" dirty="0"/>
              <a:t> </a:t>
            </a:r>
          </a:p>
          <a:p>
            <a:pPr marL="0" indent="0">
              <a:buNone/>
            </a:pPr>
            <a:r>
              <a:rPr lang="sv-SE" dirty="0"/>
              <a:t>		</a:t>
            </a:r>
            <a:r>
              <a:rPr lang="sv-SE" dirty="0" err="1"/>
              <a:t>also</a:t>
            </a:r>
            <a:r>
              <a:rPr lang="sv-SE" dirty="0"/>
              <a:t>  </a:t>
            </a:r>
            <a:r>
              <a:rPr lang="sv-SE" dirty="0" err="1"/>
              <a:t>gendered</a:t>
            </a:r>
            <a:r>
              <a:rPr lang="sv-SE" dirty="0"/>
              <a:t>. The </a:t>
            </a:r>
            <a:r>
              <a:rPr lang="sv-SE" dirty="0" err="1"/>
              <a:t>power</a:t>
            </a:r>
            <a:r>
              <a:rPr lang="sv-SE" dirty="0"/>
              <a:t> relation is </a:t>
            </a:r>
          </a:p>
          <a:p>
            <a:pPr marL="0" indent="0">
              <a:buNone/>
            </a:pPr>
            <a:r>
              <a:rPr lang="sv-SE" dirty="0"/>
              <a:t>		</a:t>
            </a:r>
            <a:r>
              <a:rPr lang="sv-SE" dirty="0" err="1"/>
              <a:t>manifested</a:t>
            </a:r>
            <a:r>
              <a:rPr lang="sv-SE" dirty="0"/>
              <a:t> in ’</a:t>
            </a:r>
            <a:r>
              <a:rPr lang="sv-SE" dirty="0" err="1"/>
              <a:t>spacial</a:t>
            </a:r>
            <a:r>
              <a:rPr lang="sv-SE" dirty="0"/>
              <a:t> </a:t>
            </a:r>
            <a:r>
              <a:rPr lang="sv-SE" dirty="0" err="1"/>
              <a:t>practices</a:t>
            </a:r>
            <a:r>
              <a:rPr lang="sv-SE" dirty="0"/>
              <a:t>’. </a:t>
            </a:r>
          </a:p>
          <a:p>
            <a:pPr marL="0" indent="0">
              <a:buNone/>
            </a:pPr>
            <a:endParaRPr lang="sv-SE" dirty="0"/>
          </a:p>
          <a:p>
            <a:pPr marL="0" indent="0">
              <a:buNone/>
            </a:pPr>
            <a:endParaRPr lang="sv-SE" dirty="0"/>
          </a:p>
          <a:p>
            <a:pPr marL="0" indent="0">
              <a:buNone/>
            </a:pPr>
            <a:endParaRPr lang="sv-SE" dirty="0"/>
          </a:p>
        </p:txBody>
      </p:sp>
      <p:sp>
        <p:nvSpPr>
          <p:cNvPr id="5" name="Right Arrow 4"/>
          <p:cNvSpPr/>
          <p:nvPr/>
        </p:nvSpPr>
        <p:spPr>
          <a:xfrm>
            <a:off x="539552" y="4725144"/>
            <a:ext cx="1125839"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8480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1143000"/>
          </a:xfrm>
        </p:spPr>
        <p:txBody>
          <a:bodyPr>
            <a:normAutofit/>
          </a:bodyPr>
          <a:lstStyle/>
          <a:p>
            <a:r>
              <a:rPr lang="sv-SE" dirty="0">
                <a:solidFill>
                  <a:srgbClr val="FFFF00"/>
                </a:solidFill>
                <a:latin typeface="Kristen ITC" panose="03050502040202030202" pitchFamily="66" charset="0"/>
              </a:rPr>
              <a:t>Ex 2 Planning in Dhaka</a:t>
            </a:r>
          </a:p>
        </p:txBody>
      </p:sp>
      <p:sp>
        <p:nvSpPr>
          <p:cNvPr id="3" name="Platshållare för innehåll 2"/>
          <p:cNvSpPr>
            <a:spLocks noGrp="1"/>
          </p:cNvSpPr>
          <p:nvPr>
            <p:ph idx="1"/>
          </p:nvPr>
        </p:nvSpPr>
        <p:spPr>
          <a:xfrm>
            <a:off x="251520" y="1091912"/>
            <a:ext cx="8229600" cy="4525963"/>
          </a:xfrm>
        </p:spPr>
        <p:txBody>
          <a:bodyPr/>
          <a:lstStyle/>
          <a:p>
            <a:pPr marL="0" indent="0">
              <a:buNone/>
            </a:pPr>
            <a:r>
              <a:rPr lang="sv-SE" dirty="0"/>
              <a:t> </a:t>
            </a:r>
          </a:p>
          <a:p>
            <a:pPr marL="0" indent="0">
              <a:buNone/>
            </a:pPr>
            <a:endParaRPr lang="sv-SE" dirty="0"/>
          </a:p>
          <a:p>
            <a:pPr marL="0" indent="0">
              <a:buNone/>
            </a:pPr>
            <a:endParaRPr lang="sv-SE" dirty="0"/>
          </a:p>
        </p:txBody>
      </p:sp>
      <p:sp>
        <p:nvSpPr>
          <p:cNvPr id="4" name="Platshållare för innehåll 2"/>
          <p:cNvSpPr txBox="1">
            <a:spLocks/>
          </p:cNvSpPr>
          <p:nvPr/>
        </p:nvSpPr>
        <p:spPr>
          <a:xfrm>
            <a:off x="6732240" y="5990626"/>
            <a:ext cx="8251747"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sz="2400" dirty="0"/>
              <a:t>(</a:t>
            </a:r>
            <a:r>
              <a:rPr lang="sv-SE" sz="2400" dirty="0" err="1"/>
              <a:t>Jabeen</a:t>
            </a:r>
            <a:r>
              <a:rPr lang="sv-SE" sz="2400" dirty="0"/>
              <a:t> 2014)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1059980"/>
            <a:ext cx="3468331" cy="3201184"/>
          </a:xfrm>
          <a:prstGeom prst="rect">
            <a:avLst/>
          </a:prstGeom>
        </p:spPr>
      </p:pic>
      <p:sp>
        <p:nvSpPr>
          <p:cNvPr id="7" name="Platshållare för innehåll 2"/>
          <p:cNvSpPr txBox="1">
            <a:spLocks/>
          </p:cNvSpPr>
          <p:nvPr/>
        </p:nvSpPr>
        <p:spPr>
          <a:xfrm>
            <a:off x="67377" y="1091912"/>
            <a:ext cx="9110551" cy="5288339"/>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sv-SE" dirty="0"/>
          </a:p>
          <a:p>
            <a:endParaRPr lang="sv-SE" sz="900" dirty="0"/>
          </a:p>
          <a:p>
            <a:r>
              <a:rPr lang="sv-SE" sz="3300" dirty="0" err="1"/>
              <a:t>Exterior</a:t>
            </a:r>
            <a:r>
              <a:rPr lang="sv-SE" sz="3300" dirty="0"/>
              <a:t>/front </a:t>
            </a:r>
            <a:r>
              <a:rPr lang="sv-SE" sz="3300" dirty="0" err="1"/>
              <a:t>rooms</a:t>
            </a:r>
            <a:r>
              <a:rPr lang="sv-SE" sz="3300" dirty="0"/>
              <a:t> </a:t>
            </a:r>
            <a:r>
              <a:rPr lang="sv-SE" sz="3300" dirty="0" err="1"/>
              <a:t>are</a:t>
            </a:r>
            <a:r>
              <a:rPr lang="sv-SE" sz="3300" dirty="0"/>
              <a:t> </a:t>
            </a:r>
            <a:r>
              <a:rPr lang="sv-SE" sz="3300" dirty="0" err="1"/>
              <a:t>more</a:t>
            </a:r>
            <a:r>
              <a:rPr lang="sv-SE" sz="3300" dirty="0"/>
              <a:t> public </a:t>
            </a:r>
          </a:p>
          <a:p>
            <a:pPr marL="0" indent="0">
              <a:buNone/>
            </a:pPr>
            <a:r>
              <a:rPr lang="sv-SE" sz="3300" dirty="0"/>
              <a:t>    </a:t>
            </a:r>
            <a:r>
              <a:rPr lang="sv-SE" sz="3300" dirty="0" err="1"/>
              <a:t>e.g</a:t>
            </a:r>
            <a:r>
              <a:rPr lang="sv-SE" sz="3300" dirty="0"/>
              <a:t>. shops</a:t>
            </a:r>
          </a:p>
          <a:p>
            <a:pPr marL="0" indent="0">
              <a:buNone/>
            </a:pPr>
            <a:endParaRPr lang="sv-SE" sz="1200" dirty="0"/>
          </a:p>
          <a:p>
            <a:r>
              <a:rPr lang="sv-SE" sz="3300" dirty="0" err="1"/>
              <a:t>Interior</a:t>
            </a:r>
            <a:r>
              <a:rPr lang="sv-SE" sz="3300" dirty="0"/>
              <a:t>/ inside </a:t>
            </a:r>
            <a:r>
              <a:rPr lang="sv-SE" sz="3300" dirty="0" err="1"/>
              <a:t>room</a:t>
            </a:r>
            <a:r>
              <a:rPr lang="sv-SE" sz="3300" dirty="0"/>
              <a:t> </a:t>
            </a:r>
            <a:r>
              <a:rPr lang="sv-SE" sz="3300" dirty="0" err="1"/>
              <a:t>are</a:t>
            </a:r>
            <a:r>
              <a:rPr lang="sv-SE" sz="3300" dirty="0"/>
              <a:t> for </a:t>
            </a:r>
            <a:r>
              <a:rPr lang="sv-SE" sz="3300" dirty="0" err="1"/>
              <a:t>women</a:t>
            </a:r>
            <a:endParaRPr lang="sv-SE" sz="3300" dirty="0"/>
          </a:p>
          <a:p>
            <a:endParaRPr lang="sv-SE" sz="1300" dirty="0"/>
          </a:p>
          <a:p>
            <a:pPr marL="0" indent="0">
              <a:buNone/>
            </a:pPr>
            <a:endParaRPr lang="sv-SE" sz="1100" dirty="0"/>
          </a:p>
          <a:p>
            <a:r>
              <a:rPr lang="sv-SE" sz="3300" dirty="0" err="1"/>
              <a:t>During</a:t>
            </a:r>
            <a:r>
              <a:rPr lang="sv-SE" sz="3300" dirty="0"/>
              <a:t> extreme heat  </a:t>
            </a:r>
            <a:r>
              <a:rPr lang="sv-SE" sz="3300" dirty="0" err="1"/>
              <a:t>interior</a:t>
            </a:r>
            <a:r>
              <a:rPr lang="sv-SE" sz="3300" dirty="0"/>
              <a:t> </a:t>
            </a:r>
            <a:r>
              <a:rPr lang="sv-SE" sz="3300" dirty="0" err="1"/>
              <a:t>rooms</a:t>
            </a:r>
            <a:r>
              <a:rPr lang="sv-SE" sz="3300" dirty="0"/>
              <a:t> </a:t>
            </a:r>
          </a:p>
          <a:p>
            <a:pPr marL="0" indent="0">
              <a:buNone/>
            </a:pPr>
            <a:r>
              <a:rPr lang="sv-SE" sz="3300" dirty="0"/>
              <a:t>    </a:t>
            </a:r>
            <a:r>
              <a:rPr lang="sv-SE" sz="3300" dirty="0" err="1"/>
              <a:t>without</a:t>
            </a:r>
            <a:r>
              <a:rPr lang="sv-SE" sz="3300" dirty="0"/>
              <a:t> ventilation </a:t>
            </a:r>
            <a:r>
              <a:rPr lang="sv-SE" sz="3300" dirty="0" err="1"/>
              <a:t>become</a:t>
            </a:r>
            <a:r>
              <a:rPr lang="sv-SE" sz="3300" dirty="0"/>
              <a:t> to hot</a:t>
            </a:r>
          </a:p>
          <a:p>
            <a:pPr marL="0" indent="0">
              <a:buNone/>
            </a:pPr>
            <a:endParaRPr lang="sv-SE" sz="1300" dirty="0"/>
          </a:p>
          <a:p>
            <a:r>
              <a:rPr lang="sv-SE" sz="3300" dirty="0" err="1"/>
              <a:t>However</a:t>
            </a:r>
            <a:r>
              <a:rPr lang="sv-SE" sz="3300" dirty="0"/>
              <a:t>, </a:t>
            </a:r>
            <a:r>
              <a:rPr lang="sv-SE" sz="3300" dirty="0" err="1"/>
              <a:t>women</a:t>
            </a:r>
            <a:r>
              <a:rPr lang="sv-SE" sz="3300" dirty="0"/>
              <a:t> do not go </a:t>
            </a:r>
            <a:r>
              <a:rPr lang="sv-SE" sz="3300" dirty="0" err="1"/>
              <a:t>outside</a:t>
            </a:r>
            <a:r>
              <a:rPr lang="sv-SE" sz="3300" dirty="0"/>
              <a:t> to public areas</a:t>
            </a:r>
          </a:p>
          <a:p>
            <a:endParaRPr lang="sv-SE" sz="1300" dirty="0"/>
          </a:p>
          <a:p>
            <a:r>
              <a:rPr lang="sv-SE" sz="3300" dirty="0" err="1"/>
              <a:t>These</a:t>
            </a:r>
            <a:r>
              <a:rPr lang="sv-SE" sz="3300" dirty="0"/>
              <a:t> </a:t>
            </a:r>
            <a:r>
              <a:rPr lang="sv-SE" sz="3300" dirty="0" err="1"/>
              <a:t>experiences</a:t>
            </a:r>
            <a:r>
              <a:rPr lang="sv-SE" sz="3300" dirty="0"/>
              <a:t> </a:t>
            </a:r>
            <a:r>
              <a:rPr lang="sv-SE" sz="3300" dirty="0" err="1"/>
              <a:t>are</a:t>
            </a:r>
            <a:r>
              <a:rPr lang="sv-SE" sz="3300" dirty="0"/>
              <a:t> not </a:t>
            </a:r>
            <a:r>
              <a:rPr lang="sv-SE" sz="3300" dirty="0" err="1"/>
              <a:t>observed</a:t>
            </a:r>
            <a:r>
              <a:rPr lang="sv-SE" sz="3300" dirty="0"/>
              <a:t> in </a:t>
            </a:r>
            <a:r>
              <a:rPr lang="sv-SE" sz="3300" dirty="0" err="1"/>
              <a:t>building</a:t>
            </a:r>
            <a:r>
              <a:rPr lang="sv-SE" sz="3300" dirty="0"/>
              <a:t> </a:t>
            </a:r>
            <a:r>
              <a:rPr lang="sv-SE" sz="3300" dirty="0" err="1"/>
              <a:t>projects</a:t>
            </a:r>
            <a:r>
              <a:rPr lang="sv-SE" sz="3300" dirty="0"/>
              <a:t> as </a:t>
            </a:r>
            <a:r>
              <a:rPr lang="sv-SE" sz="3300" dirty="0" err="1"/>
              <a:t>this</a:t>
            </a:r>
            <a:r>
              <a:rPr lang="sv-SE" sz="3300" dirty="0"/>
              <a:t> is a </a:t>
            </a:r>
            <a:r>
              <a:rPr lang="sv-SE" sz="3300" dirty="0" err="1"/>
              <a:t>male</a:t>
            </a:r>
            <a:r>
              <a:rPr lang="sv-SE" sz="3300" dirty="0"/>
              <a:t> </a:t>
            </a:r>
            <a:r>
              <a:rPr lang="sv-SE" sz="3300" dirty="0" err="1"/>
              <a:t>domain</a:t>
            </a:r>
            <a:r>
              <a:rPr lang="sv-SE" sz="3300" dirty="0"/>
              <a:t>/arena and men do not </a:t>
            </a:r>
            <a:r>
              <a:rPr lang="sv-SE" sz="3300" dirty="0" err="1"/>
              <a:t>have</a:t>
            </a:r>
            <a:r>
              <a:rPr lang="sv-SE" sz="3300" dirty="0"/>
              <a:t> </a:t>
            </a:r>
            <a:r>
              <a:rPr lang="sv-SE" sz="3300" dirty="0" err="1"/>
              <a:t>this</a:t>
            </a:r>
            <a:r>
              <a:rPr lang="sv-SE" sz="3300" dirty="0"/>
              <a:t> </a:t>
            </a:r>
            <a:r>
              <a:rPr lang="sv-SE" sz="3300" dirty="0" err="1"/>
              <a:t>experience</a:t>
            </a:r>
            <a:r>
              <a:rPr lang="sv-SE" sz="3300" dirty="0"/>
              <a:t>.</a:t>
            </a:r>
          </a:p>
          <a:p>
            <a:pPr marL="0" indent="0">
              <a:buNone/>
            </a:pPr>
            <a:endParaRPr lang="sv-SE" dirty="0"/>
          </a:p>
          <a:p>
            <a:endParaRPr lang="sv-SE" dirty="0"/>
          </a:p>
          <a:p>
            <a:pPr marL="0" indent="0">
              <a:buNone/>
            </a:pPr>
            <a:endParaRPr lang="sv-SE" dirty="0"/>
          </a:p>
          <a:p>
            <a:pPr marL="0" indent="0">
              <a:buNone/>
            </a:pPr>
            <a:endParaRPr lang="sv-SE" dirty="0"/>
          </a:p>
          <a:p>
            <a:pPr marL="0" indent="0">
              <a:buNone/>
            </a:pPr>
            <a:endParaRPr lang="sv-SE" dirty="0"/>
          </a:p>
          <a:p>
            <a:pPr lvl="1"/>
            <a:endParaRPr lang="sv-SE" dirty="0"/>
          </a:p>
        </p:txBody>
      </p:sp>
    </p:spTree>
    <p:extLst>
      <p:ext uri="{BB962C8B-B14F-4D97-AF65-F5344CB8AC3E}">
        <p14:creationId xmlns:p14="http://schemas.microsoft.com/office/powerpoint/2010/main" val="513012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88640"/>
            <a:ext cx="8229600" cy="1143000"/>
          </a:xfrm>
        </p:spPr>
        <p:txBody>
          <a:bodyPr>
            <a:normAutofit/>
          </a:bodyPr>
          <a:lstStyle/>
          <a:p>
            <a:r>
              <a:rPr lang="sv-SE" dirty="0">
                <a:solidFill>
                  <a:srgbClr val="FFFF00"/>
                </a:solidFill>
                <a:latin typeface="Kristen ITC" panose="03050502040202030202" pitchFamily="66" charset="0"/>
              </a:rPr>
              <a:t>Planning in Dhaka</a:t>
            </a:r>
          </a:p>
        </p:txBody>
      </p:sp>
      <p:sp>
        <p:nvSpPr>
          <p:cNvPr id="3" name="Platshållare för innehåll 2"/>
          <p:cNvSpPr>
            <a:spLocks noGrp="1"/>
          </p:cNvSpPr>
          <p:nvPr>
            <p:ph idx="1"/>
          </p:nvPr>
        </p:nvSpPr>
        <p:spPr>
          <a:xfrm>
            <a:off x="323528" y="1309014"/>
            <a:ext cx="8229600" cy="4525963"/>
          </a:xfrm>
        </p:spPr>
        <p:txBody>
          <a:bodyPr/>
          <a:lstStyle/>
          <a:p>
            <a:pPr marL="0" indent="0">
              <a:buNone/>
            </a:pPr>
            <a:r>
              <a:rPr lang="sv-SE" dirty="0"/>
              <a:t> </a:t>
            </a:r>
          </a:p>
          <a:p>
            <a:pPr marL="0" indent="0">
              <a:buNone/>
            </a:pPr>
            <a:endParaRPr lang="sv-SE" dirty="0"/>
          </a:p>
          <a:p>
            <a:pPr marL="0" indent="0">
              <a:buNone/>
            </a:pPr>
            <a:endParaRPr lang="sv-SE" dirty="0"/>
          </a:p>
        </p:txBody>
      </p:sp>
      <p:sp>
        <p:nvSpPr>
          <p:cNvPr id="4" name="Platshållare för innehåll 2"/>
          <p:cNvSpPr txBox="1">
            <a:spLocks/>
          </p:cNvSpPr>
          <p:nvPr/>
        </p:nvSpPr>
        <p:spPr>
          <a:xfrm>
            <a:off x="7020272" y="6212936"/>
            <a:ext cx="8251747"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sz="2400" dirty="0"/>
              <a:t>(</a:t>
            </a:r>
            <a:r>
              <a:rPr lang="sv-SE" sz="2400" dirty="0" err="1"/>
              <a:t>Jabeen</a:t>
            </a:r>
            <a:r>
              <a:rPr lang="sv-SE" sz="2400" dirty="0"/>
              <a:t> 2014)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1228490"/>
            <a:ext cx="3347864" cy="2416534"/>
          </a:xfrm>
          <a:prstGeom prst="rect">
            <a:avLst/>
          </a:prstGeom>
        </p:spPr>
      </p:pic>
      <p:sp>
        <p:nvSpPr>
          <p:cNvPr id="7" name="Platshållare för innehåll 2"/>
          <p:cNvSpPr txBox="1">
            <a:spLocks/>
          </p:cNvSpPr>
          <p:nvPr/>
        </p:nvSpPr>
        <p:spPr>
          <a:xfrm>
            <a:off x="323528" y="1331640"/>
            <a:ext cx="9110551" cy="52883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dirty="0"/>
              <a:t>Power relations </a:t>
            </a:r>
            <a:r>
              <a:rPr lang="sv-SE" dirty="0" err="1"/>
              <a:t>are</a:t>
            </a:r>
            <a:r>
              <a:rPr lang="sv-SE" dirty="0"/>
              <a:t> </a:t>
            </a:r>
            <a:r>
              <a:rPr lang="sv-SE" dirty="0" err="1"/>
              <a:t>manifested</a:t>
            </a:r>
            <a:r>
              <a:rPr lang="sv-SE" dirty="0"/>
              <a:t> in </a:t>
            </a:r>
          </a:p>
          <a:p>
            <a:pPr marL="0" indent="0">
              <a:buNone/>
            </a:pPr>
            <a:r>
              <a:rPr lang="sv-SE" dirty="0"/>
              <a:t>    ’</a:t>
            </a:r>
            <a:r>
              <a:rPr lang="sv-SE" dirty="0" err="1"/>
              <a:t>spacial</a:t>
            </a:r>
            <a:r>
              <a:rPr lang="sv-SE" dirty="0"/>
              <a:t> </a:t>
            </a:r>
            <a:r>
              <a:rPr lang="sv-SE" dirty="0" err="1"/>
              <a:t>practices</a:t>
            </a:r>
            <a:r>
              <a:rPr lang="sv-SE" dirty="0"/>
              <a:t>’</a:t>
            </a:r>
          </a:p>
          <a:p>
            <a:pPr marL="0" indent="0">
              <a:buNone/>
            </a:pPr>
            <a:r>
              <a:rPr lang="sv-SE" dirty="0"/>
              <a:t>   </a:t>
            </a:r>
          </a:p>
          <a:p>
            <a:pPr lvl="1"/>
            <a:r>
              <a:rPr lang="sv-SE" dirty="0"/>
              <a:t>House </a:t>
            </a:r>
            <a:r>
              <a:rPr lang="sv-SE" dirty="0" err="1"/>
              <a:t>building</a:t>
            </a:r>
            <a:r>
              <a:rPr lang="sv-SE" dirty="0"/>
              <a:t> is an </a:t>
            </a:r>
            <a:r>
              <a:rPr lang="sv-SE" dirty="0" err="1"/>
              <a:t>activity</a:t>
            </a:r>
            <a:r>
              <a:rPr lang="sv-SE" dirty="0"/>
              <a:t> for men</a:t>
            </a:r>
          </a:p>
          <a:p>
            <a:pPr lvl="1"/>
            <a:r>
              <a:rPr lang="sv-SE" dirty="0"/>
              <a:t>It </a:t>
            </a:r>
            <a:r>
              <a:rPr lang="sv-SE" dirty="0" err="1"/>
              <a:t>includes</a:t>
            </a:r>
            <a:r>
              <a:rPr lang="sv-SE" dirty="0"/>
              <a:t> planning, designing, </a:t>
            </a:r>
            <a:r>
              <a:rPr lang="sv-SE" dirty="0" err="1"/>
              <a:t>building</a:t>
            </a:r>
            <a:r>
              <a:rPr lang="sv-SE" dirty="0"/>
              <a:t> private and public </a:t>
            </a:r>
            <a:r>
              <a:rPr lang="sv-SE" dirty="0" err="1"/>
              <a:t>buildings</a:t>
            </a:r>
            <a:r>
              <a:rPr lang="sv-SE" dirty="0"/>
              <a:t>, </a:t>
            </a:r>
            <a:r>
              <a:rPr lang="sv-SE" dirty="0" err="1"/>
              <a:t>rooms</a:t>
            </a:r>
            <a:r>
              <a:rPr lang="sv-SE" dirty="0"/>
              <a:t>, </a:t>
            </a:r>
            <a:r>
              <a:rPr lang="sv-SE" dirty="0" err="1"/>
              <a:t>streets</a:t>
            </a:r>
            <a:r>
              <a:rPr lang="sv-SE" dirty="0"/>
              <a:t> </a:t>
            </a:r>
          </a:p>
          <a:p>
            <a:pPr lvl="1"/>
            <a:endParaRPr lang="sv-SE" dirty="0"/>
          </a:p>
          <a:p>
            <a:pPr marL="457200" lvl="1" indent="0">
              <a:buNone/>
            </a:pPr>
            <a:r>
              <a:rPr lang="sv-SE" dirty="0"/>
              <a:t>	  </a:t>
            </a:r>
            <a:r>
              <a:rPr lang="sv-SE" dirty="0" err="1"/>
              <a:t>Gendered</a:t>
            </a:r>
            <a:r>
              <a:rPr lang="sv-SE" dirty="0"/>
              <a:t> </a:t>
            </a:r>
            <a:r>
              <a:rPr lang="sv-SE" dirty="0" err="1"/>
              <a:t>spaces</a:t>
            </a:r>
            <a:r>
              <a:rPr lang="sv-SE" dirty="0"/>
              <a:t>, </a:t>
            </a:r>
            <a:r>
              <a:rPr lang="sv-SE" dirty="0" err="1"/>
              <a:t>places</a:t>
            </a:r>
            <a:r>
              <a:rPr lang="sv-SE" dirty="0"/>
              <a:t>, areas, </a:t>
            </a:r>
            <a:r>
              <a:rPr lang="sv-SE" dirty="0" err="1"/>
              <a:t>rooms</a:t>
            </a:r>
            <a:r>
              <a:rPr lang="sv-SE" dirty="0"/>
              <a:t>, </a:t>
            </a:r>
          </a:p>
          <a:p>
            <a:pPr marL="457200" lvl="1" indent="0">
              <a:buNone/>
            </a:pPr>
            <a:r>
              <a:rPr lang="sv-SE" dirty="0"/>
              <a:t>        </a:t>
            </a:r>
            <a:r>
              <a:rPr lang="sv-SE" dirty="0" err="1"/>
              <a:t>compartments</a:t>
            </a:r>
            <a:r>
              <a:rPr lang="sv-SE" dirty="0"/>
              <a:t> </a:t>
            </a:r>
            <a:r>
              <a:rPr lang="sv-SE" dirty="0" err="1"/>
              <a:t>are</a:t>
            </a:r>
            <a:r>
              <a:rPr lang="sv-SE" dirty="0"/>
              <a:t> </a:t>
            </a:r>
            <a:r>
              <a:rPr lang="sv-SE" dirty="0" err="1"/>
              <a:t>reproduced</a:t>
            </a:r>
            <a:r>
              <a:rPr lang="sv-SE" dirty="0"/>
              <a:t> – no </a:t>
            </a:r>
            <a:r>
              <a:rPr lang="sv-SE" dirty="0" err="1"/>
              <a:t>change</a:t>
            </a:r>
            <a:r>
              <a:rPr lang="sv-SE" dirty="0"/>
              <a:t>.</a:t>
            </a:r>
          </a:p>
          <a:p>
            <a:pPr lvl="1"/>
            <a:endParaRPr lang="sv-SE" dirty="0"/>
          </a:p>
        </p:txBody>
      </p:sp>
      <p:sp>
        <p:nvSpPr>
          <p:cNvPr id="5" name="Right Arrow 4"/>
          <p:cNvSpPr/>
          <p:nvPr/>
        </p:nvSpPr>
        <p:spPr>
          <a:xfrm>
            <a:off x="199026" y="5085184"/>
            <a:ext cx="1125839"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117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spTree>
    <p:extLst>
      <p:ext uri="{BB962C8B-B14F-4D97-AF65-F5344CB8AC3E}">
        <p14:creationId xmlns:p14="http://schemas.microsoft.com/office/powerpoint/2010/main" val="3293724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512" y="260648"/>
            <a:ext cx="9145015" cy="994172"/>
          </a:xfrm>
        </p:spPr>
        <p:txBody>
          <a:bodyPr>
            <a:normAutofit fontScale="90000"/>
          </a:bodyPr>
          <a:lstStyle/>
          <a:p>
            <a:pPr algn="l"/>
            <a:r>
              <a:rPr lang="sv-SE" b="1" dirty="0" err="1">
                <a:solidFill>
                  <a:srgbClr val="FFFF00"/>
                </a:solidFill>
                <a:latin typeface="Bradley Hand ITC" panose="03070402050302030203" pitchFamily="66" charset="0"/>
              </a:rPr>
              <a:t>Summing</a:t>
            </a:r>
            <a:r>
              <a:rPr lang="sv-SE" b="1" dirty="0">
                <a:solidFill>
                  <a:srgbClr val="FFFF00"/>
                </a:solidFill>
                <a:latin typeface="Bradley Hand ITC" panose="03070402050302030203" pitchFamily="66" charset="0"/>
              </a:rPr>
              <a:t> </a:t>
            </a:r>
            <a:r>
              <a:rPr lang="sv-SE" b="1" dirty="0" err="1">
                <a:solidFill>
                  <a:srgbClr val="FFFF00"/>
                </a:solidFill>
                <a:latin typeface="Bradley Hand ITC" panose="03070402050302030203" pitchFamily="66" charset="0"/>
              </a:rPr>
              <a:t>up</a:t>
            </a:r>
            <a:r>
              <a:rPr lang="sv-SE" b="1" dirty="0">
                <a:solidFill>
                  <a:srgbClr val="FFFF00"/>
                </a:solidFill>
                <a:latin typeface="Bradley Hand ITC" panose="03070402050302030203" pitchFamily="66" charset="0"/>
              </a:rPr>
              <a:t>…</a:t>
            </a:r>
            <a:br>
              <a:rPr lang="sv-SE" sz="3100" dirty="0">
                <a:solidFill>
                  <a:srgbClr val="00B0F0"/>
                </a:solidFill>
              </a:rPr>
            </a:br>
            <a:r>
              <a:rPr lang="sv-SE" sz="3100" dirty="0" err="1"/>
              <a:t>How</a:t>
            </a:r>
            <a:r>
              <a:rPr lang="sv-SE" sz="3100" dirty="0"/>
              <a:t> is gender </a:t>
            </a:r>
            <a:r>
              <a:rPr lang="sv-SE" sz="3100" dirty="0" err="1"/>
              <a:t>theory</a:t>
            </a:r>
            <a:r>
              <a:rPr lang="sv-SE" sz="3100" dirty="0"/>
              <a:t> </a:t>
            </a:r>
            <a:r>
              <a:rPr lang="sv-SE" sz="3100" dirty="0" err="1"/>
              <a:t>useful</a:t>
            </a:r>
            <a:r>
              <a:rPr lang="sv-SE" sz="3100" dirty="0"/>
              <a:t> for planning?</a:t>
            </a:r>
            <a:br>
              <a:rPr lang="sv-SE" dirty="0"/>
            </a:br>
            <a:endParaRPr lang="sv-SE" sz="3000" dirty="0"/>
          </a:p>
        </p:txBody>
      </p:sp>
      <p:sp>
        <p:nvSpPr>
          <p:cNvPr id="3" name="Platshållare för innehåll 2"/>
          <p:cNvSpPr>
            <a:spLocks noGrp="1"/>
          </p:cNvSpPr>
          <p:nvPr>
            <p:ph idx="1"/>
          </p:nvPr>
        </p:nvSpPr>
        <p:spPr>
          <a:xfrm>
            <a:off x="179512" y="1196752"/>
            <a:ext cx="8712968" cy="4617941"/>
          </a:xfrm>
        </p:spPr>
        <p:txBody>
          <a:bodyPr>
            <a:noAutofit/>
          </a:bodyPr>
          <a:lstStyle/>
          <a:p>
            <a:r>
              <a:rPr lang="en-US" sz="2800" b="1" dirty="0">
                <a:solidFill>
                  <a:srgbClr val="00B0F0"/>
                </a:solidFill>
              </a:rPr>
              <a:t>All social relations are gendered </a:t>
            </a:r>
            <a:r>
              <a:rPr lang="en-US" sz="2800" dirty="0"/>
              <a:t>– don not include ‘women/gender’ only as an add-on</a:t>
            </a:r>
          </a:p>
          <a:p>
            <a:endParaRPr lang="en-US" sz="1000" dirty="0"/>
          </a:p>
          <a:p>
            <a:r>
              <a:rPr lang="en-US" sz="2800" dirty="0"/>
              <a:t>If power dimensions are not considered, there is a risk that planning </a:t>
            </a:r>
            <a:r>
              <a:rPr lang="en-US" sz="2800" dirty="0">
                <a:solidFill>
                  <a:srgbClr val="00B0F0"/>
                </a:solidFill>
              </a:rPr>
              <a:t>strategies reinforce existing power structures.</a:t>
            </a:r>
            <a:endParaRPr lang="sv-SE" sz="2800" dirty="0"/>
          </a:p>
          <a:p>
            <a:endParaRPr lang="sv-SE" sz="1600" dirty="0"/>
          </a:p>
          <a:p>
            <a:r>
              <a:rPr lang="sv-SE" sz="2800" dirty="0"/>
              <a:t>An </a:t>
            </a:r>
            <a:r>
              <a:rPr lang="sv-SE" sz="2800" b="1" dirty="0" err="1">
                <a:solidFill>
                  <a:srgbClr val="00B0F0"/>
                </a:solidFill>
              </a:rPr>
              <a:t>intersectional</a:t>
            </a:r>
            <a:r>
              <a:rPr lang="sv-SE" sz="2800" dirty="0">
                <a:solidFill>
                  <a:srgbClr val="00B0F0"/>
                </a:solidFill>
              </a:rPr>
              <a:t> </a:t>
            </a:r>
            <a:r>
              <a:rPr lang="sv-SE" sz="2800" dirty="0" err="1"/>
              <a:t>analysis</a:t>
            </a:r>
            <a:r>
              <a:rPr lang="sv-SE" sz="2800" dirty="0"/>
              <a:t> </a:t>
            </a:r>
            <a:r>
              <a:rPr lang="sv-SE" sz="2800" dirty="0" err="1"/>
              <a:t>illuminates</a:t>
            </a:r>
            <a:r>
              <a:rPr lang="sv-SE" sz="2800" dirty="0"/>
              <a:t> </a:t>
            </a:r>
            <a:r>
              <a:rPr lang="sv-SE" sz="2800" dirty="0" err="1"/>
              <a:t>how</a:t>
            </a:r>
            <a:r>
              <a:rPr lang="sv-SE" sz="2800" dirty="0"/>
              <a:t> different </a:t>
            </a:r>
            <a:r>
              <a:rPr lang="sv-SE" sz="2800" dirty="0" err="1"/>
              <a:t>individuals</a:t>
            </a:r>
            <a:r>
              <a:rPr lang="sv-SE" sz="2800" dirty="0"/>
              <a:t> and </a:t>
            </a:r>
            <a:r>
              <a:rPr lang="sv-SE" sz="2800" dirty="0" err="1"/>
              <a:t>groups</a:t>
            </a:r>
            <a:r>
              <a:rPr lang="sv-SE" sz="2800" dirty="0"/>
              <a:t> </a:t>
            </a:r>
            <a:r>
              <a:rPr lang="sv-SE" sz="2800" b="1" dirty="0" err="1">
                <a:solidFill>
                  <a:srgbClr val="00B0F0"/>
                </a:solidFill>
              </a:rPr>
              <a:t>relate</a:t>
            </a:r>
            <a:r>
              <a:rPr lang="sv-SE" sz="2800" b="1" dirty="0">
                <a:solidFill>
                  <a:srgbClr val="00B0F0"/>
                </a:solidFill>
              </a:rPr>
              <a:t> </a:t>
            </a:r>
            <a:r>
              <a:rPr lang="sv-SE" sz="2800" b="1" dirty="0" err="1">
                <a:solidFill>
                  <a:srgbClr val="00B0F0"/>
                </a:solidFill>
              </a:rPr>
              <a:t>differently</a:t>
            </a:r>
            <a:r>
              <a:rPr lang="sv-SE" sz="2800" b="1" dirty="0">
                <a:solidFill>
                  <a:srgbClr val="00B0F0"/>
                </a:solidFill>
              </a:rPr>
              <a:t> </a:t>
            </a:r>
            <a:r>
              <a:rPr lang="sv-SE" sz="2800" dirty="0"/>
              <a:t>to </a:t>
            </a:r>
            <a:r>
              <a:rPr lang="sv-SE" sz="2800" dirty="0" err="1"/>
              <a:t>climate</a:t>
            </a:r>
            <a:r>
              <a:rPr lang="sv-SE" sz="2800" dirty="0"/>
              <a:t> </a:t>
            </a:r>
            <a:r>
              <a:rPr lang="sv-SE" sz="2800" dirty="0" err="1"/>
              <a:t>change</a:t>
            </a:r>
            <a:r>
              <a:rPr lang="sv-SE" sz="2800" dirty="0"/>
              <a:t>…</a:t>
            </a:r>
          </a:p>
          <a:p>
            <a:r>
              <a:rPr lang="sv-SE" sz="2800" dirty="0"/>
              <a:t>… </a:t>
            </a:r>
            <a:r>
              <a:rPr lang="sv-SE" sz="2800" dirty="0" err="1"/>
              <a:t>due</a:t>
            </a:r>
            <a:r>
              <a:rPr lang="sv-SE" sz="2800" dirty="0"/>
              <a:t> to </a:t>
            </a:r>
            <a:r>
              <a:rPr lang="sv-SE" sz="2800" dirty="0" err="1"/>
              <a:t>their</a:t>
            </a:r>
            <a:r>
              <a:rPr lang="sv-SE" sz="2800" dirty="0"/>
              <a:t> </a:t>
            </a:r>
            <a:r>
              <a:rPr lang="sv-SE" sz="2800" b="1" dirty="0" err="1">
                <a:solidFill>
                  <a:srgbClr val="00B0F0"/>
                </a:solidFill>
              </a:rPr>
              <a:t>situatedness</a:t>
            </a:r>
            <a:r>
              <a:rPr lang="sv-SE" sz="2800" dirty="0">
                <a:solidFill>
                  <a:srgbClr val="00B0F0"/>
                </a:solidFill>
              </a:rPr>
              <a:t> </a:t>
            </a:r>
            <a:r>
              <a:rPr lang="sv-SE" sz="2800" dirty="0"/>
              <a:t>in </a:t>
            </a:r>
            <a:r>
              <a:rPr lang="sv-SE" sz="2800" dirty="0" err="1"/>
              <a:t>power</a:t>
            </a:r>
            <a:r>
              <a:rPr lang="sv-SE" sz="2800" dirty="0"/>
              <a:t> </a:t>
            </a:r>
            <a:r>
              <a:rPr lang="sv-SE" sz="2800" dirty="0" err="1"/>
              <a:t>structures</a:t>
            </a:r>
            <a:endParaRPr lang="sv-SE" sz="2800" dirty="0"/>
          </a:p>
          <a:p>
            <a:r>
              <a:rPr lang="sv-SE" sz="2800" dirty="0" err="1"/>
              <a:t>Use</a:t>
            </a:r>
            <a:r>
              <a:rPr lang="sv-SE" sz="2800" dirty="0"/>
              <a:t> ’</a:t>
            </a:r>
            <a:r>
              <a:rPr lang="sv-SE" sz="2800" b="1" dirty="0" err="1">
                <a:solidFill>
                  <a:srgbClr val="00B0F0"/>
                </a:solidFill>
              </a:rPr>
              <a:t>situated</a:t>
            </a:r>
            <a:r>
              <a:rPr lang="sv-SE" sz="2800" b="1" dirty="0">
                <a:solidFill>
                  <a:srgbClr val="00B0F0"/>
                </a:solidFill>
              </a:rPr>
              <a:t> </a:t>
            </a:r>
            <a:r>
              <a:rPr lang="sv-SE" sz="2800" b="1" dirty="0" err="1">
                <a:solidFill>
                  <a:srgbClr val="00B0F0"/>
                </a:solidFill>
              </a:rPr>
              <a:t>knowledge</a:t>
            </a:r>
            <a:r>
              <a:rPr lang="sv-SE" sz="2800" dirty="0"/>
              <a:t>’ for </a:t>
            </a:r>
            <a:r>
              <a:rPr lang="sv-SE" sz="2800" dirty="0" err="1"/>
              <a:t>inclusion</a:t>
            </a:r>
            <a:r>
              <a:rPr lang="sv-SE" sz="2800" dirty="0"/>
              <a:t> &amp; participation</a:t>
            </a:r>
          </a:p>
          <a:p>
            <a:endParaRPr lang="sv-SE" sz="2800" dirty="0"/>
          </a:p>
        </p:txBody>
      </p:sp>
    </p:spTree>
    <p:extLst>
      <p:ext uri="{BB962C8B-B14F-4D97-AF65-F5344CB8AC3E}">
        <p14:creationId xmlns:p14="http://schemas.microsoft.com/office/powerpoint/2010/main" val="4129757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p>
            <a:pPr lvl="0"/>
            <a:endParaRPr lang="sv-SE" dirty="0">
              <a:solidFill>
                <a:srgbClr val="00B0F0"/>
              </a:solidFill>
            </a:endParaRPr>
          </a:p>
          <a:p>
            <a:pPr lvl="0"/>
            <a:endParaRPr lang="sv-SE" dirty="0"/>
          </a:p>
        </p:txBody>
      </p:sp>
      <p:sp>
        <p:nvSpPr>
          <p:cNvPr id="4" name="Title 3"/>
          <p:cNvSpPr>
            <a:spLocks noGrp="1"/>
          </p:cNvSpPr>
          <p:nvPr>
            <p:ph type="title"/>
          </p:nvPr>
        </p:nvSpPr>
        <p:spPr/>
        <p:txBody>
          <a:bodyPr/>
          <a:lstStyle/>
          <a:p>
            <a:endParaRPr lang="sv-SE"/>
          </a:p>
        </p:txBody>
      </p:sp>
    </p:spTree>
    <p:extLst>
      <p:ext uri="{BB962C8B-B14F-4D97-AF65-F5344CB8AC3E}">
        <p14:creationId xmlns:p14="http://schemas.microsoft.com/office/powerpoint/2010/main" val="1283451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79515" y="980730"/>
            <a:ext cx="8856988" cy="5688628"/>
          </a:xfrm>
        </p:spPr>
        <p:txBody>
          <a:bodyPr>
            <a:normAutofit/>
          </a:bodyPr>
          <a:lstStyle/>
          <a:p>
            <a:pPr marL="0" lvl="0" indent="0">
              <a:lnSpc>
                <a:spcPct val="80000"/>
              </a:lnSpc>
              <a:buNone/>
            </a:pPr>
            <a:r>
              <a:rPr lang="sv-SE" sz="2000" dirty="0" err="1"/>
              <a:t>Agarwal</a:t>
            </a:r>
            <a:r>
              <a:rPr lang="sv-SE" sz="2000" dirty="0"/>
              <a:t> 1992. </a:t>
            </a:r>
            <a:r>
              <a:rPr lang="sv-SE" sz="2000" i="1" dirty="0"/>
              <a:t>A </a:t>
            </a:r>
            <a:r>
              <a:rPr lang="sv-SE" sz="2000" i="1" dirty="0" err="1"/>
              <a:t>field</a:t>
            </a:r>
            <a:r>
              <a:rPr lang="sv-SE" sz="2000" i="1" dirty="0"/>
              <a:t> </a:t>
            </a:r>
            <a:r>
              <a:rPr lang="sv-SE" sz="2000" i="1" dirty="0" err="1"/>
              <a:t>of</a:t>
            </a:r>
            <a:r>
              <a:rPr lang="sv-SE" sz="2000" i="1" dirty="0"/>
              <a:t> </a:t>
            </a:r>
            <a:r>
              <a:rPr lang="sv-SE" sz="2000" i="1" dirty="0" err="1"/>
              <a:t>one’s</a:t>
            </a:r>
            <a:r>
              <a:rPr lang="sv-SE" sz="2000" i="1" dirty="0"/>
              <a:t> </a:t>
            </a:r>
            <a:r>
              <a:rPr lang="sv-SE" sz="2000" i="1" dirty="0" err="1"/>
              <a:t>own</a:t>
            </a:r>
            <a:r>
              <a:rPr lang="sv-SE" sz="2000" dirty="0"/>
              <a:t>: Gender and land </a:t>
            </a:r>
            <a:r>
              <a:rPr lang="sv-SE" sz="2000" dirty="0" err="1"/>
              <a:t>rights</a:t>
            </a:r>
            <a:r>
              <a:rPr lang="sv-SE" sz="2000" dirty="0"/>
              <a:t> in South </a:t>
            </a:r>
            <a:r>
              <a:rPr lang="sv-SE" sz="2000" dirty="0" err="1"/>
              <a:t>Asia</a:t>
            </a:r>
            <a:r>
              <a:rPr lang="sv-SE" sz="2000" dirty="0"/>
              <a:t>. Cambridge University Press</a:t>
            </a:r>
          </a:p>
          <a:p>
            <a:pPr marL="0" lvl="0" indent="0">
              <a:lnSpc>
                <a:spcPct val="80000"/>
              </a:lnSpc>
              <a:buNone/>
            </a:pPr>
            <a:endParaRPr lang="sv-SE" sz="2000" dirty="0"/>
          </a:p>
          <a:p>
            <a:pPr marL="0" lvl="0" indent="0">
              <a:lnSpc>
                <a:spcPct val="80000"/>
              </a:lnSpc>
              <a:buNone/>
            </a:pPr>
            <a:r>
              <a:rPr lang="sv-SE" sz="2000" dirty="0" err="1"/>
              <a:t>Foote</a:t>
            </a:r>
            <a:r>
              <a:rPr lang="sv-SE" sz="2000" dirty="0"/>
              <a:t> 2009. ’Sense </a:t>
            </a:r>
            <a:r>
              <a:rPr lang="sv-SE" sz="2000" dirty="0" err="1"/>
              <a:t>of</a:t>
            </a:r>
            <a:r>
              <a:rPr lang="sv-SE" sz="2000" dirty="0"/>
              <a:t> </a:t>
            </a:r>
            <a:r>
              <a:rPr lang="sv-SE" sz="2000" dirty="0" err="1"/>
              <a:t>place</a:t>
            </a:r>
            <a:r>
              <a:rPr lang="sv-SE" sz="2000" dirty="0"/>
              <a:t>’. </a:t>
            </a:r>
            <a:r>
              <a:rPr lang="sv-SE" sz="2000" i="1" dirty="0"/>
              <a:t>International Encyclopedia </a:t>
            </a:r>
            <a:r>
              <a:rPr lang="sv-SE" sz="2000" i="1" dirty="0" err="1"/>
              <a:t>of</a:t>
            </a:r>
            <a:r>
              <a:rPr lang="sv-SE" sz="2000" i="1" dirty="0"/>
              <a:t> Human </a:t>
            </a:r>
            <a:r>
              <a:rPr lang="sv-SE" sz="2000" i="1" dirty="0" err="1"/>
              <a:t>Geography</a:t>
            </a:r>
            <a:r>
              <a:rPr lang="sv-SE" sz="2000" i="1" dirty="0"/>
              <a:t>.</a:t>
            </a:r>
            <a:r>
              <a:rPr lang="sv-SE" sz="2000" dirty="0"/>
              <a:t> </a:t>
            </a:r>
            <a:r>
              <a:rPr lang="sv-SE" sz="2000" dirty="0" err="1"/>
              <a:t>Thrift</a:t>
            </a:r>
            <a:r>
              <a:rPr lang="sv-SE" sz="2000" dirty="0"/>
              <a:t>, N. &amp; </a:t>
            </a:r>
            <a:r>
              <a:rPr lang="sv-SE" sz="2000" dirty="0" err="1"/>
              <a:t>Kitchen</a:t>
            </a:r>
            <a:r>
              <a:rPr lang="sv-SE" sz="2000" dirty="0"/>
              <a:t>, R. (eds.). Oxford: Elsevier, Vol. 8</a:t>
            </a:r>
          </a:p>
          <a:p>
            <a:pPr marL="0" lvl="0" indent="0">
              <a:lnSpc>
                <a:spcPct val="80000"/>
              </a:lnSpc>
              <a:buNone/>
            </a:pPr>
            <a:endParaRPr lang="sv-SE" sz="2000" dirty="0"/>
          </a:p>
          <a:p>
            <a:pPr marL="0" lvl="0" indent="0">
              <a:lnSpc>
                <a:spcPct val="80000"/>
              </a:lnSpc>
              <a:buNone/>
            </a:pPr>
            <a:r>
              <a:rPr lang="sv-SE" sz="2000" dirty="0" err="1"/>
              <a:t>Jabeen</a:t>
            </a:r>
            <a:r>
              <a:rPr lang="sv-SE" sz="2000" dirty="0"/>
              <a:t> 2014. </a:t>
            </a:r>
            <a:r>
              <a:rPr lang="sv-SE" sz="2000" dirty="0" err="1"/>
              <a:t>Adapting</a:t>
            </a:r>
            <a:r>
              <a:rPr lang="sv-SE" sz="2000" dirty="0"/>
              <a:t> the </a:t>
            </a:r>
            <a:r>
              <a:rPr lang="sv-SE" sz="2000" dirty="0" err="1"/>
              <a:t>built</a:t>
            </a:r>
            <a:r>
              <a:rPr lang="sv-SE" sz="2000" dirty="0"/>
              <a:t> </a:t>
            </a:r>
            <a:r>
              <a:rPr lang="sv-SE" sz="2000" dirty="0" err="1"/>
              <a:t>environment</a:t>
            </a:r>
            <a:r>
              <a:rPr lang="sv-SE" sz="2000" dirty="0"/>
              <a:t>: the </a:t>
            </a:r>
            <a:r>
              <a:rPr lang="sv-SE" sz="2000" dirty="0" err="1"/>
              <a:t>role</a:t>
            </a:r>
            <a:r>
              <a:rPr lang="sv-SE" sz="2000" dirty="0"/>
              <a:t> </a:t>
            </a:r>
            <a:r>
              <a:rPr lang="sv-SE" sz="2000" dirty="0" err="1"/>
              <a:t>of</a:t>
            </a:r>
            <a:r>
              <a:rPr lang="sv-SE" sz="2000" dirty="0"/>
              <a:t> gender in </a:t>
            </a:r>
            <a:r>
              <a:rPr lang="sv-SE" sz="2000" dirty="0" err="1"/>
              <a:t>shaping</a:t>
            </a:r>
            <a:r>
              <a:rPr lang="sv-SE" sz="2000" dirty="0"/>
              <a:t> </a:t>
            </a:r>
            <a:r>
              <a:rPr lang="sv-SE" sz="2000" dirty="0" err="1"/>
              <a:t>vulnerability</a:t>
            </a:r>
            <a:r>
              <a:rPr lang="sv-SE" sz="2000" dirty="0"/>
              <a:t> and </a:t>
            </a:r>
            <a:r>
              <a:rPr lang="sv-SE" sz="2000" dirty="0" err="1"/>
              <a:t>resilience</a:t>
            </a:r>
            <a:r>
              <a:rPr lang="sv-SE" sz="2000" dirty="0"/>
              <a:t> to </a:t>
            </a:r>
            <a:r>
              <a:rPr lang="sv-SE" sz="2000" dirty="0" err="1"/>
              <a:t>climate</a:t>
            </a:r>
            <a:r>
              <a:rPr lang="sv-SE" sz="2000" dirty="0"/>
              <a:t> extremes in Dhaka. </a:t>
            </a:r>
            <a:r>
              <a:rPr lang="sv-SE" sz="2000" i="1" dirty="0"/>
              <a:t>Environment &amp; </a:t>
            </a:r>
            <a:r>
              <a:rPr lang="sv-SE" sz="2000" i="1" dirty="0" err="1"/>
              <a:t>Urbanization</a:t>
            </a:r>
            <a:r>
              <a:rPr lang="sv-SE" sz="2000" dirty="0"/>
              <a:t>. 26(1): 147-165</a:t>
            </a:r>
          </a:p>
          <a:p>
            <a:pPr lvl="0">
              <a:lnSpc>
                <a:spcPct val="80000"/>
              </a:lnSpc>
            </a:pPr>
            <a:endParaRPr lang="sv-SE" sz="2000" dirty="0"/>
          </a:p>
          <a:p>
            <a:pPr marL="0" lvl="0" indent="0">
              <a:lnSpc>
                <a:spcPct val="80000"/>
              </a:lnSpc>
              <a:buNone/>
            </a:pPr>
            <a:r>
              <a:rPr lang="sv-SE" sz="2000" dirty="0" err="1"/>
              <a:t>Jerneck</a:t>
            </a:r>
            <a:r>
              <a:rPr lang="sv-SE" sz="2000" dirty="0"/>
              <a:t> et al 2011. </a:t>
            </a:r>
            <a:r>
              <a:rPr lang="sv-SE" sz="2000" dirty="0" err="1"/>
              <a:t>Structuring</a:t>
            </a:r>
            <a:r>
              <a:rPr lang="sv-SE" sz="2000" dirty="0"/>
              <a:t> </a:t>
            </a:r>
            <a:r>
              <a:rPr lang="sv-SE" sz="2000" dirty="0" err="1"/>
              <a:t>sustainabilty</a:t>
            </a:r>
            <a:r>
              <a:rPr lang="sv-SE" sz="2000" dirty="0"/>
              <a:t> science. </a:t>
            </a:r>
            <a:r>
              <a:rPr lang="sv-SE" sz="2000" i="1" dirty="0" err="1"/>
              <a:t>Sustainability</a:t>
            </a:r>
            <a:r>
              <a:rPr lang="sv-SE" sz="2000" i="1" dirty="0"/>
              <a:t> Science</a:t>
            </a:r>
            <a:r>
              <a:rPr lang="sv-SE" sz="2000" dirty="0"/>
              <a:t>, 6(1): 69-82</a:t>
            </a:r>
          </a:p>
          <a:p>
            <a:pPr marL="0" lvl="0" indent="0">
              <a:lnSpc>
                <a:spcPct val="80000"/>
              </a:lnSpc>
              <a:buNone/>
            </a:pPr>
            <a:endParaRPr lang="sv-SE" sz="2000" dirty="0"/>
          </a:p>
          <a:p>
            <a:pPr marL="0" indent="0">
              <a:buNone/>
            </a:pPr>
            <a:r>
              <a:rPr lang="en-US" sz="2000" dirty="0"/>
              <a:t>Leach 2007. Earth mother myths and other ecofeminist fables: How a strategic notion rose and fell. </a:t>
            </a:r>
            <a:r>
              <a:rPr lang="en-US" sz="2000" i="1" dirty="0"/>
              <a:t>Development and Change </a:t>
            </a:r>
            <a:r>
              <a:rPr lang="en-US" sz="2000" dirty="0"/>
              <a:t>28(1): 67-85</a:t>
            </a:r>
            <a:endParaRPr lang="sv-SE" sz="2000" dirty="0"/>
          </a:p>
          <a:p>
            <a:pPr marL="0" lvl="0" indent="0">
              <a:lnSpc>
                <a:spcPct val="80000"/>
              </a:lnSpc>
              <a:buNone/>
            </a:pPr>
            <a:endParaRPr lang="sv-SE" sz="2600" dirty="0"/>
          </a:p>
          <a:p>
            <a:pPr marL="0" lvl="0" indent="0">
              <a:lnSpc>
                <a:spcPct val="80000"/>
              </a:lnSpc>
              <a:buNone/>
            </a:pPr>
            <a:endParaRPr lang="sv-SE" sz="2600" dirty="0"/>
          </a:p>
          <a:p>
            <a:pPr marL="0" lvl="0" indent="0">
              <a:lnSpc>
                <a:spcPct val="80000"/>
              </a:lnSpc>
              <a:buNone/>
            </a:pPr>
            <a:endParaRPr lang="sv-SE" sz="2500" dirty="0"/>
          </a:p>
        </p:txBody>
      </p:sp>
      <p:sp>
        <p:nvSpPr>
          <p:cNvPr id="3" name="Rubrik 1"/>
          <p:cNvSpPr txBox="1">
            <a:spLocks noGrp="1"/>
          </p:cNvSpPr>
          <p:nvPr>
            <p:ph type="title"/>
          </p:nvPr>
        </p:nvSpPr>
        <p:spPr>
          <a:xfrm>
            <a:off x="457200" y="274640"/>
            <a:ext cx="8229600" cy="850108"/>
          </a:xfrm>
        </p:spPr>
        <p:txBody>
          <a:bodyPr>
            <a:normAutofit/>
          </a:bodyPr>
          <a:lstStyle/>
          <a:p>
            <a:pPr lvl="0"/>
            <a:r>
              <a:rPr lang="sv-SE" sz="4000" dirty="0" err="1">
                <a:solidFill>
                  <a:srgbClr val="FFFF00"/>
                </a:solidFill>
              </a:rPr>
              <a:t>Literature</a:t>
            </a:r>
            <a:r>
              <a:rPr lang="sv-SE" sz="4000" dirty="0">
                <a:solidFill>
                  <a:srgbClr val="FFFF00"/>
                </a:solidFill>
              </a:rPr>
              <a:t> </a:t>
            </a:r>
            <a:r>
              <a:rPr lang="sv-SE" sz="4000" dirty="0" err="1">
                <a:solidFill>
                  <a:srgbClr val="FFFF00"/>
                </a:solidFill>
              </a:rPr>
              <a:t>refered</a:t>
            </a:r>
            <a:r>
              <a:rPr lang="sv-SE" sz="4000" dirty="0">
                <a:solidFill>
                  <a:srgbClr val="FFFF00"/>
                </a:solidFill>
              </a:rPr>
              <a:t> to in </a:t>
            </a:r>
            <a:r>
              <a:rPr lang="sv-SE" sz="4000" dirty="0" err="1">
                <a:solidFill>
                  <a:srgbClr val="FFFF00"/>
                </a:solidFill>
              </a:rPr>
              <a:t>lecture</a:t>
            </a:r>
            <a:endParaRPr lang="sv-SE" sz="4000" dirty="0">
              <a:solidFill>
                <a:srgbClr val="FFFF00"/>
              </a:solidFill>
            </a:endParaRPr>
          </a:p>
        </p:txBody>
      </p:sp>
    </p:spTree>
    <p:extLst>
      <p:ext uri="{BB962C8B-B14F-4D97-AF65-F5344CB8AC3E}">
        <p14:creationId xmlns:p14="http://schemas.microsoft.com/office/powerpoint/2010/main" val="2481976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79515" y="980730"/>
            <a:ext cx="8856988" cy="5688628"/>
          </a:xfrm>
        </p:spPr>
        <p:txBody>
          <a:bodyPr>
            <a:normAutofit/>
          </a:bodyPr>
          <a:lstStyle/>
          <a:p>
            <a:pPr marL="0" lvl="0" indent="0">
              <a:lnSpc>
                <a:spcPct val="80000"/>
              </a:lnSpc>
              <a:buNone/>
            </a:pPr>
            <a:r>
              <a:rPr lang="sv-SE" sz="1800" dirty="0" err="1"/>
              <a:t>Resurrección</a:t>
            </a:r>
            <a:r>
              <a:rPr lang="sv-SE" sz="1800" dirty="0"/>
              <a:t> 2013. Persistent </a:t>
            </a:r>
            <a:r>
              <a:rPr lang="sv-SE" sz="1800" dirty="0" err="1"/>
              <a:t>women</a:t>
            </a:r>
            <a:r>
              <a:rPr lang="sv-SE" sz="1800" dirty="0"/>
              <a:t> and </a:t>
            </a:r>
            <a:r>
              <a:rPr lang="sv-SE" sz="1800" dirty="0" err="1"/>
              <a:t>environment</a:t>
            </a:r>
            <a:r>
              <a:rPr lang="sv-SE" sz="1800" dirty="0"/>
              <a:t> linkages in </a:t>
            </a:r>
            <a:r>
              <a:rPr lang="sv-SE" sz="1800" dirty="0" err="1"/>
              <a:t>climate</a:t>
            </a:r>
            <a:r>
              <a:rPr lang="sv-SE" sz="1800" dirty="0"/>
              <a:t> </a:t>
            </a:r>
            <a:r>
              <a:rPr lang="sv-SE" sz="1800" dirty="0" err="1"/>
              <a:t>change</a:t>
            </a:r>
            <a:r>
              <a:rPr lang="sv-SE" sz="1800" dirty="0"/>
              <a:t> and </a:t>
            </a:r>
            <a:r>
              <a:rPr lang="sv-SE" sz="1800" dirty="0" err="1"/>
              <a:t>sustainable</a:t>
            </a:r>
            <a:r>
              <a:rPr lang="sv-SE" sz="1800" dirty="0"/>
              <a:t> </a:t>
            </a:r>
            <a:r>
              <a:rPr lang="sv-SE" sz="1800" dirty="0" err="1"/>
              <a:t>development</a:t>
            </a:r>
            <a:r>
              <a:rPr lang="sv-SE" sz="1800" dirty="0"/>
              <a:t> agendas. </a:t>
            </a:r>
            <a:r>
              <a:rPr lang="sv-SE" sz="1800" i="1" dirty="0" err="1"/>
              <a:t>Women’s</a:t>
            </a:r>
            <a:r>
              <a:rPr lang="sv-SE" sz="1800" i="1" dirty="0"/>
              <a:t> Studies International Forum</a:t>
            </a:r>
            <a:r>
              <a:rPr lang="sv-SE" sz="1800" dirty="0"/>
              <a:t>, 40: 33-43</a:t>
            </a:r>
          </a:p>
          <a:p>
            <a:pPr marL="0" lvl="0" indent="0">
              <a:lnSpc>
                <a:spcPct val="80000"/>
              </a:lnSpc>
              <a:buNone/>
            </a:pPr>
            <a:endParaRPr lang="sv-SE" sz="1800" dirty="0">
              <a:solidFill>
                <a:srgbClr val="FF0000"/>
              </a:solidFill>
            </a:endParaRPr>
          </a:p>
          <a:p>
            <a:pPr marL="0" lvl="0" indent="0">
              <a:lnSpc>
                <a:spcPct val="80000"/>
              </a:lnSpc>
              <a:buNone/>
            </a:pPr>
            <a:r>
              <a:rPr lang="sv-SE" sz="1800" dirty="0" err="1"/>
              <a:t>Sultana</a:t>
            </a:r>
            <a:r>
              <a:rPr lang="sv-SE" sz="1800" dirty="0"/>
              <a:t> 2011. </a:t>
            </a:r>
            <a:r>
              <a:rPr lang="sv-SE" sz="1800" dirty="0" err="1"/>
              <a:t>Suffering</a:t>
            </a:r>
            <a:r>
              <a:rPr lang="sv-SE" sz="1800" dirty="0"/>
              <a:t> </a:t>
            </a:r>
            <a:r>
              <a:rPr lang="sv-SE" sz="1800" i="1" dirty="0"/>
              <a:t>for</a:t>
            </a:r>
            <a:r>
              <a:rPr lang="sv-SE" sz="1800" dirty="0"/>
              <a:t> </a:t>
            </a:r>
            <a:r>
              <a:rPr lang="sv-SE" sz="1800" dirty="0" err="1"/>
              <a:t>water</a:t>
            </a:r>
            <a:r>
              <a:rPr lang="sv-SE" sz="1800" dirty="0"/>
              <a:t>, </a:t>
            </a:r>
            <a:r>
              <a:rPr lang="sv-SE" sz="1800" dirty="0" err="1"/>
              <a:t>suffering</a:t>
            </a:r>
            <a:r>
              <a:rPr lang="sv-SE" sz="1800" dirty="0"/>
              <a:t> </a:t>
            </a:r>
            <a:r>
              <a:rPr lang="sv-SE" sz="1800" i="1" dirty="0"/>
              <a:t>from</a:t>
            </a:r>
            <a:r>
              <a:rPr lang="sv-SE" sz="1800" dirty="0"/>
              <a:t> </a:t>
            </a:r>
            <a:r>
              <a:rPr lang="sv-SE" sz="1800" dirty="0" err="1"/>
              <a:t>water</a:t>
            </a:r>
            <a:r>
              <a:rPr lang="sv-SE" sz="1800" dirty="0"/>
              <a:t>: Emotional </a:t>
            </a:r>
            <a:r>
              <a:rPr lang="sv-SE" sz="1800" dirty="0" err="1"/>
              <a:t>geographies</a:t>
            </a:r>
            <a:r>
              <a:rPr lang="sv-SE" sz="1800" dirty="0"/>
              <a:t> </a:t>
            </a:r>
            <a:r>
              <a:rPr lang="sv-SE" sz="1800" dirty="0" err="1"/>
              <a:t>of</a:t>
            </a:r>
            <a:r>
              <a:rPr lang="sv-SE" sz="1800" dirty="0"/>
              <a:t> </a:t>
            </a:r>
            <a:r>
              <a:rPr lang="sv-SE" sz="1800" dirty="0" err="1"/>
              <a:t>resource</a:t>
            </a:r>
            <a:r>
              <a:rPr lang="sv-SE" sz="1800" dirty="0"/>
              <a:t> access, </a:t>
            </a:r>
            <a:r>
              <a:rPr lang="sv-SE" sz="1800" dirty="0" err="1"/>
              <a:t>control</a:t>
            </a:r>
            <a:r>
              <a:rPr lang="sv-SE" sz="1800" dirty="0"/>
              <a:t> and </a:t>
            </a:r>
            <a:r>
              <a:rPr lang="sv-SE" sz="1800" dirty="0" err="1"/>
              <a:t>conflict</a:t>
            </a:r>
            <a:r>
              <a:rPr lang="sv-SE" sz="1800" dirty="0"/>
              <a:t>. </a:t>
            </a:r>
            <a:r>
              <a:rPr lang="sv-SE" sz="1800" i="1" dirty="0"/>
              <a:t>Geoforum</a:t>
            </a:r>
            <a:r>
              <a:rPr lang="sv-SE" sz="1800" dirty="0"/>
              <a:t>, 42:163-172</a:t>
            </a:r>
          </a:p>
          <a:p>
            <a:pPr marL="0" lvl="0" indent="0">
              <a:lnSpc>
                <a:spcPct val="80000"/>
              </a:lnSpc>
              <a:buNone/>
            </a:pPr>
            <a:endParaRPr lang="sv-SE" sz="1800" dirty="0"/>
          </a:p>
          <a:p>
            <a:pPr marL="0" lvl="0" indent="0">
              <a:lnSpc>
                <a:spcPct val="80000"/>
              </a:lnSpc>
              <a:buNone/>
            </a:pPr>
            <a:r>
              <a:rPr lang="sv-SE" sz="1800" dirty="0" err="1"/>
              <a:t>Sultana</a:t>
            </a:r>
            <a:r>
              <a:rPr lang="sv-SE" sz="1800" dirty="0"/>
              <a:t> 2013. </a:t>
            </a:r>
            <a:r>
              <a:rPr lang="sv-SE" sz="1800" dirty="0" err="1"/>
              <a:t>Gendering</a:t>
            </a:r>
            <a:r>
              <a:rPr lang="sv-SE" sz="1800" dirty="0"/>
              <a:t> </a:t>
            </a:r>
            <a:r>
              <a:rPr lang="sv-SE" sz="1800" dirty="0" err="1"/>
              <a:t>climate</a:t>
            </a:r>
            <a:r>
              <a:rPr lang="sv-SE" sz="1800" dirty="0"/>
              <a:t> </a:t>
            </a:r>
            <a:r>
              <a:rPr lang="sv-SE" sz="1800" dirty="0" err="1"/>
              <a:t>change</a:t>
            </a:r>
            <a:r>
              <a:rPr lang="sv-SE" sz="1800" dirty="0"/>
              <a:t>: </a:t>
            </a:r>
            <a:r>
              <a:rPr lang="sv-SE" sz="1800" dirty="0" err="1"/>
              <a:t>geographical</a:t>
            </a:r>
            <a:r>
              <a:rPr lang="sv-SE" sz="1800" dirty="0"/>
              <a:t> </a:t>
            </a:r>
            <a:r>
              <a:rPr lang="sv-SE" sz="1800" dirty="0" err="1"/>
              <a:t>insights</a:t>
            </a:r>
            <a:r>
              <a:rPr lang="sv-SE" sz="1800" dirty="0"/>
              <a:t>. </a:t>
            </a:r>
            <a:r>
              <a:rPr lang="sv-SE" sz="1800" i="1" dirty="0"/>
              <a:t>The </a:t>
            </a:r>
            <a:r>
              <a:rPr lang="sv-SE" sz="1800" i="1" dirty="0" err="1"/>
              <a:t>Professional</a:t>
            </a:r>
            <a:r>
              <a:rPr lang="sv-SE" sz="1800" i="1" dirty="0"/>
              <a:t> </a:t>
            </a:r>
            <a:r>
              <a:rPr lang="sv-SE" sz="1800" i="1" dirty="0" err="1"/>
              <a:t>Geographer</a:t>
            </a:r>
            <a:r>
              <a:rPr lang="sv-SE" sz="1800" i="1" dirty="0"/>
              <a:t>, </a:t>
            </a:r>
            <a:r>
              <a:rPr lang="sv-SE" sz="1800" dirty="0"/>
              <a:t>66(3): 372-381</a:t>
            </a:r>
            <a:r>
              <a:rPr lang="sv-SE" sz="1800" i="1" dirty="0"/>
              <a:t> </a:t>
            </a:r>
          </a:p>
          <a:p>
            <a:pPr marL="0" lvl="0" indent="0">
              <a:lnSpc>
                <a:spcPct val="80000"/>
              </a:lnSpc>
              <a:buNone/>
            </a:pPr>
            <a:endParaRPr lang="sv-SE" sz="1800" dirty="0"/>
          </a:p>
          <a:p>
            <a:pPr marL="0" lvl="0" indent="0">
              <a:lnSpc>
                <a:spcPct val="80000"/>
              </a:lnSpc>
              <a:buNone/>
            </a:pPr>
            <a:r>
              <a:rPr lang="sv-SE" sz="1800" dirty="0"/>
              <a:t>Taylor 2009. ’</a:t>
            </a:r>
            <a:r>
              <a:rPr lang="sv-SE" sz="1800" dirty="0" err="1"/>
              <a:t>Belonging</a:t>
            </a:r>
            <a:r>
              <a:rPr lang="sv-SE" sz="1800" dirty="0"/>
              <a:t>’. </a:t>
            </a:r>
            <a:r>
              <a:rPr lang="sv-SE" sz="1800" i="1" dirty="0"/>
              <a:t>International Encyclopedia </a:t>
            </a:r>
            <a:r>
              <a:rPr lang="sv-SE" sz="1800" i="1" dirty="0" err="1"/>
              <a:t>of</a:t>
            </a:r>
            <a:r>
              <a:rPr lang="sv-SE" sz="1800" i="1" dirty="0"/>
              <a:t> Human </a:t>
            </a:r>
            <a:r>
              <a:rPr lang="sv-SE" sz="1800" i="1" dirty="0" err="1"/>
              <a:t>Geography</a:t>
            </a:r>
            <a:r>
              <a:rPr lang="sv-SE" sz="1800" i="1" dirty="0"/>
              <a:t>.</a:t>
            </a:r>
            <a:r>
              <a:rPr lang="sv-SE" sz="1800" dirty="0"/>
              <a:t> </a:t>
            </a:r>
            <a:r>
              <a:rPr lang="sv-SE" sz="1800" dirty="0" err="1"/>
              <a:t>Thrift</a:t>
            </a:r>
            <a:r>
              <a:rPr lang="sv-SE" sz="1800" dirty="0"/>
              <a:t> &amp; </a:t>
            </a:r>
            <a:r>
              <a:rPr lang="sv-SE" sz="1800" dirty="0" err="1"/>
              <a:t>Kitchen</a:t>
            </a:r>
            <a:r>
              <a:rPr lang="sv-SE" sz="1800" dirty="0"/>
              <a:t> (eds.). Oxford: Elsevier, 8, p. 294-299 </a:t>
            </a:r>
            <a:endParaRPr lang="sv-SE" sz="1800" i="1" dirty="0"/>
          </a:p>
          <a:p>
            <a:pPr marL="0" lvl="0" indent="0">
              <a:lnSpc>
                <a:spcPct val="80000"/>
              </a:lnSpc>
              <a:buNone/>
            </a:pPr>
            <a:endParaRPr lang="sv-SE" sz="1800" dirty="0"/>
          </a:p>
          <a:p>
            <a:pPr marL="0" lvl="0" indent="0">
              <a:lnSpc>
                <a:spcPct val="80000"/>
              </a:lnSpc>
              <a:buNone/>
            </a:pPr>
            <a:r>
              <a:rPr lang="en-US" sz="1800" dirty="0"/>
              <a:t>Truelove 2011. (Re-)conceptualizing water inequality in Delhi, India through a feminist political ecology framework. </a:t>
            </a:r>
            <a:r>
              <a:rPr lang="en-US" sz="1800" i="1" dirty="0" err="1"/>
              <a:t>Geoforum</a:t>
            </a:r>
            <a:r>
              <a:rPr lang="en-US" sz="1800" dirty="0"/>
              <a:t>, 42: 143-152 </a:t>
            </a:r>
          </a:p>
          <a:p>
            <a:pPr marL="0" lvl="0" indent="0">
              <a:lnSpc>
                <a:spcPct val="80000"/>
              </a:lnSpc>
              <a:buNone/>
            </a:pPr>
            <a:endParaRPr lang="sv-SE" sz="1800" dirty="0"/>
          </a:p>
          <a:p>
            <a:pPr marL="0" lvl="0" indent="0">
              <a:lnSpc>
                <a:spcPct val="80000"/>
              </a:lnSpc>
              <a:buNone/>
            </a:pPr>
            <a:r>
              <a:rPr lang="en-US" sz="1800" dirty="0"/>
              <a:t>Shiva 1989. </a:t>
            </a:r>
            <a:r>
              <a:rPr lang="en-US" sz="1800" i="1" dirty="0"/>
              <a:t>Staying Alive: Women, Ecology and Development</a:t>
            </a:r>
            <a:r>
              <a:rPr lang="en-US" sz="1800" dirty="0"/>
              <a:t>. London: Zed Books</a:t>
            </a:r>
          </a:p>
          <a:p>
            <a:pPr marL="0" lvl="0" indent="0">
              <a:lnSpc>
                <a:spcPct val="80000"/>
              </a:lnSpc>
              <a:buNone/>
            </a:pPr>
            <a:endParaRPr lang="sv-SE" sz="1800" dirty="0">
              <a:solidFill>
                <a:srgbClr val="FF0000"/>
              </a:solidFill>
            </a:endParaRPr>
          </a:p>
          <a:p>
            <a:pPr marL="0" lvl="0" indent="0">
              <a:lnSpc>
                <a:spcPct val="80000"/>
              </a:lnSpc>
              <a:buNone/>
            </a:pPr>
            <a:r>
              <a:rPr lang="en-US" sz="1800" dirty="0"/>
              <a:t>WHO 2014. Gender, climate change and health. http://apps.who.int/iris/bitstream/10665/144781/1/9789241508186_eng.pdf?ua=1 </a:t>
            </a:r>
          </a:p>
          <a:p>
            <a:pPr marL="0" lvl="0" indent="0">
              <a:lnSpc>
                <a:spcPct val="80000"/>
              </a:lnSpc>
              <a:buNone/>
            </a:pPr>
            <a:endParaRPr lang="sv-SE" sz="1800" dirty="0">
              <a:solidFill>
                <a:srgbClr val="FF0000"/>
              </a:solidFill>
            </a:endParaRPr>
          </a:p>
          <a:p>
            <a:pPr marL="0" lvl="0" indent="0">
              <a:lnSpc>
                <a:spcPct val="80000"/>
              </a:lnSpc>
              <a:buNone/>
            </a:pPr>
            <a:endParaRPr lang="sv-SE" sz="1800" dirty="0"/>
          </a:p>
        </p:txBody>
      </p:sp>
      <p:sp>
        <p:nvSpPr>
          <p:cNvPr id="3" name="Rubrik 1"/>
          <p:cNvSpPr txBox="1">
            <a:spLocks noGrp="1"/>
          </p:cNvSpPr>
          <p:nvPr>
            <p:ph type="title"/>
          </p:nvPr>
        </p:nvSpPr>
        <p:spPr>
          <a:xfrm>
            <a:off x="323523" y="130622"/>
            <a:ext cx="8229600" cy="850108"/>
          </a:xfrm>
        </p:spPr>
        <p:txBody>
          <a:bodyPr>
            <a:normAutofit/>
          </a:bodyPr>
          <a:lstStyle/>
          <a:p>
            <a:pPr lvl="0"/>
            <a:r>
              <a:rPr lang="sv-SE" sz="4000">
                <a:solidFill>
                  <a:srgbClr val="FFFF00"/>
                </a:solidFill>
              </a:rPr>
              <a:t>Literature refered to in lecture (cont.)</a:t>
            </a:r>
          </a:p>
        </p:txBody>
      </p:sp>
    </p:spTree>
    <p:extLst>
      <p:ext uri="{BB962C8B-B14F-4D97-AF65-F5344CB8AC3E}">
        <p14:creationId xmlns:p14="http://schemas.microsoft.com/office/powerpoint/2010/main" val="1601329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txBox="1">
            <a:spLocks noGrp="1"/>
          </p:cNvSpPr>
          <p:nvPr>
            <p:ph type="title"/>
          </p:nvPr>
        </p:nvSpPr>
        <p:spPr>
          <a:xfrm>
            <a:off x="457200" y="0"/>
            <a:ext cx="8229600" cy="1143000"/>
          </a:xfrm>
        </p:spPr>
        <p:txBody>
          <a:bodyPr>
            <a:normAutofit/>
          </a:bodyPr>
          <a:lstStyle/>
          <a:p>
            <a:pPr lvl="0"/>
            <a:r>
              <a:rPr lang="sv-SE">
                <a:solidFill>
                  <a:srgbClr val="FFFF00"/>
                </a:solidFill>
              </a:rPr>
              <a:t>Further reading</a:t>
            </a:r>
          </a:p>
        </p:txBody>
      </p:sp>
      <p:sp>
        <p:nvSpPr>
          <p:cNvPr id="3" name="Platshållare för innehåll 2"/>
          <p:cNvSpPr txBox="1">
            <a:spLocks noGrp="1"/>
          </p:cNvSpPr>
          <p:nvPr>
            <p:ph idx="1"/>
          </p:nvPr>
        </p:nvSpPr>
        <p:spPr>
          <a:xfrm>
            <a:off x="107506" y="904167"/>
            <a:ext cx="8968252" cy="5837200"/>
          </a:xfrm>
        </p:spPr>
        <p:txBody>
          <a:bodyPr>
            <a:normAutofit fontScale="70000" lnSpcReduction="20000"/>
          </a:bodyPr>
          <a:lstStyle/>
          <a:p>
            <a:pPr marL="0" indent="0">
              <a:lnSpc>
                <a:spcPct val="120000"/>
              </a:lnSpc>
              <a:spcBef>
                <a:spcPts val="0"/>
              </a:spcBef>
              <a:buNone/>
            </a:pPr>
            <a:r>
              <a:rPr lang="en-US" sz="2600" dirty="0"/>
              <a:t>Agarwal 2000. Conceptualizing environmental collective action: why gender matters. </a:t>
            </a:r>
            <a:r>
              <a:rPr lang="en-US" sz="2600" i="1" dirty="0"/>
              <a:t>Cambridge Journal of Economics</a:t>
            </a:r>
            <a:r>
              <a:rPr lang="en-US" sz="2600" dirty="0"/>
              <a:t>, 24: 283–310</a:t>
            </a:r>
            <a:endParaRPr lang="sv-SE" sz="2600" dirty="0"/>
          </a:p>
          <a:p>
            <a:pPr marL="0" lvl="0" indent="0">
              <a:lnSpc>
                <a:spcPct val="120000"/>
              </a:lnSpc>
              <a:spcBef>
                <a:spcPts val="0"/>
              </a:spcBef>
              <a:buNone/>
            </a:pPr>
            <a:endParaRPr lang="en-US" sz="2300" dirty="0"/>
          </a:p>
          <a:p>
            <a:pPr marL="0" lvl="0" indent="0">
              <a:lnSpc>
                <a:spcPct val="120000"/>
              </a:lnSpc>
              <a:spcBef>
                <a:spcPts val="0"/>
              </a:spcBef>
              <a:buNone/>
            </a:pPr>
            <a:r>
              <a:rPr lang="en-US" sz="2300" dirty="0"/>
              <a:t>Cho, Crenshaw, &amp; McCall 2013. Toward a field of intersectionality studies: theory, applications, and praxis. </a:t>
            </a:r>
            <a:r>
              <a:rPr lang="en-US" sz="2300" i="1" dirty="0"/>
              <a:t>Signs</a:t>
            </a:r>
            <a:r>
              <a:rPr lang="en-US" sz="2300" dirty="0"/>
              <a:t>, 38(4): 785–810</a:t>
            </a:r>
            <a:endParaRPr lang="sv-SE" sz="2300" dirty="0"/>
          </a:p>
          <a:p>
            <a:pPr marL="0" lvl="0" indent="0">
              <a:lnSpc>
                <a:spcPct val="120000"/>
              </a:lnSpc>
              <a:spcBef>
                <a:spcPts val="0"/>
              </a:spcBef>
              <a:buNone/>
            </a:pPr>
            <a:endParaRPr lang="sv-SE" sz="2300" dirty="0"/>
          </a:p>
          <a:p>
            <a:pPr marL="0" lvl="0" indent="0">
              <a:lnSpc>
                <a:spcPct val="120000"/>
              </a:lnSpc>
              <a:spcBef>
                <a:spcPts val="0"/>
              </a:spcBef>
              <a:buNone/>
            </a:pPr>
            <a:r>
              <a:rPr lang="sv-SE" sz="2300" dirty="0"/>
              <a:t>Doan 2010. The </a:t>
            </a:r>
            <a:r>
              <a:rPr lang="sv-SE" sz="2300" dirty="0" err="1"/>
              <a:t>tyranny</a:t>
            </a:r>
            <a:r>
              <a:rPr lang="sv-SE" sz="2300" dirty="0"/>
              <a:t> </a:t>
            </a:r>
            <a:r>
              <a:rPr lang="sv-SE" sz="2300" dirty="0" err="1"/>
              <a:t>of</a:t>
            </a:r>
            <a:r>
              <a:rPr lang="sv-SE" sz="2300" dirty="0"/>
              <a:t> </a:t>
            </a:r>
            <a:r>
              <a:rPr lang="sv-SE" sz="2300" dirty="0" err="1"/>
              <a:t>gendered</a:t>
            </a:r>
            <a:r>
              <a:rPr lang="sv-SE" sz="2300" dirty="0"/>
              <a:t> </a:t>
            </a:r>
            <a:r>
              <a:rPr lang="sv-SE" sz="2300" dirty="0" err="1"/>
              <a:t>spaces</a:t>
            </a:r>
            <a:r>
              <a:rPr lang="sv-SE" sz="2300" dirty="0"/>
              <a:t> – </a:t>
            </a:r>
            <a:r>
              <a:rPr lang="sv-SE" sz="2300" dirty="0" err="1"/>
              <a:t>reflections</a:t>
            </a:r>
            <a:r>
              <a:rPr lang="sv-SE" sz="2300" dirty="0"/>
              <a:t> from </a:t>
            </a:r>
            <a:r>
              <a:rPr lang="sv-SE" sz="2300" dirty="0" err="1"/>
              <a:t>beyond</a:t>
            </a:r>
            <a:r>
              <a:rPr lang="sv-SE" sz="2300" dirty="0"/>
              <a:t> the gender </a:t>
            </a:r>
            <a:r>
              <a:rPr lang="sv-SE" sz="2300" dirty="0" err="1"/>
              <a:t>dichotomy</a:t>
            </a:r>
            <a:r>
              <a:rPr lang="sv-SE" sz="2300" dirty="0"/>
              <a:t>. </a:t>
            </a:r>
            <a:r>
              <a:rPr lang="sv-SE" sz="2300" i="1" dirty="0"/>
              <a:t>Gender, Place &amp; Culture: A Journal </a:t>
            </a:r>
            <a:r>
              <a:rPr lang="sv-SE" sz="2300" i="1" dirty="0" err="1"/>
              <a:t>of</a:t>
            </a:r>
            <a:r>
              <a:rPr lang="sv-SE" sz="2300" i="1" dirty="0"/>
              <a:t> feminist </a:t>
            </a:r>
            <a:r>
              <a:rPr lang="sv-SE" sz="2300" i="1" dirty="0" err="1"/>
              <a:t>Geography</a:t>
            </a:r>
            <a:r>
              <a:rPr lang="sv-SE" sz="2300" dirty="0"/>
              <a:t>, 17(5)</a:t>
            </a:r>
          </a:p>
          <a:p>
            <a:pPr marL="0" lvl="0" indent="0">
              <a:lnSpc>
                <a:spcPct val="120000"/>
              </a:lnSpc>
              <a:spcBef>
                <a:spcPts val="0"/>
              </a:spcBef>
              <a:buNone/>
            </a:pPr>
            <a:endParaRPr lang="sv-SE" sz="2300" dirty="0"/>
          </a:p>
          <a:p>
            <a:pPr marL="0" lvl="0" indent="0">
              <a:lnSpc>
                <a:spcPct val="120000"/>
              </a:lnSpc>
              <a:spcBef>
                <a:spcPts val="0"/>
              </a:spcBef>
              <a:buNone/>
            </a:pPr>
            <a:r>
              <a:rPr lang="sv-SE" sz="2300" dirty="0" err="1"/>
              <a:t>Elmhirst</a:t>
            </a:r>
            <a:r>
              <a:rPr lang="sv-SE" sz="2300" dirty="0"/>
              <a:t> 2011. </a:t>
            </a:r>
            <a:r>
              <a:rPr lang="sv-SE" sz="2300" dirty="0" err="1"/>
              <a:t>Introducing</a:t>
            </a:r>
            <a:r>
              <a:rPr lang="sv-SE" sz="2300" dirty="0"/>
              <a:t> new feminist </a:t>
            </a:r>
            <a:r>
              <a:rPr lang="sv-SE" sz="2300" dirty="0" err="1"/>
              <a:t>political</a:t>
            </a:r>
            <a:r>
              <a:rPr lang="sv-SE" sz="2300" dirty="0"/>
              <a:t> </a:t>
            </a:r>
            <a:r>
              <a:rPr lang="sv-SE" sz="2300" dirty="0" err="1"/>
              <a:t>ecologies</a:t>
            </a:r>
            <a:r>
              <a:rPr lang="sv-SE" sz="2300" dirty="0"/>
              <a:t>. </a:t>
            </a:r>
            <a:r>
              <a:rPr lang="sv-SE" sz="2300" i="1" dirty="0"/>
              <a:t>Geoforum</a:t>
            </a:r>
            <a:r>
              <a:rPr lang="sv-SE" sz="2300" dirty="0"/>
              <a:t>, 42: 129-132</a:t>
            </a:r>
            <a:endParaRPr lang="en-US" sz="2300" dirty="0"/>
          </a:p>
          <a:p>
            <a:pPr lvl="0">
              <a:lnSpc>
                <a:spcPct val="120000"/>
              </a:lnSpc>
              <a:spcBef>
                <a:spcPts val="0"/>
              </a:spcBef>
            </a:pPr>
            <a:endParaRPr lang="sv-SE" sz="2300" dirty="0"/>
          </a:p>
          <a:p>
            <a:pPr marL="0" indent="0">
              <a:lnSpc>
                <a:spcPct val="120000"/>
              </a:lnSpc>
              <a:spcBef>
                <a:spcPts val="0"/>
              </a:spcBef>
              <a:buNone/>
            </a:pPr>
            <a:r>
              <a:rPr lang="sv-SE" sz="2600" i="1" dirty="0"/>
              <a:t>Gender, Place &amp; Culture: A Journal </a:t>
            </a:r>
            <a:r>
              <a:rPr lang="sv-SE" sz="2600" i="1" dirty="0" err="1"/>
              <a:t>of</a:t>
            </a:r>
            <a:r>
              <a:rPr lang="sv-SE" sz="2600" i="1" dirty="0"/>
              <a:t> Feminist </a:t>
            </a:r>
            <a:r>
              <a:rPr lang="sv-SE" sz="2600" i="1" dirty="0" err="1"/>
              <a:t>Geography</a:t>
            </a:r>
            <a:endParaRPr lang="sv-SE" sz="2600" i="1" dirty="0"/>
          </a:p>
          <a:p>
            <a:pPr marL="0" lvl="0" indent="0">
              <a:lnSpc>
                <a:spcPct val="120000"/>
              </a:lnSpc>
              <a:spcBef>
                <a:spcPts val="0"/>
              </a:spcBef>
              <a:buNone/>
            </a:pPr>
            <a:endParaRPr lang="sv-SE" sz="2300" dirty="0"/>
          </a:p>
          <a:p>
            <a:pPr marL="0" lvl="0" indent="0">
              <a:lnSpc>
                <a:spcPct val="120000"/>
              </a:lnSpc>
              <a:spcBef>
                <a:spcPts val="0"/>
              </a:spcBef>
              <a:buNone/>
            </a:pPr>
            <a:r>
              <a:rPr lang="sv-SE" sz="2300" dirty="0"/>
              <a:t>Hanson, Susan 2010. Gender and </a:t>
            </a:r>
            <a:r>
              <a:rPr lang="sv-SE" sz="2300" dirty="0" err="1"/>
              <a:t>mobility</a:t>
            </a:r>
            <a:r>
              <a:rPr lang="sv-SE" sz="2300" dirty="0"/>
              <a:t>: new </a:t>
            </a:r>
            <a:r>
              <a:rPr lang="sv-SE" sz="2300" dirty="0" err="1"/>
              <a:t>approaches</a:t>
            </a:r>
            <a:r>
              <a:rPr lang="sv-SE" sz="2300" dirty="0"/>
              <a:t> for </a:t>
            </a:r>
            <a:r>
              <a:rPr lang="sv-SE" sz="2300" dirty="0" err="1"/>
              <a:t>informing</a:t>
            </a:r>
            <a:r>
              <a:rPr lang="sv-SE" sz="2300" dirty="0"/>
              <a:t> </a:t>
            </a:r>
            <a:r>
              <a:rPr lang="sv-SE" sz="2300" dirty="0" err="1"/>
              <a:t>sustainability</a:t>
            </a:r>
            <a:r>
              <a:rPr lang="sv-SE" sz="2300" dirty="0"/>
              <a:t>. </a:t>
            </a:r>
            <a:r>
              <a:rPr lang="sv-SE" sz="2300" i="1" dirty="0"/>
              <a:t>Gender, Place &amp; Culture: A Journal </a:t>
            </a:r>
            <a:r>
              <a:rPr lang="sv-SE" sz="2300" i="1" dirty="0" err="1"/>
              <a:t>of</a:t>
            </a:r>
            <a:r>
              <a:rPr lang="sv-SE" sz="2300" i="1" dirty="0"/>
              <a:t> feminist </a:t>
            </a:r>
            <a:r>
              <a:rPr lang="sv-SE" sz="2300" i="1" dirty="0" err="1"/>
              <a:t>Geography</a:t>
            </a:r>
            <a:r>
              <a:rPr lang="sv-SE" sz="2300" dirty="0"/>
              <a:t>, 17(1)</a:t>
            </a:r>
          </a:p>
          <a:p>
            <a:pPr marL="0" lvl="0" indent="0">
              <a:lnSpc>
                <a:spcPct val="120000"/>
              </a:lnSpc>
              <a:spcBef>
                <a:spcPts val="0"/>
              </a:spcBef>
              <a:buNone/>
            </a:pPr>
            <a:endParaRPr lang="sv-SE" sz="2300" dirty="0"/>
          </a:p>
          <a:p>
            <a:pPr marL="0" lvl="0" indent="0">
              <a:lnSpc>
                <a:spcPct val="120000"/>
              </a:lnSpc>
              <a:spcBef>
                <a:spcPts val="0"/>
              </a:spcBef>
              <a:buNone/>
            </a:pPr>
            <a:r>
              <a:rPr lang="sv-SE" sz="2300" dirty="0" err="1"/>
              <a:t>Kaijser</a:t>
            </a:r>
            <a:r>
              <a:rPr lang="sv-SE" sz="2300" dirty="0"/>
              <a:t> &amp; </a:t>
            </a:r>
            <a:r>
              <a:rPr lang="sv-SE" sz="2300" dirty="0" err="1"/>
              <a:t>Kronsell</a:t>
            </a:r>
            <a:r>
              <a:rPr lang="sv-SE" sz="2300" dirty="0"/>
              <a:t> 2014. </a:t>
            </a:r>
            <a:r>
              <a:rPr lang="sv-SE" sz="2300" dirty="0" err="1"/>
              <a:t>Climate</a:t>
            </a:r>
            <a:r>
              <a:rPr lang="sv-SE" sz="2300" dirty="0"/>
              <a:t> </a:t>
            </a:r>
            <a:r>
              <a:rPr lang="sv-SE" sz="2300" dirty="0" err="1"/>
              <a:t>change</a:t>
            </a:r>
            <a:r>
              <a:rPr lang="sv-SE" sz="2300" dirty="0"/>
              <a:t> </a:t>
            </a:r>
            <a:r>
              <a:rPr lang="sv-SE" sz="2300" dirty="0" err="1"/>
              <a:t>through</a:t>
            </a:r>
            <a:r>
              <a:rPr lang="sv-SE" sz="2300" dirty="0"/>
              <a:t> the lens </a:t>
            </a:r>
            <a:r>
              <a:rPr lang="sv-SE" sz="2300" dirty="0" err="1"/>
              <a:t>of</a:t>
            </a:r>
            <a:r>
              <a:rPr lang="sv-SE" sz="2300" dirty="0"/>
              <a:t> </a:t>
            </a:r>
            <a:r>
              <a:rPr lang="sv-SE" sz="2300" dirty="0" err="1"/>
              <a:t>intersectionality</a:t>
            </a:r>
            <a:r>
              <a:rPr lang="sv-SE" sz="2300" dirty="0"/>
              <a:t>. </a:t>
            </a:r>
            <a:r>
              <a:rPr lang="sv-SE" sz="2300" i="1" dirty="0" err="1"/>
              <a:t>Environmental</a:t>
            </a:r>
            <a:r>
              <a:rPr lang="sv-SE" sz="2300" i="1" dirty="0"/>
              <a:t> </a:t>
            </a:r>
            <a:r>
              <a:rPr lang="sv-SE" sz="2300" i="1" dirty="0" err="1"/>
              <a:t>Politics</a:t>
            </a:r>
            <a:r>
              <a:rPr lang="sv-SE" sz="2300" dirty="0"/>
              <a:t>, 23(3): 417-433 </a:t>
            </a:r>
          </a:p>
          <a:p>
            <a:pPr marL="0" lvl="0" indent="0">
              <a:lnSpc>
                <a:spcPct val="120000"/>
              </a:lnSpc>
              <a:spcBef>
                <a:spcPts val="0"/>
              </a:spcBef>
              <a:buNone/>
            </a:pPr>
            <a:endParaRPr lang="en-US" sz="2300" dirty="0"/>
          </a:p>
          <a:p>
            <a:pPr marL="0" indent="0">
              <a:lnSpc>
                <a:spcPct val="120000"/>
              </a:lnSpc>
              <a:spcBef>
                <a:spcPts val="0"/>
              </a:spcBef>
              <a:buNone/>
            </a:pPr>
            <a:r>
              <a:rPr lang="sv-SE" sz="2300" dirty="0" err="1"/>
              <a:t>Magnusdottir</a:t>
            </a:r>
            <a:r>
              <a:rPr lang="sv-SE" sz="2300" dirty="0"/>
              <a:t> &amp; </a:t>
            </a:r>
            <a:r>
              <a:rPr lang="sv-SE" sz="2300" dirty="0" err="1"/>
              <a:t>Kronsell</a:t>
            </a:r>
            <a:r>
              <a:rPr lang="sv-SE" sz="2300" dirty="0"/>
              <a:t> 2013. </a:t>
            </a:r>
            <a:r>
              <a:rPr lang="en-US" sz="2600" dirty="0"/>
              <a:t>The (In)Visibility of Gender in Scandinavian Climate Policy-Making. </a:t>
            </a:r>
            <a:r>
              <a:rPr lang="en-US" sz="2600" i="1" dirty="0"/>
              <a:t>International Feminist Journal of Politics </a:t>
            </a:r>
            <a:r>
              <a:rPr lang="en-US" sz="2600" dirty="0"/>
              <a:t>(17:2): </a:t>
            </a:r>
            <a:r>
              <a:rPr lang="sv-SE" sz="2600" dirty="0"/>
              <a:t>308-326</a:t>
            </a:r>
            <a:endParaRPr lang="sv-SE" sz="2300" dirty="0"/>
          </a:p>
          <a:p>
            <a:pPr marL="0" lvl="0" indent="0">
              <a:lnSpc>
                <a:spcPct val="90000"/>
              </a:lnSpc>
              <a:buNone/>
            </a:pPr>
            <a:endParaRPr lang="sv-SE" sz="2200" dirty="0"/>
          </a:p>
          <a:p>
            <a:pPr marL="0" lvl="0" indent="0">
              <a:lnSpc>
                <a:spcPct val="90000"/>
              </a:lnSpc>
              <a:buNone/>
            </a:pPr>
            <a:endParaRPr lang="en-US" sz="2900" dirty="0"/>
          </a:p>
          <a:p>
            <a:pPr marL="0" lvl="0" indent="0">
              <a:lnSpc>
                <a:spcPct val="90000"/>
              </a:lnSpc>
              <a:spcBef>
                <a:spcPts val="0"/>
              </a:spcBef>
              <a:buNone/>
            </a:pPr>
            <a:endParaRPr lang="sv-SE" sz="2400" dirty="0"/>
          </a:p>
        </p:txBody>
      </p:sp>
    </p:spTree>
    <p:extLst>
      <p:ext uri="{BB962C8B-B14F-4D97-AF65-F5344CB8AC3E}">
        <p14:creationId xmlns:p14="http://schemas.microsoft.com/office/powerpoint/2010/main" val="20373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260648"/>
            <a:ext cx="7886700" cy="994172"/>
          </a:xfrm>
        </p:spPr>
        <p:txBody>
          <a:bodyPr>
            <a:normAutofit/>
          </a:bodyPr>
          <a:lstStyle/>
          <a:p>
            <a:pPr algn="ctr"/>
            <a:r>
              <a:rPr lang="sv-SE" sz="4950" b="1" dirty="0" err="1">
                <a:solidFill>
                  <a:srgbClr val="FFFF00"/>
                </a:solidFill>
                <a:latin typeface="Bradley Hand ITC" panose="03070402050302030203" pitchFamily="66" charset="0"/>
              </a:rPr>
              <a:t>Topics</a:t>
            </a:r>
            <a:endParaRPr lang="sv-SE" sz="4950" b="1" dirty="0">
              <a:solidFill>
                <a:srgbClr val="FFFF00"/>
              </a:solidFill>
              <a:latin typeface="Bradley Hand ITC" panose="03070402050302030203" pitchFamily="66" charset="0"/>
            </a:endParaRPr>
          </a:p>
        </p:txBody>
      </p:sp>
      <p:sp>
        <p:nvSpPr>
          <p:cNvPr id="3" name="Platshållare för innehåll 2"/>
          <p:cNvSpPr>
            <a:spLocks noGrp="1"/>
          </p:cNvSpPr>
          <p:nvPr>
            <p:ph idx="1"/>
          </p:nvPr>
        </p:nvSpPr>
        <p:spPr>
          <a:xfrm>
            <a:off x="395536" y="1052736"/>
            <a:ext cx="9900591" cy="5591995"/>
          </a:xfrm>
        </p:spPr>
        <p:txBody>
          <a:bodyPr>
            <a:noAutofit/>
          </a:bodyPr>
          <a:lstStyle/>
          <a:p>
            <a:pPr marL="0" indent="0">
              <a:buNone/>
            </a:pPr>
            <a:r>
              <a:rPr lang="sv-SE" sz="3600" dirty="0"/>
              <a:t>1 On gender &amp; </a:t>
            </a:r>
            <a:r>
              <a:rPr lang="sv-SE" sz="3600" dirty="0" err="1"/>
              <a:t>resilience</a:t>
            </a:r>
            <a:endParaRPr lang="sv-SE" sz="3600" dirty="0"/>
          </a:p>
          <a:p>
            <a:pPr marL="0" indent="0">
              <a:buNone/>
            </a:pPr>
            <a:endParaRPr lang="sv-SE" sz="1050" dirty="0"/>
          </a:p>
          <a:p>
            <a:pPr marL="0" indent="0">
              <a:buNone/>
            </a:pPr>
            <a:r>
              <a:rPr lang="sv-SE" sz="3600" dirty="0"/>
              <a:t>2 </a:t>
            </a:r>
            <a:r>
              <a:rPr lang="sv-SE" sz="3600" dirty="0" err="1"/>
              <a:t>Contribution</a:t>
            </a:r>
            <a:r>
              <a:rPr lang="sv-SE" sz="3600" dirty="0"/>
              <a:t> from feminist </a:t>
            </a:r>
            <a:r>
              <a:rPr lang="sv-SE" sz="3600" dirty="0" err="1"/>
              <a:t>theory</a:t>
            </a:r>
            <a:endParaRPr lang="sv-SE" sz="3600" dirty="0"/>
          </a:p>
          <a:p>
            <a:pPr marL="0" indent="0">
              <a:buNone/>
            </a:pPr>
            <a:r>
              <a:rPr lang="sv-SE" dirty="0"/>
              <a:t>	</a:t>
            </a:r>
            <a:r>
              <a:rPr lang="sv-SE" sz="2800" dirty="0"/>
              <a:t>- on </a:t>
            </a:r>
            <a:r>
              <a:rPr lang="sv-SE" sz="2800" dirty="0" err="1"/>
              <a:t>knowledge</a:t>
            </a:r>
            <a:r>
              <a:rPr lang="sv-SE" sz="2800" dirty="0"/>
              <a:t> </a:t>
            </a:r>
            <a:r>
              <a:rPr lang="sv-SE" sz="2800" dirty="0" err="1"/>
              <a:t>production</a:t>
            </a:r>
            <a:endParaRPr lang="sv-SE" dirty="0"/>
          </a:p>
          <a:p>
            <a:pPr marL="0" indent="0">
              <a:buNone/>
            </a:pPr>
            <a:r>
              <a:rPr lang="sv-SE" dirty="0"/>
              <a:t>	</a:t>
            </a:r>
            <a:r>
              <a:rPr lang="sv-SE" sz="2800" dirty="0"/>
              <a:t>- </a:t>
            </a:r>
            <a:r>
              <a:rPr lang="sv-SE" sz="2800" dirty="0" err="1"/>
              <a:t>tool</a:t>
            </a:r>
            <a:r>
              <a:rPr lang="sv-SE" sz="2800" dirty="0"/>
              <a:t> </a:t>
            </a:r>
            <a:r>
              <a:rPr lang="sv-SE" sz="2800" dirty="0" err="1"/>
              <a:t>of</a:t>
            </a:r>
            <a:r>
              <a:rPr lang="sv-SE" sz="2800" dirty="0"/>
              <a:t> </a:t>
            </a:r>
            <a:r>
              <a:rPr lang="sv-SE" sz="2800" dirty="0" err="1"/>
              <a:t>intersectionality</a:t>
            </a:r>
            <a:r>
              <a:rPr lang="sv-SE" sz="2800" dirty="0"/>
              <a:t> </a:t>
            </a:r>
          </a:p>
          <a:p>
            <a:pPr marL="0" indent="0">
              <a:buNone/>
            </a:pPr>
            <a:endParaRPr lang="sv-SE" sz="900" dirty="0"/>
          </a:p>
          <a:p>
            <a:pPr marL="0" indent="0">
              <a:buNone/>
            </a:pPr>
            <a:r>
              <a:rPr lang="sv-SE" sz="3600" dirty="0"/>
              <a:t>3 Gender and </a:t>
            </a:r>
            <a:r>
              <a:rPr lang="sv-SE" sz="3600" dirty="0" err="1"/>
              <a:t>sustainability</a:t>
            </a:r>
            <a:endParaRPr lang="sv-SE" sz="3600" dirty="0"/>
          </a:p>
          <a:p>
            <a:pPr marL="0" indent="0">
              <a:buNone/>
            </a:pPr>
            <a:r>
              <a:rPr lang="sv-SE" sz="3600" dirty="0"/>
              <a:t>	</a:t>
            </a:r>
            <a:r>
              <a:rPr lang="sv-SE" sz="2800" dirty="0" err="1"/>
              <a:t>E.g</a:t>
            </a:r>
            <a:r>
              <a:rPr lang="sv-SE" sz="2800" dirty="0"/>
              <a:t>. </a:t>
            </a:r>
            <a:r>
              <a:rPr lang="sv-SE" sz="2800" dirty="0" err="1"/>
              <a:t>vulnerability</a:t>
            </a:r>
            <a:r>
              <a:rPr lang="sv-SE" sz="2800" dirty="0"/>
              <a:t> and </a:t>
            </a:r>
            <a:r>
              <a:rPr lang="sv-SE" sz="2800" dirty="0" err="1"/>
              <a:t>flooding</a:t>
            </a:r>
            <a:r>
              <a:rPr lang="sv-SE" sz="2800" dirty="0"/>
              <a:t> </a:t>
            </a:r>
          </a:p>
          <a:p>
            <a:pPr marL="0" indent="0">
              <a:buNone/>
            </a:pPr>
            <a:endParaRPr lang="sv-SE" sz="700" dirty="0"/>
          </a:p>
          <a:p>
            <a:pPr marL="0" indent="0">
              <a:buNone/>
            </a:pPr>
            <a:r>
              <a:rPr lang="sv-SE" sz="3600" dirty="0"/>
              <a:t>4 </a:t>
            </a:r>
            <a:r>
              <a:rPr lang="sv-SE" sz="3600" dirty="0" err="1"/>
              <a:t>Gendered</a:t>
            </a:r>
            <a:r>
              <a:rPr lang="sv-SE" sz="3600" dirty="0"/>
              <a:t> </a:t>
            </a:r>
            <a:r>
              <a:rPr lang="sv-SE" sz="3600" dirty="0" err="1"/>
              <a:t>places</a:t>
            </a:r>
            <a:endParaRPr lang="sv-SE" sz="3600" dirty="0"/>
          </a:p>
          <a:p>
            <a:pPr marL="0" indent="0">
              <a:buNone/>
            </a:pPr>
            <a:r>
              <a:rPr lang="sv-SE" sz="3600" dirty="0"/>
              <a:t>	</a:t>
            </a:r>
            <a:r>
              <a:rPr lang="sv-SE" sz="2800" dirty="0" err="1"/>
              <a:t>E.g</a:t>
            </a:r>
            <a:r>
              <a:rPr lang="sv-SE" sz="2800" dirty="0"/>
              <a:t>. </a:t>
            </a:r>
            <a:r>
              <a:rPr lang="sv-SE" sz="2800" dirty="0" err="1"/>
              <a:t>building</a:t>
            </a:r>
            <a:r>
              <a:rPr lang="sv-SE" sz="2800" dirty="0"/>
              <a:t> in Dhaka</a:t>
            </a:r>
          </a:p>
        </p:txBody>
      </p:sp>
      <p:pic>
        <p:nvPicPr>
          <p:cNvPr id="4" name="Picture 3"/>
          <p:cNvPicPr>
            <a:picLocks noChangeAspect="1"/>
          </p:cNvPicPr>
          <p:nvPr/>
        </p:nvPicPr>
        <p:blipFill>
          <a:blip r:embed="rId2"/>
          <a:stretch>
            <a:fillRect/>
          </a:stretch>
        </p:blipFill>
        <p:spPr>
          <a:xfrm>
            <a:off x="7256376" y="-152156"/>
            <a:ext cx="2176272" cy="3151900"/>
          </a:xfrm>
          <a:prstGeom prst="rect">
            <a:avLst/>
          </a:prstGeom>
          <a:noFill/>
          <a:ln cap="flat">
            <a:noFill/>
          </a:ln>
        </p:spPr>
      </p:pic>
    </p:spTree>
    <p:extLst>
      <p:ext uri="{BB962C8B-B14F-4D97-AF65-F5344CB8AC3E}">
        <p14:creationId xmlns:p14="http://schemas.microsoft.com/office/powerpoint/2010/main" val="4004301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07506" y="1268757"/>
            <a:ext cx="8928990" cy="5400601"/>
          </a:xfrm>
        </p:spPr>
        <p:txBody>
          <a:bodyPr>
            <a:normAutofit/>
          </a:bodyPr>
          <a:lstStyle/>
          <a:p>
            <a:pPr marL="0" lvl="0" indent="0">
              <a:lnSpc>
                <a:spcPct val="90000"/>
              </a:lnSpc>
              <a:buNone/>
            </a:pPr>
            <a:r>
              <a:rPr lang="sv-SE" sz="2800" dirty="0"/>
              <a:t>Massey 1994 </a:t>
            </a:r>
            <a:r>
              <a:rPr lang="sv-SE" sz="2800" i="1" dirty="0"/>
              <a:t>Space, </a:t>
            </a:r>
            <a:r>
              <a:rPr lang="sv-SE" sz="2800" i="1" dirty="0" err="1"/>
              <a:t>place</a:t>
            </a:r>
            <a:r>
              <a:rPr lang="sv-SE" sz="2800" i="1" dirty="0"/>
              <a:t> &amp; gender. Cambridge: </a:t>
            </a:r>
            <a:r>
              <a:rPr lang="sv-SE" sz="2800" dirty="0" err="1"/>
              <a:t>Polity</a:t>
            </a:r>
            <a:r>
              <a:rPr lang="sv-SE" sz="2800" dirty="0"/>
              <a:t> Press</a:t>
            </a:r>
          </a:p>
          <a:p>
            <a:pPr marL="0" lvl="0" indent="0">
              <a:lnSpc>
                <a:spcPct val="90000"/>
              </a:lnSpc>
              <a:buNone/>
            </a:pPr>
            <a:endParaRPr lang="en-US" sz="2800" dirty="0"/>
          </a:p>
          <a:p>
            <a:pPr marL="0" lvl="0" indent="0">
              <a:lnSpc>
                <a:spcPct val="70000"/>
              </a:lnSpc>
              <a:spcBef>
                <a:spcPts val="500"/>
              </a:spcBef>
              <a:buNone/>
            </a:pPr>
            <a:r>
              <a:rPr lang="en-US" sz="2800" dirty="0" err="1"/>
              <a:t>Rocheleau</a:t>
            </a:r>
            <a:r>
              <a:rPr lang="en-US" sz="2700" dirty="0"/>
              <a:t>, D. Thomas-</a:t>
            </a:r>
            <a:r>
              <a:rPr lang="en-US" sz="2700" dirty="0" err="1"/>
              <a:t>Slayter</a:t>
            </a:r>
            <a:r>
              <a:rPr lang="en-US" sz="2700" dirty="0"/>
              <a:t>, B. &amp; E. </a:t>
            </a:r>
            <a:r>
              <a:rPr lang="en-US" sz="2700" dirty="0" err="1"/>
              <a:t>Wangari</a:t>
            </a:r>
            <a:r>
              <a:rPr lang="en-US" sz="2700" dirty="0"/>
              <a:t> 1996. </a:t>
            </a:r>
            <a:r>
              <a:rPr lang="en-US" sz="2700" i="1" dirty="0"/>
              <a:t>Feminist political ecology. Global issues and local experiences</a:t>
            </a:r>
            <a:r>
              <a:rPr lang="en-US" sz="2700" dirty="0"/>
              <a:t>. New York: Routledge</a:t>
            </a:r>
          </a:p>
          <a:p>
            <a:pPr marL="0" lvl="0" indent="0">
              <a:lnSpc>
                <a:spcPct val="70000"/>
              </a:lnSpc>
              <a:spcBef>
                <a:spcPts val="500"/>
              </a:spcBef>
              <a:buNone/>
            </a:pPr>
            <a:endParaRPr lang="en-US" sz="2700" dirty="0"/>
          </a:p>
          <a:p>
            <a:pPr marL="0" lvl="0" indent="0">
              <a:lnSpc>
                <a:spcPct val="70000"/>
              </a:lnSpc>
              <a:spcBef>
                <a:spcPts val="500"/>
              </a:spcBef>
              <a:buNone/>
            </a:pPr>
            <a:r>
              <a:rPr lang="en-US" sz="2700" dirty="0" err="1"/>
              <a:t>Silvey</a:t>
            </a:r>
            <a:r>
              <a:rPr lang="en-US" sz="2700" dirty="0"/>
              <a:t>, Rachel 1998 ‘”Ecofeminism” in geography’. </a:t>
            </a:r>
            <a:r>
              <a:rPr lang="en-US" sz="2700" i="1" dirty="0"/>
              <a:t>Philosophy &amp; Geography</a:t>
            </a:r>
            <a:r>
              <a:rPr lang="en-US" sz="2700" dirty="0"/>
              <a:t>, 1(2): 243-249</a:t>
            </a:r>
          </a:p>
          <a:p>
            <a:pPr marL="0" lvl="0" indent="0">
              <a:lnSpc>
                <a:spcPct val="70000"/>
              </a:lnSpc>
              <a:spcBef>
                <a:spcPts val="500"/>
              </a:spcBef>
              <a:buNone/>
            </a:pPr>
            <a:endParaRPr lang="en-US" sz="2700" dirty="0"/>
          </a:p>
          <a:p>
            <a:pPr marL="0" lvl="0" indent="0">
              <a:lnSpc>
                <a:spcPct val="70000"/>
              </a:lnSpc>
              <a:spcBef>
                <a:spcPts val="500"/>
              </a:spcBef>
              <a:buNone/>
            </a:pPr>
            <a:r>
              <a:rPr lang="en-US" sz="2700" dirty="0"/>
              <a:t>Terry, Geraldine 2009 'No climate justice without gender justice: an overview of the issues' in </a:t>
            </a:r>
            <a:r>
              <a:rPr lang="en-US" sz="2700" i="1" dirty="0"/>
              <a:t>Gender &amp; Development</a:t>
            </a:r>
            <a:r>
              <a:rPr lang="en-US" sz="2700" dirty="0"/>
              <a:t>, 17(1): 5-18</a:t>
            </a:r>
          </a:p>
          <a:p>
            <a:pPr lvl="0">
              <a:lnSpc>
                <a:spcPct val="90000"/>
              </a:lnSpc>
            </a:pPr>
            <a:endParaRPr lang="sv-SE" sz="3000" dirty="0"/>
          </a:p>
        </p:txBody>
      </p:sp>
      <p:sp>
        <p:nvSpPr>
          <p:cNvPr id="3" name="Rubrik 1"/>
          <p:cNvSpPr txBox="1">
            <a:spLocks noGrp="1"/>
          </p:cNvSpPr>
          <p:nvPr>
            <p:ph type="title"/>
          </p:nvPr>
        </p:nvSpPr>
        <p:spPr/>
        <p:txBody>
          <a:bodyPr>
            <a:normAutofit/>
          </a:bodyPr>
          <a:lstStyle/>
          <a:p>
            <a:pPr lvl="0"/>
            <a:r>
              <a:rPr lang="sv-SE">
                <a:solidFill>
                  <a:srgbClr val="FFFF00"/>
                </a:solidFill>
              </a:rPr>
              <a:t>Further reading (cont.)</a:t>
            </a:r>
          </a:p>
        </p:txBody>
      </p:sp>
    </p:spTree>
    <p:extLst>
      <p:ext uri="{BB962C8B-B14F-4D97-AF65-F5344CB8AC3E}">
        <p14:creationId xmlns:p14="http://schemas.microsoft.com/office/powerpoint/2010/main" val="3757941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spTree>
    <p:extLst>
      <p:ext uri="{BB962C8B-B14F-4D97-AF65-F5344CB8AC3E}">
        <p14:creationId xmlns:p14="http://schemas.microsoft.com/office/powerpoint/2010/main" val="3800603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7952" y="0"/>
            <a:ext cx="9289032" cy="1143000"/>
          </a:xfrm>
        </p:spPr>
        <p:txBody>
          <a:bodyPr>
            <a:noAutofit/>
          </a:bodyPr>
          <a:lstStyle/>
          <a:p>
            <a:pPr lvl="0" algn="l"/>
            <a:r>
              <a:rPr lang="sv-SE" sz="3600" b="1" dirty="0" err="1">
                <a:solidFill>
                  <a:srgbClr val="FFFF00"/>
                </a:solidFill>
                <a:latin typeface="Bradley Hand ITC" pitchFamily="66"/>
              </a:rPr>
              <a:t>Why</a:t>
            </a:r>
            <a:r>
              <a:rPr lang="sv-SE" sz="3600" b="1" dirty="0">
                <a:solidFill>
                  <a:srgbClr val="FFFF00"/>
                </a:solidFill>
                <a:latin typeface="Bradley Hand ITC" pitchFamily="66"/>
              </a:rPr>
              <a:t> a focus on </a:t>
            </a:r>
            <a:r>
              <a:rPr lang="sv-SE" sz="3600" b="1" dirty="0" err="1">
                <a:solidFill>
                  <a:srgbClr val="FFFF00"/>
                </a:solidFill>
                <a:latin typeface="Bradley Hand ITC" pitchFamily="66"/>
              </a:rPr>
              <a:t>women</a:t>
            </a:r>
            <a:r>
              <a:rPr lang="sv-SE" sz="3600" b="1" dirty="0">
                <a:solidFill>
                  <a:srgbClr val="FFFF00"/>
                </a:solidFill>
                <a:latin typeface="Bradley Hand ITC" pitchFamily="66"/>
              </a:rPr>
              <a:t> in planning policy?</a:t>
            </a:r>
            <a:endParaRPr lang="sv-SE" sz="1800" dirty="0">
              <a:solidFill>
                <a:srgbClr val="FFFF00"/>
              </a:solidFill>
            </a:endParaRPr>
          </a:p>
        </p:txBody>
      </p:sp>
      <p:sp>
        <p:nvSpPr>
          <p:cNvPr id="3" name="Content Placeholder 2"/>
          <p:cNvSpPr txBox="1">
            <a:spLocks noGrp="1"/>
          </p:cNvSpPr>
          <p:nvPr>
            <p:ph idx="1"/>
          </p:nvPr>
        </p:nvSpPr>
        <p:spPr>
          <a:xfrm>
            <a:off x="280851" y="908720"/>
            <a:ext cx="8445617" cy="4881139"/>
          </a:xfrm>
        </p:spPr>
        <p:txBody>
          <a:bodyPr>
            <a:normAutofit/>
          </a:bodyPr>
          <a:lstStyle/>
          <a:p>
            <a:pPr lvl="0"/>
            <a:r>
              <a:rPr lang="sv-SE" sz="4000" dirty="0" err="1">
                <a:solidFill>
                  <a:srgbClr val="00B0F0"/>
                </a:solidFill>
              </a:rPr>
              <a:t>Effieciency</a:t>
            </a:r>
            <a:r>
              <a:rPr lang="sv-SE" sz="4000" dirty="0">
                <a:solidFill>
                  <a:srgbClr val="00B0F0"/>
                </a:solidFill>
              </a:rPr>
              <a:t>/</a:t>
            </a:r>
            <a:r>
              <a:rPr lang="sv-SE" sz="4000" dirty="0" err="1">
                <a:solidFill>
                  <a:srgbClr val="00B0F0"/>
                </a:solidFill>
              </a:rPr>
              <a:t>wellfare</a:t>
            </a:r>
            <a:r>
              <a:rPr lang="sv-SE" sz="4000" dirty="0">
                <a:solidFill>
                  <a:srgbClr val="00B0F0"/>
                </a:solidFill>
              </a:rPr>
              <a:t> </a:t>
            </a:r>
            <a:r>
              <a:rPr lang="sv-SE" sz="4000" dirty="0" err="1"/>
              <a:t>reasons</a:t>
            </a:r>
            <a:r>
              <a:rPr lang="sv-SE" sz="4000" dirty="0"/>
              <a:t>? </a:t>
            </a:r>
          </a:p>
          <a:p>
            <a:pPr lvl="1"/>
            <a:r>
              <a:rPr lang="sv-SE" sz="3600" dirty="0"/>
              <a:t>Instrumental – ’a </a:t>
            </a:r>
            <a:r>
              <a:rPr lang="sv-SE" sz="3600" dirty="0" err="1"/>
              <a:t>tool</a:t>
            </a:r>
            <a:r>
              <a:rPr lang="sv-SE" sz="3600" dirty="0"/>
              <a:t>’</a:t>
            </a:r>
          </a:p>
          <a:p>
            <a:pPr lvl="1"/>
            <a:r>
              <a:rPr lang="sv-SE" sz="3600" dirty="0"/>
              <a:t>Practical gender </a:t>
            </a:r>
            <a:r>
              <a:rPr lang="sv-SE" sz="3600" dirty="0" err="1"/>
              <a:t>needs</a:t>
            </a:r>
            <a:r>
              <a:rPr lang="sv-SE" sz="3600" dirty="0"/>
              <a:t> (</a:t>
            </a:r>
            <a:r>
              <a:rPr lang="sv-SE" sz="3600" dirty="0" err="1"/>
              <a:t>Moser</a:t>
            </a:r>
            <a:r>
              <a:rPr lang="sv-SE" sz="3600" dirty="0"/>
              <a:t> 1989)</a:t>
            </a:r>
          </a:p>
          <a:p>
            <a:pPr lvl="1"/>
            <a:endParaRPr lang="sv-SE" sz="1800" dirty="0">
              <a:solidFill>
                <a:schemeClr val="bg1"/>
              </a:solidFill>
            </a:endParaRPr>
          </a:p>
          <a:p>
            <a:pPr lvl="0"/>
            <a:r>
              <a:rPr lang="sv-SE" sz="4000" dirty="0">
                <a:solidFill>
                  <a:srgbClr val="00B0F0"/>
                </a:solidFill>
              </a:rPr>
              <a:t>Equity</a:t>
            </a:r>
            <a:r>
              <a:rPr lang="sv-SE" sz="4000" dirty="0">
                <a:solidFill>
                  <a:schemeClr val="bg1"/>
                </a:solidFill>
              </a:rPr>
              <a:t> </a:t>
            </a:r>
            <a:r>
              <a:rPr lang="sv-SE" sz="4000" dirty="0" err="1"/>
              <a:t>reasons</a:t>
            </a:r>
            <a:r>
              <a:rPr lang="sv-SE" sz="4000" dirty="0"/>
              <a:t>?</a:t>
            </a:r>
          </a:p>
          <a:p>
            <a:pPr lvl="1"/>
            <a:r>
              <a:rPr lang="sv-SE" sz="3600" dirty="0" err="1"/>
              <a:t>Intrinsic</a:t>
            </a:r>
            <a:r>
              <a:rPr lang="sv-SE" sz="3600" dirty="0"/>
              <a:t> – ’for </a:t>
            </a:r>
            <a:r>
              <a:rPr lang="sv-SE" sz="3600" dirty="0" err="1"/>
              <a:t>its</a:t>
            </a:r>
            <a:r>
              <a:rPr lang="sv-SE" sz="3600" dirty="0"/>
              <a:t> </a:t>
            </a:r>
            <a:r>
              <a:rPr lang="sv-SE" sz="3600" dirty="0" err="1"/>
              <a:t>own</a:t>
            </a:r>
            <a:r>
              <a:rPr lang="sv-SE" sz="3600" dirty="0"/>
              <a:t> </a:t>
            </a:r>
            <a:r>
              <a:rPr lang="sv-SE" sz="3600" dirty="0" err="1"/>
              <a:t>value</a:t>
            </a:r>
            <a:r>
              <a:rPr lang="sv-SE" sz="3600" dirty="0"/>
              <a:t>’</a:t>
            </a:r>
          </a:p>
          <a:p>
            <a:pPr lvl="1"/>
            <a:r>
              <a:rPr lang="sv-SE" sz="3600" dirty="0" err="1"/>
              <a:t>Strategical</a:t>
            </a:r>
            <a:r>
              <a:rPr lang="sv-SE" sz="3600" dirty="0"/>
              <a:t> gender </a:t>
            </a:r>
            <a:r>
              <a:rPr lang="sv-SE" sz="3600" dirty="0" err="1"/>
              <a:t>needs</a:t>
            </a:r>
            <a:r>
              <a:rPr lang="sv-SE" sz="3600" dirty="0"/>
              <a:t> (</a:t>
            </a:r>
            <a:r>
              <a:rPr lang="sv-SE" sz="3600" dirty="0" err="1"/>
              <a:t>Moser</a:t>
            </a:r>
            <a:r>
              <a:rPr lang="sv-SE" sz="3600" dirty="0"/>
              <a:t> 1989)</a:t>
            </a:r>
          </a:p>
          <a:p>
            <a:pPr lvl="1"/>
            <a:endParaRPr lang="sv-SE" sz="3600" dirty="0"/>
          </a:p>
        </p:txBody>
      </p:sp>
      <p:sp>
        <p:nvSpPr>
          <p:cNvPr id="4" name="Title 1"/>
          <p:cNvSpPr txBox="1">
            <a:spLocks/>
          </p:cNvSpPr>
          <p:nvPr/>
        </p:nvSpPr>
        <p:spPr>
          <a:xfrm>
            <a:off x="315820" y="537321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dirty="0" err="1">
                <a:solidFill>
                  <a:srgbClr val="FFFF00"/>
                </a:solidFill>
              </a:rPr>
              <a:t>Women</a:t>
            </a:r>
            <a:r>
              <a:rPr lang="sv-SE" dirty="0">
                <a:solidFill>
                  <a:srgbClr val="FFFF00"/>
                </a:solidFill>
              </a:rPr>
              <a:t> as instrument or end </a:t>
            </a:r>
            <a:r>
              <a:rPr lang="sv-SE" dirty="0" err="1">
                <a:solidFill>
                  <a:srgbClr val="FFFF00"/>
                </a:solidFill>
              </a:rPr>
              <a:t>goal</a:t>
            </a:r>
            <a:r>
              <a:rPr lang="sv-SE" dirty="0">
                <a:solidFill>
                  <a:srgbClr val="FFFF00"/>
                </a:solidFill>
              </a:rPr>
              <a:t>?</a:t>
            </a:r>
          </a:p>
        </p:txBody>
      </p:sp>
    </p:spTree>
    <p:extLst>
      <p:ext uri="{BB962C8B-B14F-4D97-AF65-F5344CB8AC3E}">
        <p14:creationId xmlns:p14="http://schemas.microsoft.com/office/powerpoint/2010/main" val="94152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err="1">
                <a:solidFill>
                  <a:srgbClr val="FFFF00"/>
                </a:solidFill>
                <a:latin typeface="Bradley Hand ITC" panose="03070402050302030203" pitchFamily="66" charset="0"/>
              </a:rPr>
              <a:t>Resilience</a:t>
            </a:r>
            <a:r>
              <a:rPr lang="sv-SE" b="1" dirty="0">
                <a:solidFill>
                  <a:srgbClr val="FFFF00"/>
                </a:solidFill>
                <a:latin typeface="Bradley Hand ITC" panose="03070402050302030203" pitchFamily="66" charset="0"/>
              </a:rPr>
              <a:t> v.s. </a:t>
            </a:r>
            <a:r>
              <a:rPr lang="sv-SE" b="1" dirty="0" err="1">
                <a:solidFill>
                  <a:srgbClr val="FFFF00"/>
                </a:solidFill>
                <a:latin typeface="Bradley Hand ITC" panose="03070402050302030203" pitchFamily="66" charset="0"/>
              </a:rPr>
              <a:t>Vulnerability</a:t>
            </a:r>
            <a:endParaRPr lang="sv-SE" b="1" dirty="0">
              <a:solidFill>
                <a:srgbClr val="FFFF00"/>
              </a:solidFill>
              <a:latin typeface="Bradley Hand ITC" panose="03070402050302030203" pitchFamily="66" charset="0"/>
            </a:endParaRPr>
          </a:p>
        </p:txBody>
      </p:sp>
      <p:sp>
        <p:nvSpPr>
          <p:cNvPr id="3" name="Content Placeholder 2"/>
          <p:cNvSpPr>
            <a:spLocks noGrp="1"/>
          </p:cNvSpPr>
          <p:nvPr>
            <p:ph idx="1"/>
          </p:nvPr>
        </p:nvSpPr>
        <p:spPr>
          <a:xfrm>
            <a:off x="107504" y="1600200"/>
            <a:ext cx="9145016" cy="5141168"/>
          </a:xfrm>
        </p:spPr>
        <p:txBody>
          <a:bodyPr/>
          <a:lstStyle/>
          <a:p>
            <a:r>
              <a:rPr lang="sv-SE" dirty="0"/>
              <a:t>Different </a:t>
            </a:r>
            <a:r>
              <a:rPr lang="sv-SE" dirty="0" err="1"/>
              <a:t>wordings</a:t>
            </a:r>
            <a:r>
              <a:rPr lang="sv-SE" dirty="0"/>
              <a:t> for the same </a:t>
            </a:r>
            <a:r>
              <a:rPr lang="sv-SE" dirty="0" err="1"/>
              <a:t>issue</a:t>
            </a:r>
            <a:r>
              <a:rPr lang="sv-SE" dirty="0"/>
              <a:t>?</a:t>
            </a:r>
          </a:p>
          <a:p>
            <a:endParaRPr lang="sv-SE" dirty="0"/>
          </a:p>
          <a:p>
            <a:endParaRPr lang="sv-SE" dirty="0"/>
          </a:p>
          <a:p>
            <a:endParaRPr lang="sv-SE" dirty="0"/>
          </a:p>
          <a:p>
            <a:r>
              <a:rPr lang="sv-SE" dirty="0" err="1"/>
              <a:t>Vulnerability</a:t>
            </a:r>
            <a:r>
              <a:rPr lang="sv-SE" dirty="0"/>
              <a:t> from social </a:t>
            </a:r>
            <a:r>
              <a:rPr lang="sv-SE" dirty="0" err="1"/>
              <a:t>sciences</a:t>
            </a:r>
            <a:r>
              <a:rPr lang="sv-SE" dirty="0"/>
              <a:t> – </a:t>
            </a:r>
            <a:r>
              <a:rPr lang="sv-SE" dirty="0" err="1">
                <a:solidFill>
                  <a:srgbClr val="00B0F0"/>
                </a:solidFill>
              </a:rPr>
              <a:t>power</a:t>
            </a:r>
            <a:r>
              <a:rPr lang="sv-SE" dirty="0">
                <a:solidFill>
                  <a:srgbClr val="00B0F0"/>
                </a:solidFill>
              </a:rPr>
              <a:t> </a:t>
            </a:r>
            <a:r>
              <a:rPr lang="sv-SE" dirty="0" err="1">
                <a:solidFill>
                  <a:srgbClr val="00B0F0"/>
                </a:solidFill>
              </a:rPr>
              <a:t>analysis</a:t>
            </a:r>
            <a:r>
              <a:rPr lang="sv-SE" dirty="0">
                <a:solidFill>
                  <a:srgbClr val="00B0F0"/>
                </a:solidFill>
              </a:rPr>
              <a:t> </a:t>
            </a:r>
          </a:p>
          <a:p>
            <a:endParaRPr lang="sv-SE" dirty="0"/>
          </a:p>
          <a:p>
            <a:r>
              <a:rPr lang="sv-SE" dirty="0" err="1"/>
              <a:t>Resilience</a:t>
            </a:r>
            <a:r>
              <a:rPr lang="sv-SE" dirty="0"/>
              <a:t> from </a:t>
            </a:r>
            <a:r>
              <a:rPr lang="sv-SE" dirty="0" err="1"/>
              <a:t>natural</a:t>
            </a:r>
            <a:r>
              <a:rPr lang="sv-SE" dirty="0"/>
              <a:t> </a:t>
            </a:r>
            <a:r>
              <a:rPr lang="sv-SE" dirty="0" err="1"/>
              <a:t>sciences</a:t>
            </a:r>
            <a:r>
              <a:rPr lang="sv-SE" dirty="0"/>
              <a:t> – </a:t>
            </a:r>
            <a:r>
              <a:rPr lang="sv-SE" dirty="0" err="1">
                <a:solidFill>
                  <a:srgbClr val="00B0F0"/>
                </a:solidFill>
              </a:rPr>
              <a:t>depolitisised</a:t>
            </a:r>
            <a:r>
              <a:rPr lang="sv-SE" dirty="0">
                <a:solidFill>
                  <a:srgbClr val="00B0F0"/>
                </a:solidFill>
              </a:rPr>
              <a:t>?</a:t>
            </a:r>
          </a:p>
        </p:txBody>
      </p:sp>
    </p:spTree>
    <p:extLst>
      <p:ext uri="{BB962C8B-B14F-4D97-AF65-F5344CB8AC3E}">
        <p14:creationId xmlns:p14="http://schemas.microsoft.com/office/powerpoint/2010/main" val="398592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1628" y="1676071"/>
            <a:ext cx="6943725" cy="5335885"/>
          </a:xfrm>
          <a:prstGeom prst="rect">
            <a:avLst/>
          </a:prstGeom>
        </p:spPr>
      </p:pic>
      <p:sp>
        <p:nvSpPr>
          <p:cNvPr id="5" name="Rectangle 4"/>
          <p:cNvSpPr/>
          <p:nvPr/>
        </p:nvSpPr>
        <p:spPr>
          <a:xfrm>
            <a:off x="4036638" y="688132"/>
            <a:ext cx="3218656" cy="64533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395536" y="116632"/>
            <a:ext cx="8229600" cy="1143000"/>
          </a:xfrm>
        </p:spPr>
        <p:txBody>
          <a:bodyPr>
            <a:normAutofit fontScale="90000"/>
          </a:bodyPr>
          <a:lstStyle/>
          <a:p>
            <a:r>
              <a:rPr lang="sv-SE" sz="4800" b="1" dirty="0" err="1">
                <a:solidFill>
                  <a:srgbClr val="FFFF00"/>
                </a:solidFill>
                <a:latin typeface="Bradley Hand ITC" panose="03070402050302030203" pitchFamily="66" charset="0"/>
              </a:rPr>
              <a:t>Why</a:t>
            </a:r>
            <a:r>
              <a:rPr lang="sv-SE" sz="4800" b="1" dirty="0">
                <a:solidFill>
                  <a:srgbClr val="FFFF00"/>
                </a:solidFill>
                <a:latin typeface="Bradley Hand ITC" panose="03070402050302030203" pitchFamily="66" charset="0"/>
              </a:rPr>
              <a:t> </a:t>
            </a:r>
            <a:r>
              <a:rPr lang="sv-SE" sz="4800" b="1" dirty="0" err="1">
                <a:solidFill>
                  <a:srgbClr val="FFFF00"/>
                </a:solidFill>
                <a:latin typeface="Bradley Hand ITC" panose="03070402050302030203" pitchFamily="66" charset="0"/>
              </a:rPr>
              <a:t>study</a:t>
            </a:r>
            <a:r>
              <a:rPr lang="sv-SE" sz="4800" b="1" dirty="0">
                <a:solidFill>
                  <a:srgbClr val="FFFF00"/>
                </a:solidFill>
                <a:latin typeface="Bradley Hand ITC" panose="03070402050302030203" pitchFamily="66" charset="0"/>
              </a:rPr>
              <a:t> gender &amp; </a:t>
            </a:r>
            <a:r>
              <a:rPr lang="sv-SE" sz="4800" b="1" dirty="0" err="1">
                <a:solidFill>
                  <a:srgbClr val="FFFF00"/>
                </a:solidFill>
                <a:latin typeface="Bradley Hand ITC" panose="03070402050302030203" pitchFamily="66" charset="0"/>
              </a:rPr>
              <a:t>what</a:t>
            </a:r>
            <a:r>
              <a:rPr lang="sv-SE" sz="4800" b="1" dirty="0">
                <a:solidFill>
                  <a:srgbClr val="FFFF00"/>
                </a:solidFill>
                <a:latin typeface="Bradley Hand ITC" panose="03070402050302030203" pitchFamily="66" charset="0"/>
              </a:rPr>
              <a:t> is it?</a:t>
            </a:r>
            <a:endParaRPr lang="en-US" sz="4800" b="1" dirty="0">
              <a:solidFill>
                <a:srgbClr val="FFFF00"/>
              </a:solidFill>
              <a:latin typeface="Bradley Hand ITC" panose="03070402050302030203" pitchFamily="66" charset="0"/>
            </a:endParaRPr>
          </a:p>
        </p:txBody>
      </p:sp>
      <p:sp>
        <p:nvSpPr>
          <p:cNvPr id="3" name="Content Placeholder 2"/>
          <p:cNvSpPr>
            <a:spLocks noGrp="1"/>
          </p:cNvSpPr>
          <p:nvPr>
            <p:ph idx="1"/>
          </p:nvPr>
        </p:nvSpPr>
        <p:spPr>
          <a:xfrm>
            <a:off x="35821" y="1120366"/>
            <a:ext cx="8748972" cy="5265712"/>
          </a:xfrm>
        </p:spPr>
        <p:txBody>
          <a:bodyPr>
            <a:noAutofit/>
          </a:bodyPr>
          <a:lstStyle/>
          <a:p>
            <a:r>
              <a:rPr lang="sv-SE" sz="2800" dirty="0"/>
              <a:t>A social </a:t>
            </a:r>
            <a:r>
              <a:rPr lang="sv-SE" sz="2800" dirty="0" err="1"/>
              <a:t>category</a:t>
            </a:r>
            <a:r>
              <a:rPr lang="sv-SE" sz="2800" dirty="0"/>
              <a:t> in all (?) </a:t>
            </a:r>
            <a:r>
              <a:rPr lang="sv-SE" sz="2800" dirty="0" err="1"/>
              <a:t>societies</a:t>
            </a:r>
            <a:r>
              <a:rPr lang="sv-SE" sz="2800" dirty="0"/>
              <a:t> in </a:t>
            </a:r>
            <a:r>
              <a:rPr lang="sv-SE" sz="2800" dirty="0" err="1">
                <a:solidFill>
                  <a:srgbClr val="00B0F0"/>
                </a:solidFill>
              </a:rPr>
              <a:t>time</a:t>
            </a:r>
            <a:r>
              <a:rPr lang="sv-SE" sz="2800" dirty="0">
                <a:solidFill>
                  <a:srgbClr val="00B0F0"/>
                </a:solidFill>
              </a:rPr>
              <a:t> </a:t>
            </a:r>
            <a:r>
              <a:rPr lang="sv-SE" sz="2800" dirty="0"/>
              <a:t>and</a:t>
            </a:r>
            <a:r>
              <a:rPr lang="sv-SE" sz="2800" dirty="0">
                <a:solidFill>
                  <a:schemeClr val="bg1"/>
                </a:solidFill>
              </a:rPr>
              <a:t> </a:t>
            </a:r>
            <a:r>
              <a:rPr lang="sv-SE" sz="2800" dirty="0">
                <a:solidFill>
                  <a:srgbClr val="00B0F0"/>
                </a:solidFill>
              </a:rPr>
              <a:t>space</a:t>
            </a:r>
          </a:p>
          <a:p>
            <a:endParaRPr lang="sv-SE" sz="1100" dirty="0">
              <a:solidFill>
                <a:srgbClr val="00B0F0"/>
              </a:solidFill>
            </a:endParaRPr>
          </a:p>
          <a:p>
            <a:r>
              <a:rPr lang="sv-SE" sz="2800" dirty="0" err="1"/>
              <a:t>Cutting</a:t>
            </a:r>
            <a:r>
              <a:rPr lang="sv-SE" sz="2800" dirty="0"/>
              <a:t> </a:t>
            </a:r>
            <a:r>
              <a:rPr lang="sv-SE" sz="2800" dirty="0" err="1"/>
              <a:t>through</a:t>
            </a:r>
            <a:r>
              <a:rPr lang="sv-SE" sz="2800" dirty="0"/>
              <a:t> </a:t>
            </a:r>
            <a:r>
              <a:rPr lang="sv-SE" sz="2800" dirty="0">
                <a:solidFill>
                  <a:srgbClr val="00B0F0"/>
                </a:solidFill>
              </a:rPr>
              <a:t>all </a:t>
            </a:r>
            <a:r>
              <a:rPr lang="sv-SE" sz="2800" dirty="0" err="1">
                <a:solidFill>
                  <a:srgbClr val="00B0F0"/>
                </a:solidFill>
              </a:rPr>
              <a:t>aspects</a:t>
            </a:r>
            <a:r>
              <a:rPr lang="sv-SE" sz="2800" dirty="0">
                <a:solidFill>
                  <a:srgbClr val="00B0F0"/>
                </a:solidFill>
              </a:rPr>
              <a:t> of </a:t>
            </a:r>
            <a:r>
              <a:rPr lang="sv-SE" sz="2800" dirty="0" err="1">
                <a:solidFill>
                  <a:srgbClr val="00B0F0"/>
                </a:solidFill>
              </a:rPr>
              <a:t>society</a:t>
            </a:r>
            <a:endParaRPr lang="sv-SE" sz="2800" dirty="0">
              <a:solidFill>
                <a:srgbClr val="00B0F0"/>
              </a:solidFill>
            </a:endParaRPr>
          </a:p>
          <a:p>
            <a:pPr lvl="1"/>
            <a:r>
              <a:rPr lang="sv-SE" sz="2400" dirty="0" err="1"/>
              <a:t>Compare</a:t>
            </a:r>
            <a:r>
              <a:rPr lang="sv-SE" sz="2400" dirty="0"/>
              <a:t> </a:t>
            </a:r>
            <a:r>
              <a:rPr lang="sv-SE" sz="2400" dirty="0" err="1"/>
              <a:t>with</a:t>
            </a:r>
            <a:r>
              <a:rPr lang="sv-SE" sz="2400" dirty="0"/>
              <a:t> </a:t>
            </a:r>
            <a:r>
              <a:rPr lang="sv-SE" sz="2400" dirty="0" err="1"/>
              <a:t>class</a:t>
            </a:r>
            <a:r>
              <a:rPr lang="sv-SE" sz="2400" dirty="0"/>
              <a:t>, </a:t>
            </a:r>
            <a:r>
              <a:rPr lang="sv-SE" sz="2400" dirty="0" err="1"/>
              <a:t>ethnicity</a:t>
            </a:r>
            <a:r>
              <a:rPr lang="sv-SE" sz="2400" dirty="0"/>
              <a:t>, </a:t>
            </a:r>
            <a:r>
              <a:rPr lang="sv-SE" sz="2400" dirty="0" err="1"/>
              <a:t>cast</a:t>
            </a:r>
            <a:r>
              <a:rPr lang="sv-SE" sz="2400" dirty="0"/>
              <a:t> etc.</a:t>
            </a:r>
            <a:endParaRPr lang="sv-SE" dirty="0"/>
          </a:p>
          <a:p>
            <a:pPr marL="457200" lvl="1" indent="0">
              <a:buNone/>
            </a:pPr>
            <a:r>
              <a:rPr lang="sv-SE" sz="2000" dirty="0"/>
              <a:t> </a:t>
            </a:r>
            <a:endParaRPr lang="sv-SE" sz="800" dirty="0"/>
          </a:p>
          <a:p>
            <a:r>
              <a:rPr lang="sv-SE" sz="2800" dirty="0"/>
              <a:t>Gender as </a:t>
            </a:r>
            <a:r>
              <a:rPr lang="sv-SE" sz="2800" dirty="0" err="1">
                <a:solidFill>
                  <a:srgbClr val="00B0F0"/>
                </a:solidFill>
              </a:rPr>
              <a:t>relational</a:t>
            </a:r>
            <a:r>
              <a:rPr lang="sv-SE" sz="2800" dirty="0">
                <a:solidFill>
                  <a:srgbClr val="00B0F0"/>
                </a:solidFill>
              </a:rPr>
              <a:t> </a:t>
            </a:r>
            <a:r>
              <a:rPr lang="sv-SE" sz="2800" dirty="0"/>
              <a:t>and </a:t>
            </a:r>
            <a:r>
              <a:rPr lang="sv-SE" sz="2800" dirty="0">
                <a:solidFill>
                  <a:srgbClr val="00B0F0"/>
                </a:solidFill>
              </a:rPr>
              <a:t>fluid</a:t>
            </a:r>
            <a:endParaRPr lang="sv-SE" sz="2800" dirty="0"/>
          </a:p>
          <a:p>
            <a:pPr lvl="1"/>
            <a:r>
              <a:rPr lang="sv-SE" sz="2400" dirty="0"/>
              <a:t>not </a:t>
            </a:r>
            <a:r>
              <a:rPr lang="sv-SE" sz="2400" dirty="0" err="1"/>
              <a:t>something</a:t>
            </a:r>
            <a:r>
              <a:rPr lang="sv-SE" sz="2400" dirty="0"/>
              <a:t> </a:t>
            </a:r>
            <a:r>
              <a:rPr lang="sv-SE" sz="2400" dirty="0" err="1"/>
              <a:t>you</a:t>
            </a:r>
            <a:r>
              <a:rPr lang="sv-SE" sz="2400" dirty="0"/>
              <a:t> </a:t>
            </a:r>
            <a:r>
              <a:rPr lang="sv-SE" sz="2400" dirty="0" err="1"/>
              <a:t>are</a:t>
            </a:r>
            <a:r>
              <a:rPr lang="sv-SE" sz="2400" dirty="0"/>
              <a:t> or </a:t>
            </a:r>
            <a:r>
              <a:rPr lang="sv-SE" sz="2400" dirty="0" err="1"/>
              <a:t>have</a:t>
            </a:r>
            <a:endParaRPr lang="sv-SE" sz="2400" dirty="0"/>
          </a:p>
          <a:p>
            <a:pPr lvl="1"/>
            <a:r>
              <a:rPr lang="sv-SE" sz="2400" dirty="0" err="1"/>
              <a:t>continously</a:t>
            </a:r>
            <a:r>
              <a:rPr lang="sv-SE" sz="2400" dirty="0"/>
              <a:t> </a:t>
            </a:r>
            <a:r>
              <a:rPr lang="sv-SE" sz="2400" dirty="0" err="1"/>
              <a:t>negotiated</a:t>
            </a:r>
            <a:endParaRPr lang="sv-SE" sz="2400" dirty="0"/>
          </a:p>
          <a:p>
            <a:endParaRPr lang="sv-SE" sz="1400" dirty="0"/>
          </a:p>
          <a:p>
            <a:r>
              <a:rPr lang="sv-SE" sz="2800" dirty="0" err="1"/>
              <a:t>Study</a:t>
            </a:r>
            <a:r>
              <a:rPr lang="sv-SE" sz="2800" dirty="0"/>
              <a:t> gender relations by </a:t>
            </a:r>
            <a:r>
              <a:rPr lang="sv-SE" sz="2800" dirty="0" err="1"/>
              <a:t>exploring</a:t>
            </a:r>
            <a:r>
              <a:rPr lang="sv-SE" sz="2800" dirty="0"/>
              <a:t> </a:t>
            </a:r>
            <a:r>
              <a:rPr lang="sv-SE" sz="2800" dirty="0" err="1"/>
              <a:t>how</a:t>
            </a:r>
            <a:r>
              <a:rPr lang="sv-SE" sz="2800" dirty="0"/>
              <a:t> </a:t>
            </a:r>
            <a:r>
              <a:rPr lang="sv-SE" sz="2800" dirty="0" err="1"/>
              <a:t>people</a:t>
            </a:r>
            <a:r>
              <a:rPr lang="sv-SE" sz="2800" dirty="0"/>
              <a:t> </a:t>
            </a:r>
          </a:p>
          <a:p>
            <a:pPr marL="0" indent="0">
              <a:buNone/>
            </a:pPr>
            <a:r>
              <a:rPr lang="sv-SE" sz="2800" dirty="0">
                <a:solidFill>
                  <a:schemeClr val="bg1"/>
                </a:solidFill>
              </a:rPr>
              <a:t>    </a:t>
            </a:r>
            <a:r>
              <a:rPr lang="sv-SE" sz="2800" dirty="0">
                <a:solidFill>
                  <a:srgbClr val="00B0F0"/>
                </a:solidFill>
              </a:rPr>
              <a:t>’do gender’</a:t>
            </a:r>
            <a:r>
              <a:rPr lang="sv-SE" sz="2800" dirty="0">
                <a:solidFill>
                  <a:schemeClr val="bg1"/>
                </a:solidFill>
              </a:rPr>
              <a:t>.</a:t>
            </a:r>
            <a:endParaRPr lang="sv-SE" sz="2800" dirty="0"/>
          </a:p>
          <a:p>
            <a:endParaRPr lang="sv-SE" sz="1050" dirty="0"/>
          </a:p>
          <a:p>
            <a:r>
              <a:rPr lang="sv-SE" sz="2800" dirty="0"/>
              <a:t>Feminism </a:t>
            </a:r>
            <a:r>
              <a:rPr lang="sv-SE" sz="2800" dirty="0" err="1"/>
              <a:t>asumes</a:t>
            </a:r>
            <a:r>
              <a:rPr lang="sv-SE" sz="2800" dirty="0"/>
              <a:t> </a:t>
            </a:r>
            <a:r>
              <a:rPr lang="sv-SE" sz="2800" dirty="0" err="1">
                <a:solidFill>
                  <a:srgbClr val="00B0F0"/>
                </a:solidFill>
              </a:rPr>
              <a:t>power</a:t>
            </a:r>
            <a:endParaRPr lang="sv-SE" sz="2800" dirty="0">
              <a:solidFill>
                <a:srgbClr val="00B0F0"/>
              </a:solidFill>
            </a:endParaRPr>
          </a:p>
        </p:txBody>
      </p:sp>
    </p:spTree>
    <p:extLst>
      <p:ext uri="{BB962C8B-B14F-4D97-AF65-F5344CB8AC3E}">
        <p14:creationId xmlns:p14="http://schemas.microsoft.com/office/powerpoint/2010/main" val="172819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0" y="905256"/>
            <a:ext cx="9144000" cy="5623559"/>
          </a:xfrm>
        </p:spPr>
        <p:txBody>
          <a:bodyPr/>
          <a:lstStyle/>
          <a:p>
            <a:pPr marL="457200" lvl="1" indent="0">
              <a:buNone/>
            </a:pPr>
            <a:endParaRPr lang="sv-SE" sz="1200" dirty="0"/>
          </a:p>
          <a:p>
            <a:pPr marL="457200" lvl="1" indent="0">
              <a:buNone/>
            </a:pPr>
            <a:r>
              <a:rPr lang="sv-SE" sz="3200" dirty="0"/>
              <a:t>In </a:t>
            </a:r>
            <a:r>
              <a:rPr lang="sv-SE" sz="3200" dirty="0" err="1">
                <a:solidFill>
                  <a:srgbClr val="00B0F0"/>
                </a:solidFill>
              </a:rPr>
              <a:t>behaviours</a:t>
            </a:r>
            <a:r>
              <a:rPr lang="sv-SE" sz="3200" dirty="0">
                <a:solidFill>
                  <a:srgbClr val="00B0F0"/>
                </a:solidFill>
              </a:rPr>
              <a:t>, </a:t>
            </a:r>
            <a:r>
              <a:rPr lang="sv-SE" sz="3200" dirty="0" err="1">
                <a:solidFill>
                  <a:srgbClr val="00B0F0"/>
                </a:solidFill>
              </a:rPr>
              <a:t>roles</a:t>
            </a:r>
            <a:r>
              <a:rPr lang="sv-SE" sz="3200" dirty="0">
                <a:solidFill>
                  <a:srgbClr val="00B0F0"/>
                </a:solidFill>
              </a:rPr>
              <a:t>, norms, institutions </a:t>
            </a:r>
          </a:p>
          <a:p>
            <a:pPr marL="457200" lvl="1" indent="0">
              <a:buNone/>
            </a:pPr>
            <a:r>
              <a:rPr lang="sv-SE" sz="3200" dirty="0"/>
              <a:t>(formal &amp; </a:t>
            </a:r>
            <a:r>
              <a:rPr lang="sv-SE" sz="3200" dirty="0" err="1"/>
              <a:t>informal</a:t>
            </a:r>
            <a:r>
              <a:rPr lang="sv-SE" sz="3200" dirty="0"/>
              <a:t>), </a:t>
            </a:r>
            <a:r>
              <a:rPr lang="sv-SE" sz="3200" dirty="0" err="1"/>
              <a:t>legislation</a:t>
            </a:r>
            <a:endParaRPr lang="sv-SE" sz="3200" dirty="0"/>
          </a:p>
          <a:p>
            <a:pPr lvl="1">
              <a:buChar char="•"/>
            </a:pPr>
            <a:r>
              <a:rPr lang="sv-SE" sz="2000" dirty="0"/>
              <a:t>	</a:t>
            </a:r>
            <a:r>
              <a:rPr lang="sv-SE" sz="2400" dirty="0" err="1"/>
              <a:t>Expected</a:t>
            </a:r>
            <a:r>
              <a:rPr lang="sv-SE" sz="2400" dirty="0"/>
              <a:t> </a:t>
            </a:r>
            <a:r>
              <a:rPr lang="sv-SE" sz="2400" dirty="0" err="1"/>
              <a:t>behaviour</a:t>
            </a:r>
            <a:endParaRPr lang="sv-SE" sz="2400" dirty="0"/>
          </a:p>
          <a:p>
            <a:pPr lvl="1">
              <a:buChar char="•"/>
            </a:pPr>
            <a:r>
              <a:rPr lang="sv-SE" sz="2400" dirty="0"/>
              <a:t>	Division </a:t>
            </a:r>
            <a:r>
              <a:rPr lang="sv-SE" sz="2400" dirty="0" err="1"/>
              <a:t>of</a:t>
            </a:r>
            <a:r>
              <a:rPr lang="sv-SE" sz="2400" dirty="0"/>
              <a:t> </a:t>
            </a:r>
            <a:r>
              <a:rPr lang="sv-SE" sz="2400" dirty="0" err="1"/>
              <a:t>work</a:t>
            </a:r>
            <a:r>
              <a:rPr lang="sv-SE" sz="2400" dirty="0"/>
              <a:t>/tasks, professions</a:t>
            </a:r>
          </a:p>
          <a:p>
            <a:pPr lvl="1">
              <a:buChar char="•"/>
            </a:pPr>
            <a:r>
              <a:rPr lang="sv-SE" sz="2400" dirty="0"/>
              <a:t>	Access to and </a:t>
            </a:r>
            <a:r>
              <a:rPr lang="sv-SE" sz="2400" dirty="0" err="1"/>
              <a:t>control</a:t>
            </a:r>
            <a:r>
              <a:rPr lang="sv-SE" sz="2400" dirty="0"/>
              <a:t> </a:t>
            </a:r>
            <a:r>
              <a:rPr lang="sv-SE" sz="2400" dirty="0" err="1"/>
              <a:t>of</a:t>
            </a:r>
            <a:r>
              <a:rPr lang="sv-SE" sz="2400" dirty="0"/>
              <a:t> </a:t>
            </a:r>
            <a:r>
              <a:rPr lang="sv-SE" sz="2400" dirty="0" err="1"/>
              <a:t>resources</a:t>
            </a:r>
            <a:endParaRPr lang="sv-SE" sz="2400" dirty="0"/>
          </a:p>
          <a:p>
            <a:pPr lvl="1">
              <a:buChar char="•"/>
            </a:pPr>
            <a:r>
              <a:rPr lang="sv-SE" sz="2400" dirty="0"/>
              <a:t>	</a:t>
            </a:r>
            <a:r>
              <a:rPr lang="sv-SE" sz="2400" dirty="0" err="1"/>
              <a:t>Political</a:t>
            </a:r>
            <a:r>
              <a:rPr lang="sv-SE" sz="2400" dirty="0"/>
              <a:t> and public participation</a:t>
            </a:r>
          </a:p>
          <a:p>
            <a:pPr marL="457200" lvl="1" indent="0">
              <a:buNone/>
            </a:pPr>
            <a:endParaRPr lang="sv-SE" sz="1050" dirty="0"/>
          </a:p>
          <a:p>
            <a:pPr marL="457200" lvl="1" indent="0">
              <a:buNone/>
            </a:pPr>
            <a:r>
              <a:rPr lang="sv-SE" sz="3200" dirty="0"/>
              <a:t>In the </a:t>
            </a:r>
            <a:r>
              <a:rPr lang="sv-SE" sz="3200" dirty="0" err="1"/>
              <a:t>gendering</a:t>
            </a:r>
            <a:r>
              <a:rPr lang="sv-SE" sz="3200" dirty="0"/>
              <a:t> </a:t>
            </a:r>
            <a:r>
              <a:rPr lang="sv-SE" sz="3200" dirty="0" err="1"/>
              <a:t>of</a:t>
            </a:r>
            <a:r>
              <a:rPr lang="sv-SE" sz="3200" dirty="0"/>
              <a:t> </a:t>
            </a:r>
            <a:r>
              <a:rPr lang="sv-SE" sz="3200" dirty="0" err="1"/>
              <a:t>basic</a:t>
            </a:r>
            <a:r>
              <a:rPr lang="sv-SE" sz="3200" dirty="0"/>
              <a:t> </a:t>
            </a:r>
            <a:r>
              <a:rPr lang="sv-SE" sz="3200" dirty="0">
                <a:solidFill>
                  <a:srgbClr val="00B0F0"/>
                </a:solidFill>
              </a:rPr>
              <a:t>social systems </a:t>
            </a:r>
            <a:r>
              <a:rPr lang="sv-SE" sz="3200" dirty="0"/>
              <a:t>in </a:t>
            </a:r>
            <a:r>
              <a:rPr lang="sv-SE" sz="3200" dirty="0" err="1"/>
              <a:t>society</a:t>
            </a:r>
            <a:endParaRPr lang="sv-SE" sz="3200" dirty="0"/>
          </a:p>
          <a:p>
            <a:pPr lvl="2"/>
            <a:r>
              <a:rPr lang="sv-SE" dirty="0"/>
              <a:t>Transport, </a:t>
            </a:r>
            <a:r>
              <a:rPr lang="sv-SE" dirty="0" err="1"/>
              <a:t>water</a:t>
            </a:r>
            <a:r>
              <a:rPr lang="sv-SE" dirty="0"/>
              <a:t>, </a:t>
            </a:r>
            <a:r>
              <a:rPr lang="sv-SE" dirty="0" err="1"/>
              <a:t>energy</a:t>
            </a:r>
            <a:r>
              <a:rPr lang="sv-SE" dirty="0"/>
              <a:t>, </a:t>
            </a:r>
            <a:r>
              <a:rPr lang="sv-SE" dirty="0" err="1"/>
              <a:t>labour</a:t>
            </a:r>
            <a:r>
              <a:rPr lang="sv-SE" dirty="0"/>
              <a:t> market, </a:t>
            </a:r>
            <a:r>
              <a:rPr lang="sv-SE" dirty="0" err="1"/>
              <a:t>working</a:t>
            </a:r>
            <a:r>
              <a:rPr lang="sv-SE" dirty="0"/>
              <a:t> </a:t>
            </a:r>
            <a:r>
              <a:rPr lang="sv-SE" dirty="0" err="1"/>
              <a:t>life</a:t>
            </a:r>
            <a:r>
              <a:rPr lang="sv-SE" dirty="0"/>
              <a:t>, planning</a:t>
            </a:r>
          </a:p>
          <a:p>
            <a:pPr lvl="2"/>
            <a:r>
              <a:rPr lang="sv-SE" dirty="0" err="1"/>
              <a:t>Study</a:t>
            </a:r>
            <a:r>
              <a:rPr lang="sv-SE" dirty="0"/>
              <a:t> systems in terms </a:t>
            </a:r>
            <a:r>
              <a:rPr lang="sv-SE" dirty="0" err="1"/>
              <a:t>of</a:t>
            </a:r>
            <a:r>
              <a:rPr lang="sv-SE" dirty="0"/>
              <a:t> </a:t>
            </a:r>
            <a:r>
              <a:rPr lang="sv-SE" dirty="0" err="1"/>
              <a:t>legislation</a:t>
            </a:r>
            <a:r>
              <a:rPr lang="sv-SE" dirty="0"/>
              <a:t>, policy, </a:t>
            </a:r>
            <a:r>
              <a:rPr lang="sv-SE" dirty="0" err="1"/>
              <a:t>governance</a:t>
            </a:r>
            <a:endParaRPr lang="sv-SE" dirty="0"/>
          </a:p>
          <a:p>
            <a:pPr lvl="0"/>
            <a:endParaRPr lang="sv-SE" sz="4000" dirty="0"/>
          </a:p>
        </p:txBody>
      </p:sp>
      <p:sp>
        <p:nvSpPr>
          <p:cNvPr id="3" name="Title 3"/>
          <p:cNvSpPr txBox="1">
            <a:spLocks noGrp="1"/>
          </p:cNvSpPr>
          <p:nvPr>
            <p:ph type="title"/>
          </p:nvPr>
        </p:nvSpPr>
        <p:spPr>
          <a:xfrm>
            <a:off x="-99587" y="-237744"/>
            <a:ext cx="9343174" cy="1143000"/>
          </a:xfrm>
        </p:spPr>
        <p:txBody>
          <a:bodyPr/>
          <a:lstStyle/>
          <a:p>
            <a:pPr lvl="0"/>
            <a:br>
              <a:rPr lang="sv-SE" sz="2800" b="1">
                <a:solidFill>
                  <a:srgbClr val="FFFF00"/>
                </a:solidFill>
                <a:latin typeface="Bradley Hand ITC" pitchFamily="66"/>
              </a:rPr>
            </a:br>
            <a:r>
              <a:rPr lang="sv-SE" sz="3200" b="1">
                <a:solidFill>
                  <a:srgbClr val="FFFF00"/>
                </a:solidFill>
                <a:latin typeface="Bradley Hand ITC" pitchFamily="66"/>
              </a:rPr>
              <a:t>’Every day practices’ –where can we identify gender?</a:t>
            </a:r>
          </a:p>
        </p:txBody>
      </p:sp>
    </p:spTree>
    <p:extLst>
      <p:ext uri="{BB962C8B-B14F-4D97-AF65-F5344CB8AC3E}">
        <p14:creationId xmlns:p14="http://schemas.microsoft.com/office/powerpoint/2010/main" val="97297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7" y="34482"/>
            <a:ext cx="9034674" cy="1143000"/>
          </a:xfrm>
        </p:spPr>
        <p:txBody>
          <a:bodyPr>
            <a:normAutofit/>
          </a:bodyPr>
          <a:lstStyle/>
          <a:p>
            <a:r>
              <a:rPr lang="sv-SE" sz="3600" b="1" dirty="0">
                <a:solidFill>
                  <a:srgbClr val="FFFF00"/>
                </a:solidFill>
                <a:latin typeface="Bradley Hand ITC" panose="03070402050302030203" pitchFamily="66" charset="0"/>
              </a:rPr>
              <a:t>From </a:t>
            </a:r>
            <a:r>
              <a:rPr lang="sv-SE" sz="3600" b="1" dirty="0" err="1">
                <a:solidFill>
                  <a:srgbClr val="FFFF00"/>
                </a:solidFill>
                <a:latin typeface="Bradley Hand ITC" panose="03070402050302030203" pitchFamily="66" charset="0"/>
              </a:rPr>
              <a:t>counting</a:t>
            </a:r>
            <a:r>
              <a:rPr lang="sv-SE" sz="3600" b="1" dirty="0">
                <a:solidFill>
                  <a:srgbClr val="FFFF00"/>
                </a:solidFill>
                <a:latin typeface="Bradley Hand ITC" panose="03070402050302030203" pitchFamily="66" charset="0"/>
              </a:rPr>
              <a:t> </a:t>
            </a:r>
            <a:r>
              <a:rPr lang="sv-SE" sz="3600" b="1" dirty="0" err="1">
                <a:solidFill>
                  <a:srgbClr val="FFFF00"/>
                </a:solidFill>
                <a:latin typeface="Bradley Hand ITC" panose="03070402050302030203" pitchFamily="66" charset="0"/>
              </a:rPr>
              <a:t>women</a:t>
            </a:r>
            <a:r>
              <a:rPr lang="sv-SE" sz="3600" b="1" dirty="0">
                <a:solidFill>
                  <a:srgbClr val="FFFF00"/>
                </a:solidFill>
                <a:latin typeface="Bradley Hand ITC" panose="03070402050302030203" pitchFamily="66" charset="0"/>
              </a:rPr>
              <a:t> to </a:t>
            </a:r>
            <a:r>
              <a:rPr lang="sv-SE" sz="3600" b="1" dirty="0" err="1">
                <a:solidFill>
                  <a:srgbClr val="FFFF00"/>
                </a:solidFill>
                <a:latin typeface="Bradley Hand ITC" panose="03070402050302030203" pitchFamily="66" charset="0"/>
              </a:rPr>
              <a:t>analytical</a:t>
            </a:r>
            <a:r>
              <a:rPr lang="sv-SE" sz="3600" b="1" dirty="0">
                <a:solidFill>
                  <a:srgbClr val="FFFF00"/>
                </a:solidFill>
                <a:latin typeface="Bradley Hand ITC" panose="03070402050302030203" pitchFamily="66" charset="0"/>
              </a:rPr>
              <a:t> </a:t>
            </a:r>
            <a:r>
              <a:rPr lang="sv-SE" sz="3600" b="1" dirty="0" err="1">
                <a:solidFill>
                  <a:srgbClr val="FFFF00"/>
                </a:solidFill>
                <a:latin typeface="Bradley Hand ITC" panose="03070402050302030203" pitchFamily="66" charset="0"/>
              </a:rPr>
              <a:t>category</a:t>
            </a:r>
            <a:endParaRPr lang="sv-SE" sz="3600" b="1" dirty="0">
              <a:solidFill>
                <a:srgbClr val="FFFF00"/>
              </a:solidFill>
              <a:latin typeface="Bradley Hand ITC" panose="03070402050302030203" pitchFamily="66" charset="0"/>
            </a:endParaRPr>
          </a:p>
        </p:txBody>
      </p:sp>
      <p:sp>
        <p:nvSpPr>
          <p:cNvPr id="3" name="Content Placeholder 2"/>
          <p:cNvSpPr>
            <a:spLocks noGrp="1"/>
          </p:cNvSpPr>
          <p:nvPr>
            <p:ph idx="1"/>
          </p:nvPr>
        </p:nvSpPr>
        <p:spPr>
          <a:xfrm>
            <a:off x="181400" y="980728"/>
            <a:ext cx="8640960" cy="5680518"/>
          </a:xfrm>
        </p:spPr>
        <p:txBody>
          <a:bodyPr>
            <a:normAutofit/>
          </a:bodyPr>
          <a:lstStyle/>
          <a:p>
            <a:r>
              <a:rPr lang="en-US" sz="2800" dirty="0"/>
              <a:t>From</a:t>
            </a:r>
            <a:r>
              <a:rPr lang="en-US" sz="2800" dirty="0">
                <a:solidFill>
                  <a:schemeClr val="bg1"/>
                </a:solidFill>
              </a:rPr>
              <a:t> </a:t>
            </a:r>
            <a:r>
              <a:rPr lang="en-US" sz="2800" dirty="0">
                <a:solidFill>
                  <a:srgbClr val="00B0F0"/>
                </a:solidFill>
              </a:rPr>
              <a:t>‘women </a:t>
            </a:r>
            <a:r>
              <a:rPr lang="en-US" sz="2800" i="1" dirty="0">
                <a:solidFill>
                  <a:srgbClr val="00B0F0"/>
                </a:solidFill>
              </a:rPr>
              <a:t>in</a:t>
            </a:r>
            <a:r>
              <a:rPr lang="en-US" sz="2800" dirty="0">
                <a:solidFill>
                  <a:srgbClr val="00B0F0"/>
                </a:solidFill>
              </a:rPr>
              <a:t>’ </a:t>
            </a:r>
            <a:r>
              <a:rPr lang="en-US" sz="2800" dirty="0"/>
              <a:t>to</a:t>
            </a:r>
            <a:r>
              <a:rPr lang="en-US" sz="2800" dirty="0">
                <a:solidFill>
                  <a:schemeClr val="bg1"/>
                </a:solidFill>
              </a:rPr>
              <a:t> </a:t>
            </a:r>
            <a:r>
              <a:rPr lang="en-US" sz="2800" dirty="0">
                <a:solidFill>
                  <a:srgbClr val="00B0F0"/>
                </a:solidFill>
              </a:rPr>
              <a:t>‘gender </a:t>
            </a:r>
            <a:r>
              <a:rPr lang="en-US" sz="2800" i="1" dirty="0">
                <a:solidFill>
                  <a:srgbClr val="00B0F0"/>
                </a:solidFill>
              </a:rPr>
              <a:t>and</a:t>
            </a:r>
            <a:r>
              <a:rPr lang="en-US" sz="2800" dirty="0">
                <a:solidFill>
                  <a:srgbClr val="00B0F0"/>
                </a:solidFill>
              </a:rPr>
              <a:t>’ </a:t>
            </a:r>
            <a:r>
              <a:rPr lang="en-US" sz="2800" dirty="0"/>
              <a:t>and to  </a:t>
            </a:r>
            <a:r>
              <a:rPr lang="en-US" sz="2800" dirty="0">
                <a:solidFill>
                  <a:srgbClr val="00B0F0"/>
                </a:solidFill>
              </a:rPr>
              <a:t>‘gendering </a:t>
            </a:r>
            <a:r>
              <a:rPr lang="en-US" sz="2800" i="1" dirty="0">
                <a:solidFill>
                  <a:srgbClr val="00B0F0"/>
                </a:solidFill>
              </a:rPr>
              <a:t>of</a:t>
            </a:r>
            <a:r>
              <a:rPr lang="en-US" sz="2800" dirty="0">
                <a:solidFill>
                  <a:srgbClr val="00B0F0"/>
                </a:solidFill>
              </a:rPr>
              <a:t>’ </a:t>
            </a:r>
            <a:r>
              <a:rPr lang="en-US" sz="2800" dirty="0"/>
              <a:t>social relations</a:t>
            </a:r>
          </a:p>
          <a:p>
            <a:endParaRPr lang="en-US" sz="1600" dirty="0"/>
          </a:p>
          <a:p>
            <a:r>
              <a:rPr lang="en-US" dirty="0"/>
              <a:t>Different questions asked</a:t>
            </a:r>
          </a:p>
          <a:p>
            <a:endParaRPr lang="en-US" sz="1600" dirty="0"/>
          </a:p>
          <a:p>
            <a:pPr marL="514350" indent="-514350">
              <a:buFont typeface="+mj-lt"/>
              <a:buAutoNum type="arabicPeriod"/>
            </a:pPr>
            <a:r>
              <a:rPr lang="en-US" dirty="0">
                <a:solidFill>
                  <a:srgbClr val="00B0F0"/>
                </a:solidFill>
              </a:rPr>
              <a:t>Counting</a:t>
            </a:r>
            <a:r>
              <a:rPr lang="en-US" dirty="0">
                <a:solidFill>
                  <a:schemeClr val="bg1"/>
                </a:solidFill>
              </a:rPr>
              <a:t> </a:t>
            </a:r>
            <a:r>
              <a:rPr lang="en-US" dirty="0"/>
              <a:t>women and men </a:t>
            </a:r>
          </a:p>
          <a:p>
            <a:pPr marL="514350" indent="-514350">
              <a:buFont typeface="+mj-lt"/>
              <a:buAutoNum type="arabicPeriod"/>
            </a:pPr>
            <a:r>
              <a:rPr lang="en-US" dirty="0">
                <a:solidFill>
                  <a:srgbClr val="00B0F0"/>
                </a:solidFill>
              </a:rPr>
              <a:t>Analysing gender </a:t>
            </a:r>
            <a:r>
              <a:rPr lang="en-US" dirty="0"/>
              <a:t>as social relations</a:t>
            </a:r>
          </a:p>
          <a:p>
            <a:pPr marL="514350" indent="-514350">
              <a:buFont typeface="+mj-lt"/>
              <a:buAutoNum type="arabicPeriod"/>
            </a:pPr>
            <a:r>
              <a:rPr lang="en-US" dirty="0">
                <a:solidFill>
                  <a:srgbClr val="00B0F0"/>
                </a:solidFill>
              </a:rPr>
              <a:t>Explaining identity </a:t>
            </a:r>
            <a:r>
              <a:rPr lang="en-US" dirty="0"/>
              <a:t>and</a:t>
            </a:r>
            <a:r>
              <a:rPr lang="en-US" dirty="0">
                <a:solidFill>
                  <a:schemeClr val="bg1"/>
                </a:solidFill>
              </a:rPr>
              <a:t> </a:t>
            </a:r>
            <a:r>
              <a:rPr lang="en-US" dirty="0">
                <a:solidFill>
                  <a:srgbClr val="00B0F0"/>
                </a:solidFill>
              </a:rPr>
              <a:t>diversity</a:t>
            </a:r>
            <a:r>
              <a:rPr lang="en-US" dirty="0">
                <a:solidFill>
                  <a:schemeClr val="bg1"/>
                </a:solidFill>
              </a:rPr>
              <a:t> </a:t>
            </a:r>
            <a:r>
              <a:rPr lang="en-US" dirty="0"/>
              <a:t>beyond gender and into intersectionality</a:t>
            </a:r>
          </a:p>
          <a:p>
            <a:pPr marL="514350" indent="-514350">
              <a:buFont typeface="+mj-lt"/>
              <a:buAutoNum type="arabicPeriod"/>
            </a:pPr>
            <a:r>
              <a:rPr lang="en-US" dirty="0">
                <a:solidFill>
                  <a:srgbClr val="00B0F0"/>
                </a:solidFill>
              </a:rPr>
              <a:t>Reflexive questioning of knowledge production</a:t>
            </a:r>
          </a:p>
        </p:txBody>
      </p:sp>
    </p:spTree>
    <p:extLst>
      <p:ext uri="{BB962C8B-B14F-4D97-AF65-F5344CB8AC3E}">
        <p14:creationId xmlns:p14="http://schemas.microsoft.com/office/powerpoint/2010/main" val="266414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spTree>
    <p:extLst>
      <p:ext uri="{BB962C8B-B14F-4D97-AF65-F5344CB8AC3E}">
        <p14:creationId xmlns:p14="http://schemas.microsoft.com/office/powerpoint/2010/main" val="11509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38328" y="2524064"/>
            <a:ext cx="8229600" cy="1143000"/>
          </a:xfrm>
        </p:spPr>
        <p:txBody>
          <a:bodyPr>
            <a:normAutofit fontScale="90000"/>
          </a:bodyPr>
          <a:lstStyle/>
          <a:p>
            <a:br>
              <a:rPr lang="sv-SE" dirty="0">
                <a:solidFill>
                  <a:srgbClr val="FFC000"/>
                </a:solidFill>
                <a:latin typeface="Arial Rounded MT Bold" panose="020F0704030504030204" pitchFamily="34" charset="0"/>
              </a:rPr>
            </a:br>
            <a:r>
              <a:rPr lang="sv-SE" sz="5300" dirty="0">
                <a:solidFill>
                  <a:srgbClr val="FFC000"/>
                </a:solidFill>
                <a:latin typeface="Arial Rounded MT Bold" panose="020F0704030504030204" pitchFamily="34" charset="0"/>
              </a:rPr>
              <a:t>2 </a:t>
            </a:r>
            <a:r>
              <a:rPr lang="sv-SE" sz="5300" dirty="0" err="1">
                <a:solidFill>
                  <a:srgbClr val="FFC000"/>
                </a:solidFill>
                <a:latin typeface="Arial Rounded MT Bold" panose="020F0704030504030204" pitchFamily="34" charset="0"/>
              </a:rPr>
              <a:t>Contribution</a:t>
            </a:r>
            <a:r>
              <a:rPr lang="sv-SE" sz="5300" dirty="0">
                <a:solidFill>
                  <a:srgbClr val="FFC000"/>
                </a:solidFill>
                <a:latin typeface="Arial Rounded MT Bold" panose="020F0704030504030204" pitchFamily="34" charset="0"/>
              </a:rPr>
              <a:t> from feminist </a:t>
            </a:r>
            <a:r>
              <a:rPr lang="sv-SE" sz="5300" dirty="0" err="1">
                <a:solidFill>
                  <a:srgbClr val="FFC000"/>
                </a:solidFill>
                <a:latin typeface="Arial Rounded MT Bold" panose="020F0704030504030204" pitchFamily="34" charset="0"/>
              </a:rPr>
              <a:t>theory</a:t>
            </a:r>
            <a:br>
              <a:rPr lang="sv-SE" sz="5300" dirty="0">
                <a:solidFill>
                  <a:srgbClr val="FFC000"/>
                </a:solidFill>
                <a:latin typeface="Arial Rounded MT Bold" panose="020F0704030504030204" pitchFamily="34" charset="0"/>
              </a:rPr>
            </a:br>
            <a:br>
              <a:rPr lang="sv-SE" sz="5300" dirty="0">
                <a:solidFill>
                  <a:srgbClr val="FFC000"/>
                </a:solidFill>
                <a:latin typeface="Arial Rounded MT Bold" panose="020F0704030504030204" pitchFamily="34" charset="0"/>
              </a:rPr>
            </a:br>
            <a:r>
              <a:rPr lang="sv-SE" sz="4000" dirty="0">
                <a:solidFill>
                  <a:srgbClr val="FFC000"/>
                </a:solidFill>
                <a:latin typeface="Arial Rounded MT Bold" panose="020F0704030504030204" pitchFamily="34" charset="0"/>
              </a:rPr>
              <a:t>	</a:t>
            </a:r>
            <a:r>
              <a:rPr lang="sv-SE" dirty="0">
                <a:solidFill>
                  <a:srgbClr val="FFC000"/>
                </a:solidFill>
                <a:latin typeface="Arial Rounded MT Bold" panose="020F0704030504030204" pitchFamily="34" charset="0"/>
              </a:rPr>
              <a:t>- on </a:t>
            </a:r>
            <a:r>
              <a:rPr lang="sv-SE" dirty="0" err="1">
                <a:solidFill>
                  <a:srgbClr val="FFC000"/>
                </a:solidFill>
                <a:latin typeface="Arial Rounded MT Bold" panose="020F0704030504030204" pitchFamily="34" charset="0"/>
              </a:rPr>
              <a:t>knowledge</a:t>
            </a:r>
            <a:r>
              <a:rPr lang="sv-SE" dirty="0">
                <a:solidFill>
                  <a:srgbClr val="FFC000"/>
                </a:solidFill>
                <a:latin typeface="Arial Rounded MT Bold" panose="020F0704030504030204" pitchFamily="34" charset="0"/>
              </a:rPr>
              <a:t> </a:t>
            </a:r>
            <a:r>
              <a:rPr lang="sv-SE" dirty="0" err="1">
                <a:solidFill>
                  <a:srgbClr val="FFC000"/>
                </a:solidFill>
                <a:latin typeface="Arial Rounded MT Bold" panose="020F0704030504030204" pitchFamily="34" charset="0"/>
              </a:rPr>
              <a:t>production</a:t>
            </a:r>
            <a:br>
              <a:rPr lang="sv-SE" sz="4000" dirty="0">
                <a:solidFill>
                  <a:srgbClr val="FFC000"/>
                </a:solidFill>
                <a:latin typeface="Arial Rounded MT Bold" panose="020F0704030504030204" pitchFamily="34" charset="0"/>
              </a:rPr>
            </a:br>
            <a:r>
              <a:rPr lang="sv-SE" sz="4000" dirty="0">
                <a:solidFill>
                  <a:srgbClr val="FFC000"/>
                </a:solidFill>
                <a:latin typeface="Arial Rounded MT Bold" panose="020F0704030504030204" pitchFamily="34" charset="0"/>
              </a:rPr>
              <a:t>	</a:t>
            </a:r>
            <a:r>
              <a:rPr lang="sv-SE" dirty="0">
                <a:solidFill>
                  <a:srgbClr val="FFC000"/>
                </a:solidFill>
                <a:latin typeface="Arial Rounded MT Bold" panose="020F0704030504030204" pitchFamily="34" charset="0"/>
              </a:rPr>
              <a:t>- </a:t>
            </a:r>
            <a:r>
              <a:rPr lang="sv-SE" dirty="0" err="1">
                <a:solidFill>
                  <a:srgbClr val="FFC000"/>
                </a:solidFill>
                <a:latin typeface="Arial Rounded MT Bold" panose="020F0704030504030204" pitchFamily="34" charset="0"/>
              </a:rPr>
              <a:t>tool</a:t>
            </a:r>
            <a:r>
              <a:rPr lang="sv-SE" dirty="0">
                <a:solidFill>
                  <a:srgbClr val="FFC000"/>
                </a:solidFill>
                <a:latin typeface="Arial Rounded MT Bold" panose="020F0704030504030204" pitchFamily="34" charset="0"/>
              </a:rPr>
              <a:t> </a:t>
            </a:r>
            <a:r>
              <a:rPr lang="sv-SE" dirty="0" err="1">
                <a:solidFill>
                  <a:srgbClr val="FFC000"/>
                </a:solidFill>
                <a:latin typeface="Arial Rounded MT Bold" panose="020F0704030504030204" pitchFamily="34" charset="0"/>
              </a:rPr>
              <a:t>of</a:t>
            </a:r>
            <a:r>
              <a:rPr lang="sv-SE" dirty="0">
                <a:solidFill>
                  <a:srgbClr val="FFC000"/>
                </a:solidFill>
                <a:latin typeface="Arial Rounded MT Bold" panose="020F0704030504030204" pitchFamily="34" charset="0"/>
              </a:rPr>
              <a:t> </a:t>
            </a:r>
            <a:r>
              <a:rPr lang="sv-SE" dirty="0" err="1">
                <a:solidFill>
                  <a:srgbClr val="FFC000"/>
                </a:solidFill>
                <a:latin typeface="Arial Rounded MT Bold" panose="020F0704030504030204" pitchFamily="34" charset="0"/>
              </a:rPr>
              <a:t>intersectionality</a:t>
            </a:r>
            <a:r>
              <a:rPr lang="sv-SE" dirty="0">
                <a:solidFill>
                  <a:srgbClr val="FFC000"/>
                </a:solidFill>
                <a:latin typeface="Arial Rounded MT Bold" panose="020F0704030504030204" pitchFamily="34" charset="0"/>
              </a:rPr>
              <a:t> </a:t>
            </a:r>
            <a:br>
              <a:rPr lang="sv-SE" sz="6600" dirty="0">
                <a:solidFill>
                  <a:srgbClr val="FFC000"/>
                </a:solidFill>
              </a:rPr>
            </a:br>
            <a:endParaRPr lang="sv-SE" sz="6600" dirty="0">
              <a:solidFill>
                <a:srgbClr val="FFC000"/>
              </a:solidFill>
              <a:latin typeface="Arial Rounded MT Bold" pitchFamily="34"/>
            </a:endParaRPr>
          </a:p>
        </p:txBody>
      </p:sp>
    </p:spTree>
    <p:extLst>
      <p:ext uri="{BB962C8B-B14F-4D97-AF65-F5344CB8AC3E}">
        <p14:creationId xmlns:p14="http://schemas.microsoft.com/office/powerpoint/2010/main" val="6103019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2271</Words>
  <Application>Microsoft Office PowerPoint</Application>
  <PresentationFormat>On-screen Show (4:3)</PresentationFormat>
  <Paragraphs>305</Paragraphs>
  <Slides>32</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GulimChe</vt:lpstr>
      <vt:lpstr>MS PGothic</vt:lpstr>
      <vt:lpstr>Arial</vt:lpstr>
      <vt:lpstr>Arial Black</vt:lpstr>
      <vt:lpstr>Arial Rounded MT Bold</vt:lpstr>
      <vt:lpstr>Bradley Hand ITC</vt:lpstr>
      <vt:lpstr>Calibri</vt:lpstr>
      <vt:lpstr>Kristen ITC</vt:lpstr>
      <vt:lpstr>Times New Roman</vt:lpstr>
      <vt:lpstr>Office-tema</vt:lpstr>
      <vt:lpstr>Gender &amp; Vulnerability</vt:lpstr>
      <vt:lpstr>Open the box of gender…</vt:lpstr>
      <vt:lpstr>Topics</vt:lpstr>
      <vt:lpstr>Resilience v.s. Vulnerability</vt:lpstr>
      <vt:lpstr>Why study gender &amp; what is it?</vt:lpstr>
      <vt:lpstr> ’Every day practices’ –where can we identify gender?</vt:lpstr>
      <vt:lpstr>From counting women to analytical category</vt:lpstr>
      <vt:lpstr>PowerPoint Presentation</vt:lpstr>
      <vt:lpstr> 2 Contribution from feminist theory   - on knowledge production  - tool of intersectionality  </vt:lpstr>
      <vt:lpstr>Feminist theory on knowledge production</vt:lpstr>
      <vt:lpstr>Intersectionality as a tool</vt:lpstr>
      <vt:lpstr>PowerPoint Presentation</vt:lpstr>
      <vt:lpstr>3 Gender and sustainability</vt:lpstr>
      <vt:lpstr>PowerPoint Presentation</vt:lpstr>
      <vt:lpstr>Ex. 1 Gendering climate change</vt:lpstr>
      <vt:lpstr>In resource dependent societies</vt:lpstr>
      <vt:lpstr>Balancing inclusion without essentialising women</vt:lpstr>
      <vt:lpstr>PowerPoint Presentation</vt:lpstr>
      <vt:lpstr>4 Gendered places  - Different groups have different access to different spaces</vt:lpstr>
      <vt:lpstr>Ex 2 Planning in Dhaka</vt:lpstr>
      <vt:lpstr>Ex 2 Planning in Dhaka</vt:lpstr>
      <vt:lpstr>Ex 2 Planning in Dhaka</vt:lpstr>
      <vt:lpstr>Planning in Dhaka</vt:lpstr>
      <vt:lpstr>PowerPoint Presentation</vt:lpstr>
      <vt:lpstr>Summing up… How is gender theory useful for planning? </vt:lpstr>
      <vt:lpstr>PowerPoint Presentation</vt:lpstr>
      <vt:lpstr>Literature refered to in lecture</vt:lpstr>
      <vt:lpstr>Literature refered to in lecture (cont.)</vt:lpstr>
      <vt:lpstr>Further reading</vt:lpstr>
      <vt:lpstr>Further reading (cont.)</vt:lpstr>
      <vt:lpstr>PowerPoint Presentation</vt:lpstr>
      <vt:lpstr>Why a focus on women in planning policy?</vt:lpstr>
    </vt:vector>
  </TitlesOfParts>
  <Company>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&amp; sustainability   in a global perspective</dc:title>
  <dc:creator>Karin Steen</dc:creator>
  <cp:lastModifiedBy>SPA VIJAYAWADA</cp:lastModifiedBy>
  <cp:revision>232</cp:revision>
  <dcterms:created xsi:type="dcterms:W3CDTF">2015-02-19T10:50:13Z</dcterms:created>
  <dcterms:modified xsi:type="dcterms:W3CDTF">2019-02-06T16:53:30Z</dcterms:modified>
</cp:coreProperties>
</file>