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9" r:id="rId3"/>
    <p:sldId id="257" r:id="rId4"/>
    <p:sldId id="259" r:id="rId5"/>
    <p:sldId id="260" r:id="rId6"/>
    <p:sldId id="261" r:id="rId7"/>
    <p:sldId id="262" r:id="rId8"/>
    <p:sldId id="265" r:id="rId9"/>
    <p:sldId id="267" r:id="rId10"/>
    <p:sldId id="266" r:id="rId11"/>
    <p:sldId id="263" r:id="rId12"/>
    <p:sldId id="286" r:id="rId13"/>
    <p:sldId id="258" r:id="rId14"/>
    <p:sldId id="268" r:id="rId15"/>
    <p:sldId id="271" r:id="rId16"/>
    <p:sldId id="272" r:id="rId17"/>
    <p:sldId id="273" r:id="rId18"/>
    <p:sldId id="270"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0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032" autoAdjust="0"/>
  </p:normalViewPr>
  <p:slideViewPr>
    <p:cSldViewPr snapToGrid="0">
      <p:cViewPr varScale="1">
        <p:scale>
          <a:sx n="102" d="100"/>
          <a:sy n="102" d="100"/>
        </p:scale>
        <p:origin x="8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30B5D-8C12-4C73-84BE-38EC9F0C3D85}"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B36FAFBE-4972-4AA2-A3D4-D6CB702FF498}">
      <dgm:prSet phldrT="[Text]"/>
      <dgm:spPr/>
      <dgm:t>
        <a:bodyPr/>
        <a:lstStyle/>
        <a:p>
          <a:r>
            <a:rPr lang="en-US" dirty="0" smtClean="0"/>
            <a:t>Landlessness</a:t>
          </a:r>
          <a:endParaRPr lang="en-US" dirty="0"/>
        </a:p>
      </dgm:t>
    </dgm:pt>
    <dgm:pt modelId="{F2872897-5F3C-459E-92A6-B92ED83619B9}" type="parTrans" cxnId="{4C683A3F-6B06-4E42-8635-6BB32BDFB392}">
      <dgm:prSet/>
      <dgm:spPr/>
      <dgm:t>
        <a:bodyPr/>
        <a:lstStyle/>
        <a:p>
          <a:endParaRPr lang="en-US"/>
        </a:p>
      </dgm:t>
    </dgm:pt>
    <dgm:pt modelId="{C04D852E-40A8-453F-B72D-D628689E2861}" type="sibTrans" cxnId="{4C683A3F-6B06-4E42-8635-6BB32BDFB392}">
      <dgm:prSet/>
      <dgm:spPr/>
      <dgm:t>
        <a:bodyPr/>
        <a:lstStyle/>
        <a:p>
          <a:endParaRPr lang="en-US"/>
        </a:p>
      </dgm:t>
    </dgm:pt>
    <dgm:pt modelId="{FF28F48A-F3D4-43FA-8657-18DEA96A15A2}">
      <dgm:prSet phldrT="[Text]"/>
      <dgm:spPr/>
      <dgm:t>
        <a:bodyPr/>
        <a:lstStyle/>
        <a:p>
          <a:r>
            <a:rPr lang="en-US" dirty="0" smtClean="0"/>
            <a:t>Joblessness</a:t>
          </a:r>
          <a:endParaRPr lang="en-US" dirty="0"/>
        </a:p>
      </dgm:t>
    </dgm:pt>
    <dgm:pt modelId="{2BC8FE34-B13E-456A-B2FB-CDC5B986B4D4}" type="parTrans" cxnId="{F7F5369A-C128-458E-B982-FBB2E4EF998F}">
      <dgm:prSet/>
      <dgm:spPr/>
      <dgm:t>
        <a:bodyPr/>
        <a:lstStyle/>
        <a:p>
          <a:endParaRPr lang="en-US"/>
        </a:p>
      </dgm:t>
    </dgm:pt>
    <dgm:pt modelId="{7E362922-6141-411C-B0EB-433D8E2F1FA7}" type="sibTrans" cxnId="{F7F5369A-C128-458E-B982-FBB2E4EF998F}">
      <dgm:prSet/>
      <dgm:spPr/>
      <dgm:t>
        <a:bodyPr/>
        <a:lstStyle/>
        <a:p>
          <a:endParaRPr lang="en-US"/>
        </a:p>
      </dgm:t>
    </dgm:pt>
    <dgm:pt modelId="{1DAFFF08-4CCD-4055-BF4E-03E80EA810A1}">
      <dgm:prSet phldrT="[Text]"/>
      <dgm:spPr/>
      <dgm:t>
        <a:bodyPr/>
        <a:lstStyle/>
        <a:p>
          <a:r>
            <a:rPr lang="en-US" dirty="0" smtClean="0"/>
            <a:t>Homelessness</a:t>
          </a:r>
          <a:endParaRPr lang="en-US" dirty="0"/>
        </a:p>
      </dgm:t>
    </dgm:pt>
    <dgm:pt modelId="{3DDFB2DB-EE1B-4143-B79B-F6D98DFBC763}" type="parTrans" cxnId="{95C44F18-3E93-4417-A5CF-03D2A2C45D8B}">
      <dgm:prSet/>
      <dgm:spPr/>
      <dgm:t>
        <a:bodyPr/>
        <a:lstStyle/>
        <a:p>
          <a:endParaRPr lang="en-US"/>
        </a:p>
      </dgm:t>
    </dgm:pt>
    <dgm:pt modelId="{0798E649-BFD8-460B-8400-CB1B93AF0498}" type="sibTrans" cxnId="{95C44F18-3E93-4417-A5CF-03D2A2C45D8B}">
      <dgm:prSet/>
      <dgm:spPr/>
      <dgm:t>
        <a:bodyPr/>
        <a:lstStyle/>
        <a:p>
          <a:endParaRPr lang="en-US"/>
        </a:p>
      </dgm:t>
    </dgm:pt>
    <dgm:pt modelId="{B75DA42E-A8B0-4026-9DDD-C77736C5631D}">
      <dgm:prSet phldrT="[Text]"/>
      <dgm:spPr/>
      <dgm:t>
        <a:bodyPr/>
        <a:lstStyle/>
        <a:p>
          <a:r>
            <a:rPr lang="en-US" dirty="0" smtClean="0"/>
            <a:t>Marginalization</a:t>
          </a:r>
          <a:endParaRPr lang="en-US" dirty="0"/>
        </a:p>
      </dgm:t>
    </dgm:pt>
    <dgm:pt modelId="{D4A0F090-FB7E-4A8E-8311-ACC72B4B1562}" type="parTrans" cxnId="{E7DB3CC7-0B84-4949-9C29-08DED27F5351}">
      <dgm:prSet/>
      <dgm:spPr/>
      <dgm:t>
        <a:bodyPr/>
        <a:lstStyle/>
        <a:p>
          <a:endParaRPr lang="en-US"/>
        </a:p>
      </dgm:t>
    </dgm:pt>
    <dgm:pt modelId="{218E9545-373A-4C46-A77C-8E6068172098}" type="sibTrans" cxnId="{E7DB3CC7-0B84-4949-9C29-08DED27F5351}">
      <dgm:prSet/>
      <dgm:spPr/>
      <dgm:t>
        <a:bodyPr/>
        <a:lstStyle/>
        <a:p>
          <a:endParaRPr lang="en-US"/>
        </a:p>
      </dgm:t>
    </dgm:pt>
    <dgm:pt modelId="{837F9D5E-A062-4CDC-8369-81BA97E15733}">
      <dgm:prSet phldrT="[Text]"/>
      <dgm:spPr/>
      <dgm:t>
        <a:bodyPr/>
        <a:lstStyle/>
        <a:p>
          <a:r>
            <a:rPr lang="en-US" dirty="0" smtClean="0"/>
            <a:t>Food insecurity</a:t>
          </a:r>
          <a:endParaRPr lang="en-US" dirty="0"/>
        </a:p>
      </dgm:t>
    </dgm:pt>
    <dgm:pt modelId="{5CF1BA0C-9E58-4A0F-B5D5-7365A3533058}" type="parTrans" cxnId="{1F01D3C2-2E4C-4599-B832-347C7E8E4811}">
      <dgm:prSet/>
      <dgm:spPr/>
      <dgm:t>
        <a:bodyPr/>
        <a:lstStyle/>
        <a:p>
          <a:endParaRPr lang="en-US"/>
        </a:p>
      </dgm:t>
    </dgm:pt>
    <dgm:pt modelId="{8AEDF9D0-DC2C-44D4-AAA0-098B205BEDC9}" type="sibTrans" cxnId="{1F01D3C2-2E4C-4599-B832-347C7E8E4811}">
      <dgm:prSet/>
      <dgm:spPr/>
      <dgm:t>
        <a:bodyPr/>
        <a:lstStyle/>
        <a:p>
          <a:endParaRPr lang="en-US"/>
        </a:p>
      </dgm:t>
    </dgm:pt>
    <dgm:pt modelId="{43667AAA-55CE-45A5-A396-D5F8CC595FDB}">
      <dgm:prSet phldrT="[Text]"/>
      <dgm:spPr/>
      <dgm:t>
        <a:bodyPr/>
        <a:lstStyle/>
        <a:p>
          <a:r>
            <a:rPr lang="en-US" dirty="0" smtClean="0"/>
            <a:t>Loss of access to common property</a:t>
          </a:r>
          <a:endParaRPr lang="en-US" dirty="0"/>
        </a:p>
      </dgm:t>
    </dgm:pt>
    <dgm:pt modelId="{75E64457-B52E-4B02-91A3-981A9772C049}" type="parTrans" cxnId="{438CAC12-90AB-4E1E-90EF-184921D06A11}">
      <dgm:prSet/>
      <dgm:spPr/>
      <dgm:t>
        <a:bodyPr/>
        <a:lstStyle/>
        <a:p>
          <a:endParaRPr lang="en-US"/>
        </a:p>
      </dgm:t>
    </dgm:pt>
    <dgm:pt modelId="{67D0137E-8B2A-4BBF-B6B0-FA75AA92A22C}" type="sibTrans" cxnId="{438CAC12-90AB-4E1E-90EF-184921D06A11}">
      <dgm:prSet/>
      <dgm:spPr/>
      <dgm:t>
        <a:bodyPr/>
        <a:lstStyle/>
        <a:p>
          <a:endParaRPr lang="en-US"/>
        </a:p>
      </dgm:t>
    </dgm:pt>
    <dgm:pt modelId="{5031C0F1-FF5A-4806-9DFD-AF21CF2B6C96}">
      <dgm:prSet phldrT="[Text]"/>
      <dgm:spPr/>
      <dgm:t>
        <a:bodyPr/>
        <a:lstStyle/>
        <a:p>
          <a:r>
            <a:rPr lang="en-US" dirty="0" smtClean="0"/>
            <a:t>Community disarticulation</a:t>
          </a:r>
          <a:endParaRPr lang="en-US" dirty="0"/>
        </a:p>
      </dgm:t>
    </dgm:pt>
    <dgm:pt modelId="{4971E55C-3B22-4712-9A7E-B2109D8814A0}" type="parTrans" cxnId="{A779F3F1-9CBB-4F46-9C96-D4F758B27C08}">
      <dgm:prSet/>
      <dgm:spPr/>
      <dgm:t>
        <a:bodyPr/>
        <a:lstStyle/>
        <a:p>
          <a:endParaRPr lang="en-US"/>
        </a:p>
      </dgm:t>
    </dgm:pt>
    <dgm:pt modelId="{D4995222-1067-4F1F-B917-E3C1B75C79D3}" type="sibTrans" cxnId="{A779F3F1-9CBB-4F46-9C96-D4F758B27C08}">
      <dgm:prSet/>
      <dgm:spPr/>
      <dgm:t>
        <a:bodyPr/>
        <a:lstStyle/>
        <a:p>
          <a:endParaRPr lang="en-US"/>
        </a:p>
      </dgm:t>
    </dgm:pt>
    <dgm:pt modelId="{1DA83B1C-53E3-469D-BAFA-9EA956156202}">
      <dgm:prSet phldrT="[Text]"/>
      <dgm:spPr/>
      <dgm:t>
        <a:bodyPr/>
        <a:lstStyle/>
        <a:p>
          <a:r>
            <a:rPr lang="en-US" dirty="0" smtClean="0"/>
            <a:t>Gender related concerns</a:t>
          </a:r>
          <a:endParaRPr lang="en-US" dirty="0"/>
        </a:p>
      </dgm:t>
    </dgm:pt>
    <dgm:pt modelId="{83EC081A-73EE-4E0D-9509-0369421D3761}" type="parTrans" cxnId="{EEC006C0-5455-45C4-BE1A-E56826626940}">
      <dgm:prSet/>
      <dgm:spPr/>
      <dgm:t>
        <a:bodyPr/>
        <a:lstStyle/>
        <a:p>
          <a:endParaRPr lang="en-US"/>
        </a:p>
      </dgm:t>
    </dgm:pt>
    <dgm:pt modelId="{B741610E-3B72-44EA-BC2F-A76418E83FB7}" type="sibTrans" cxnId="{EEC006C0-5455-45C4-BE1A-E56826626940}">
      <dgm:prSet/>
      <dgm:spPr/>
      <dgm:t>
        <a:bodyPr/>
        <a:lstStyle/>
        <a:p>
          <a:endParaRPr lang="en-US"/>
        </a:p>
      </dgm:t>
    </dgm:pt>
    <dgm:pt modelId="{CA13317A-FC47-4695-A234-726E08FB4F84}">
      <dgm:prSet phldrT="[Text]"/>
      <dgm:spPr/>
      <dgm:t>
        <a:bodyPr/>
        <a:lstStyle/>
        <a:p>
          <a:r>
            <a:rPr lang="en-US" dirty="0" smtClean="0"/>
            <a:t>Increased drop out rate</a:t>
          </a:r>
          <a:endParaRPr lang="en-US" dirty="0"/>
        </a:p>
      </dgm:t>
    </dgm:pt>
    <dgm:pt modelId="{43C23403-DCD1-4C76-B911-AA6B85231220}" type="parTrans" cxnId="{D1B437C2-8774-42DA-A577-0A184471646A}">
      <dgm:prSet/>
      <dgm:spPr/>
      <dgm:t>
        <a:bodyPr/>
        <a:lstStyle/>
        <a:p>
          <a:endParaRPr lang="en-US"/>
        </a:p>
      </dgm:t>
    </dgm:pt>
    <dgm:pt modelId="{51BFC57A-6707-427E-B9FF-A6B4E871157D}" type="sibTrans" cxnId="{D1B437C2-8774-42DA-A577-0A184471646A}">
      <dgm:prSet/>
      <dgm:spPr/>
      <dgm:t>
        <a:bodyPr/>
        <a:lstStyle/>
        <a:p>
          <a:endParaRPr lang="en-US"/>
        </a:p>
      </dgm:t>
    </dgm:pt>
    <dgm:pt modelId="{37763F10-BA87-446E-8F2C-673794F50287}" type="pres">
      <dgm:prSet presAssocID="{BED30B5D-8C12-4C73-84BE-38EC9F0C3D85}" presName="diagram" presStyleCnt="0">
        <dgm:presLayoutVars>
          <dgm:dir/>
          <dgm:resizeHandles val="exact"/>
        </dgm:presLayoutVars>
      </dgm:prSet>
      <dgm:spPr/>
      <dgm:t>
        <a:bodyPr/>
        <a:lstStyle/>
        <a:p>
          <a:endParaRPr lang="en-US"/>
        </a:p>
      </dgm:t>
    </dgm:pt>
    <dgm:pt modelId="{80802032-B1BB-4012-98AE-202F872D8286}" type="pres">
      <dgm:prSet presAssocID="{B36FAFBE-4972-4AA2-A3D4-D6CB702FF498}" presName="node" presStyleLbl="node1" presStyleIdx="0" presStyleCnt="9">
        <dgm:presLayoutVars>
          <dgm:bulletEnabled val="1"/>
        </dgm:presLayoutVars>
      </dgm:prSet>
      <dgm:spPr/>
      <dgm:t>
        <a:bodyPr/>
        <a:lstStyle/>
        <a:p>
          <a:endParaRPr lang="en-US"/>
        </a:p>
      </dgm:t>
    </dgm:pt>
    <dgm:pt modelId="{DD58A834-64FA-4A06-A621-4CC66041D95E}" type="pres">
      <dgm:prSet presAssocID="{C04D852E-40A8-453F-B72D-D628689E2861}" presName="sibTrans" presStyleCnt="0"/>
      <dgm:spPr/>
    </dgm:pt>
    <dgm:pt modelId="{650F1530-434C-4F90-B496-DB37A8187183}" type="pres">
      <dgm:prSet presAssocID="{FF28F48A-F3D4-43FA-8657-18DEA96A15A2}" presName="node" presStyleLbl="node1" presStyleIdx="1" presStyleCnt="9">
        <dgm:presLayoutVars>
          <dgm:bulletEnabled val="1"/>
        </dgm:presLayoutVars>
      </dgm:prSet>
      <dgm:spPr/>
      <dgm:t>
        <a:bodyPr/>
        <a:lstStyle/>
        <a:p>
          <a:endParaRPr lang="en-US"/>
        </a:p>
      </dgm:t>
    </dgm:pt>
    <dgm:pt modelId="{D5059887-1B0D-4B89-B253-9AE3E4FC2915}" type="pres">
      <dgm:prSet presAssocID="{7E362922-6141-411C-B0EB-433D8E2F1FA7}" presName="sibTrans" presStyleCnt="0"/>
      <dgm:spPr/>
    </dgm:pt>
    <dgm:pt modelId="{5B9B81EF-058A-4151-83BC-FE8D5680CB94}" type="pres">
      <dgm:prSet presAssocID="{1DAFFF08-4CCD-4055-BF4E-03E80EA810A1}" presName="node" presStyleLbl="node1" presStyleIdx="2" presStyleCnt="9">
        <dgm:presLayoutVars>
          <dgm:bulletEnabled val="1"/>
        </dgm:presLayoutVars>
      </dgm:prSet>
      <dgm:spPr/>
      <dgm:t>
        <a:bodyPr/>
        <a:lstStyle/>
        <a:p>
          <a:endParaRPr lang="en-US"/>
        </a:p>
      </dgm:t>
    </dgm:pt>
    <dgm:pt modelId="{8706437D-56F6-4B37-B433-0E2B373B1005}" type="pres">
      <dgm:prSet presAssocID="{0798E649-BFD8-460B-8400-CB1B93AF0498}" presName="sibTrans" presStyleCnt="0"/>
      <dgm:spPr/>
    </dgm:pt>
    <dgm:pt modelId="{76ABFE8B-05A4-4011-91C5-7384914477AD}" type="pres">
      <dgm:prSet presAssocID="{B75DA42E-A8B0-4026-9DDD-C77736C5631D}" presName="node" presStyleLbl="node1" presStyleIdx="3" presStyleCnt="9">
        <dgm:presLayoutVars>
          <dgm:bulletEnabled val="1"/>
        </dgm:presLayoutVars>
      </dgm:prSet>
      <dgm:spPr/>
      <dgm:t>
        <a:bodyPr/>
        <a:lstStyle/>
        <a:p>
          <a:endParaRPr lang="en-US"/>
        </a:p>
      </dgm:t>
    </dgm:pt>
    <dgm:pt modelId="{43E55D76-4FAD-4152-841A-1664E9A346C7}" type="pres">
      <dgm:prSet presAssocID="{218E9545-373A-4C46-A77C-8E6068172098}" presName="sibTrans" presStyleCnt="0"/>
      <dgm:spPr/>
    </dgm:pt>
    <dgm:pt modelId="{D8CD7790-1605-4FBB-8A0F-6CF7955A88AD}" type="pres">
      <dgm:prSet presAssocID="{837F9D5E-A062-4CDC-8369-81BA97E15733}" presName="node" presStyleLbl="node1" presStyleIdx="4" presStyleCnt="9">
        <dgm:presLayoutVars>
          <dgm:bulletEnabled val="1"/>
        </dgm:presLayoutVars>
      </dgm:prSet>
      <dgm:spPr/>
      <dgm:t>
        <a:bodyPr/>
        <a:lstStyle/>
        <a:p>
          <a:endParaRPr lang="en-US"/>
        </a:p>
      </dgm:t>
    </dgm:pt>
    <dgm:pt modelId="{2E220AD6-3816-4667-825D-D36EF2CB9710}" type="pres">
      <dgm:prSet presAssocID="{8AEDF9D0-DC2C-44D4-AAA0-098B205BEDC9}" presName="sibTrans" presStyleCnt="0"/>
      <dgm:spPr/>
    </dgm:pt>
    <dgm:pt modelId="{92E065B2-93EB-403E-8B2A-551CDCBADC5B}" type="pres">
      <dgm:prSet presAssocID="{43667AAA-55CE-45A5-A396-D5F8CC595FDB}" presName="node" presStyleLbl="node1" presStyleIdx="5" presStyleCnt="9">
        <dgm:presLayoutVars>
          <dgm:bulletEnabled val="1"/>
        </dgm:presLayoutVars>
      </dgm:prSet>
      <dgm:spPr/>
      <dgm:t>
        <a:bodyPr/>
        <a:lstStyle/>
        <a:p>
          <a:endParaRPr lang="en-US"/>
        </a:p>
      </dgm:t>
    </dgm:pt>
    <dgm:pt modelId="{102B7C27-98AB-4FB8-8AF5-B2A294A3E7CA}" type="pres">
      <dgm:prSet presAssocID="{67D0137E-8B2A-4BBF-B6B0-FA75AA92A22C}" presName="sibTrans" presStyleCnt="0"/>
      <dgm:spPr/>
    </dgm:pt>
    <dgm:pt modelId="{6E627CF9-B104-493A-82AB-130960C4DE16}" type="pres">
      <dgm:prSet presAssocID="{5031C0F1-FF5A-4806-9DFD-AF21CF2B6C96}" presName="node" presStyleLbl="node1" presStyleIdx="6" presStyleCnt="9">
        <dgm:presLayoutVars>
          <dgm:bulletEnabled val="1"/>
        </dgm:presLayoutVars>
      </dgm:prSet>
      <dgm:spPr/>
      <dgm:t>
        <a:bodyPr/>
        <a:lstStyle/>
        <a:p>
          <a:endParaRPr lang="en-US"/>
        </a:p>
      </dgm:t>
    </dgm:pt>
    <dgm:pt modelId="{872FBB98-1EE7-4187-AAE7-A1D0F6F1C0E4}" type="pres">
      <dgm:prSet presAssocID="{D4995222-1067-4F1F-B917-E3C1B75C79D3}" presName="sibTrans" presStyleCnt="0"/>
      <dgm:spPr/>
    </dgm:pt>
    <dgm:pt modelId="{5FEAB8FE-6BF1-47B5-A23C-ED0B09A474E7}" type="pres">
      <dgm:prSet presAssocID="{1DA83B1C-53E3-469D-BAFA-9EA956156202}" presName="node" presStyleLbl="node1" presStyleIdx="7" presStyleCnt="9">
        <dgm:presLayoutVars>
          <dgm:bulletEnabled val="1"/>
        </dgm:presLayoutVars>
      </dgm:prSet>
      <dgm:spPr/>
      <dgm:t>
        <a:bodyPr/>
        <a:lstStyle/>
        <a:p>
          <a:endParaRPr lang="en-US"/>
        </a:p>
      </dgm:t>
    </dgm:pt>
    <dgm:pt modelId="{BA87A728-5B2F-4376-A87A-998F3BEA5E6E}" type="pres">
      <dgm:prSet presAssocID="{B741610E-3B72-44EA-BC2F-A76418E83FB7}" presName="sibTrans" presStyleCnt="0"/>
      <dgm:spPr/>
    </dgm:pt>
    <dgm:pt modelId="{4225A23E-383C-463A-A9D6-2EECACD5F83A}" type="pres">
      <dgm:prSet presAssocID="{CA13317A-FC47-4695-A234-726E08FB4F84}" presName="node" presStyleLbl="node1" presStyleIdx="8" presStyleCnt="9">
        <dgm:presLayoutVars>
          <dgm:bulletEnabled val="1"/>
        </dgm:presLayoutVars>
      </dgm:prSet>
      <dgm:spPr/>
      <dgm:t>
        <a:bodyPr/>
        <a:lstStyle/>
        <a:p>
          <a:endParaRPr lang="en-US"/>
        </a:p>
      </dgm:t>
    </dgm:pt>
  </dgm:ptLst>
  <dgm:cxnLst>
    <dgm:cxn modelId="{43086B9F-6582-4AE8-9835-DBF6E8F0989B}" type="presOf" srcId="{CA13317A-FC47-4695-A234-726E08FB4F84}" destId="{4225A23E-383C-463A-A9D6-2EECACD5F83A}" srcOrd="0" destOrd="0" presId="urn:microsoft.com/office/officeart/2005/8/layout/default"/>
    <dgm:cxn modelId="{1F01D3C2-2E4C-4599-B832-347C7E8E4811}" srcId="{BED30B5D-8C12-4C73-84BE-38EC9F0C3D85}" destId="{837F9D5E-A062-4CDC-8369-81BA97E15733}" srcOrd="4" destOrd="0" parTransId="{5CF1BA0C-9E58-4A0F-B5D5-7365A3533058}" sibTransId="{8AEDF9D0-DC2C-44D4-AAA0-098B205BEDC9}"/>
    <dgm:cxn modelId="{842E709D-7629-42B5-B6D6-15C6D3CC1A2F}" type="presOf" srcId="{B36FAFBE-4972-4AA2-A3D4-D6CB702FF498}" destId="{80802032-B1BB-4012-98AE-202F872D8286}" srcOrd="0" destOrd="0" presId="urn:microsoft.com/office/officeart/2005/8/layout/default"/>
    <dgm:cxn modelId="{7690072D-ED3A-46BB-ABD0-9FBA50F80A46}" type="presOf" srcId="{43667AAA-55CE-45A5-A396-D5F8CC595FDB}" destId="{92E065B2-93EB-403E-8B2A-551CDCBADC5B}" srcOrd="0" destOrd="0" presId="urn:microsoft.com/office/officeart/2005/8/layout/default"/>
    <dgm:cxn modelId="{E7DB3CC7-0B84-4949-9C29-08DED27F5351}" srcId="{BED30B5D-8C12-4C73-84BE-38EC9F0C3D85}" destId="{B75DA42E-A8B0-4026-9DDD-C77736C5631D}" srcOrd="3" destOrd="0" parTransId="{D4A0F090-FB7E-4A8E-8311-ACC72B4B1562}" sibTransId="{218E9545-373A-4C46-A77C-8E6068172098}"/>
    <dgm:cxn modelId="{4C683A3F-6B06-4E42-8635-6BB32BDFB392}" srcId="{BED30B5D-8C12-4C73-84BE-38EC9F0C3D85}" destId="{B36FAFBE-4972-4AA2-A3D4-D6CB702FF498}" srcOrd="0" destOrd="0" parTransId="{F2872897-5F3C-459E-92A6-B92ED83619B9}" sibTransId="{C04D852E-40A8-453F-B72D-D628689E2861}"/>
    <dgm:cxn modelId="{9DF66C4B-35C1-4065-B168-72904B691287}" type="presOf" srcId="{5031C0F1-FF5A-4806-9DFD-AF21CF2B6C96}" destId="{6E627CF9-B104-493A-82AB-130960C4DE16}" srcOrd="0" destOrd="0" presId="urn:microsoft.com/office/officeart/2005/8/layout/default"/>
    <dgm:cxn modelId="{95C44F18-3E93-4417-A5CF-03D2A2C45D8B}" srcId="{BED30B5D-8C12-4C73-84BE-38EC9F0C3D85}" destId="{1DAFFF08-4CCD-4055-BF4E-03E80EA810A1}" srcOrd="2" destOrd="0" parTransId="{3DDFB2DB-EE1B-4143-B79B-F6D98DFBC763}" sibTransId="{0798E649-BFD8-460B-8400-CB1B93AF0498}"/>
    <dgm:cxn modelId="{5BF2C5AD-0269-45A9-A9BE-115FF22DB447}" type="presOf" srcId="{1DAFFF08-4CCD-4055-BF4E-03E80EA810A1}" destId="{5B9B81EF-058A-4151-83BC-FE8D5680CB94}" srcOrd="0" destOrd="0" presId="urn:microsoft.com/office/officeart/2005/8/layout/default"/>
    <dgm:cxn modelId="{8FEFBA95-B256-49C3-8C7C-CF7078C34805}" type="presOf" srcId="{837F9D5E-A062-4CDC-8369-81BA97E15733}" destId="{D8CD7790-1605-4FBB-8A0F-6CF7955A88AD}" srcOrd="0" destOrd="0" presId="urn:microsoft.com/office/officeart/2005/8/layout/default"/>
    <dgm:cxn modelId="{A779F3F1-9CBB-4F46-9C96-D4F758B27C08}" srcId="{BED30B5D-8C12-4C73-84BE-38EC9F0C3D85}" destId="{5031C0F1-FF5A-4806-9DFD-AF21CF2B6C96}" srcOrd="6" destOrd="0" parTransId="{4971E55C-3B22-4712-9A7E-B2109D8814A0}" sibTransId="{D4995222-1067-4F1F-B917-E3C1B75C79D3}"/>
    <dgm:cxn modelId="{28DFC0E1-0041-4E27-83B2-47CC3A54C6FB}" type="presOf" srcId="{B75DA42E-A8B0-4026-9DDD-C77736C5631D}" destId="{76ABFE8B-05A4-4011-91C5-7384914477AD}" srcOrd="0" destOrd="0" presId="urn:microsoft.com/office/officeart/2005/8/layout/default"/>
    <dgm:cxn modelId="{EEC006C0-5455-45C4-BE1A-E56826626940}" srcId="{BED30B5D-8C12-4C73-84BE-38EC9F0C3D85}" destId="{1DA83B1C-53E3-469D-BAFA-9EA956156202}" srcOrd="7" destOrd="0" parTransId="{83EC081A-73EE-4E0D-9509-0369421D3761}" sibTransId="{B741610E-3B72-44EA-BC2F-A76418E83FB7}"/>
    <dgm:cxn modelId="{D1B437C2-8774-42DA-A577-0A184471646A}" srcId="{BED30B5D-8C12-4C73-84BE-38EC9F0C3D85}" destId="{CA13317A-FC47-4695-A234-726E08FB4F84}" srcOrd="8" destOrd="0" parTransId="{43C23403-DCD1-4C76-B911-AA6B85231220}" sibTransId="{51BFC57A-6707-427E-B9FF-A6B4E871157D}"/>
    <dgm:cxn modelId="{8739057D-5FB8-456D-8228-AC927F8D7EFE}" type="presOf" srcId="{BED30B5D-8C12-4C73-84BE-38EC9F0C3D85}" destId="{37763F10-BA87-446E-8F2C-673794F50287}" srcOrd="0" destOrd="0" presId="urn:microsoft.com/office/officeart/2005/8/layout/default"/>
    <dgm:cxn modelId="{5CF07B10-BD28-4C87-A60C-9229F8083C34}" type="presOf" srcId="{FF28F48A-F3D4-43FA-8657-18DEA96A15A2}" destId="{650F1530-434C-4F90-B496-DB37A8187183}" srcOrd="0" destOrd="0" presId="urn:microsoft.com/office/officeart/2005/8/layout/default"/>
    <dgm:cxn modelId="{F7F5369A-C128-458E-B982-FBB2E4EF998F}" srcId="{BED30B5D-8C12-4C73-84BE-38EC9F0C3D85}" destId="{FF28F48A-F3D4-43FA-8657-18DEA96A15A2}" srcOrd="1" destOrd="0" parTransId="{2BC8FE34-B13E-456A-B2FB-CDC5B986B4D4}" sibTransId="{7E362922-6141-411C-B0EB-433D8E2F1FA7}"/>
    <dgm:cxn modelId="{51EFD824-5834-42DC-A1CB-88DA19C0D85E}" type="presOf" srcId="{1DA83B1C-53E3-469D-BAFA-9EA956156202}" destId="{5FEAB8FE-6BF1-47B5-A23C-ED0B09A474E7}" srcOrd="0" destOrd="0" presId="urn:microsoft.com/office/officeart/2005/8/layout/default"/>
    <dgm:cxn modelId="{438CAC12-90AB-4E1E-90EF-184921D06A11}" srcId="{BED30B5D-8C12-4C73-84BE-38EC9F0C3D85}" destId="{43667AAA-55CE-45A5-A396-D5F8CC595FDB}" srcOrd="5" destOrd="0" parTransId="{75E64457-B52E-4B02-91A3-981A9772C049}" sibTransId="{67D0137E-8B2A-4BBF-B6B0-FA75AA92A22C}"/>
    <dgm:cxn modelId="{3E4FF73E-D3AC-40DD-8965-3219529CFC72}" type="presParOf" srcId="{37763F10-BA87-446E-8F2C-673794F50287}" destId="{80802032-B1BB-4012-98AE-202F872D8286}" srcOrd="0" destOrd="0" presId="urn:microsoft.com/office/officeart/2005/8/layout/default"/>
    <dgm:cxn modelId="{DC43BDDA-9208-4898-92C7-F2E838EC6604}" type="presParOf" srcId="{37763F10-BA87-446E-8F2C-673794F50287}" destId="{DD58A834-64FA-4A06-A621-4CC66041D95E}" srcOrd="1" destOrd="0" presId="urn:microsoft.com/office/officeart/2005/8/layout/default"/>
    <dgm:cxn modelId="{8C97BE9D-7EB0-44CC-89BC-4C57395EA29B}" type="presParOf" srcId="{37763F10-BA87-446E-8F2C-673794F50287}" destId="{650F1530-434C-4F90-B496-DB37A8187183}" srcOrd="2" destOrd="0" presId="urn:microsoft.com/office/officeart/2005/8/layout/default"/>
    <dgm:cxn modelId="{33E89B90-38AC-4104-87D9-FE9697E286E7}" type="presParOf" srcId="{37763F10-BA87-446E-8F2C-673794F50287}" destId="{D5059887-1B0D-4B89-B253-9AE3E4FC2915}" srcOrd="3" destOrd="0" presId="urn:microsoft.com/office/officeart/2005/8/layout/default"/>
    <dgm:cxn modelId="{507ECB6D-8039-4D76-8022-20A301F03028}" type="presParOf" srcId="{37763F10-BA87-446E-8F2C-673794F50287}" destId="{5B9B81EF-058A-4151-83BC-FE8D5680CB94}" srcOrd="4" destOrd="0" presId="urn:microsoft.com/office/officeart/2005/8/layout/default"/>
    <dgm:cxn modelId="{F614E4E7-210E-4ED2-A450-DF617A83C9C5}" type="presParOf" srcId="{37763F10-BA87-446E-8F2C-673794F50287}" destId="{8706437D-56F6-4B37-B433-0E2B373B1005}" srcOrd="5" destOrd="0" presId="urn:microsoft.com/office/officeart/2005/8/layout/default"/>
    <dgm:cxn modelId="{1E4DA990-35D4-4F42-9B50-CF9321CEE03E}" type="presParOf" srcId="{37763F10-BA87-446E-8F2C-673794F50287}" destId="{76ABFE8B-05A4-4011-91C5-7384914477AD}" srcOrd="6" destOrd="0" presId="urn:microsoft.com/office/officeart/2005/8/layout/default"/>
    <dgm:cxn modelId="{5BD41927-E20F-4308-964F-E95E574F36E2}" type="presParOf" srcId="{37763F10-BA87-446E-8F2C-673794F50287}" destId="{43E55D76-4FAD-4152-841A-1664E9A346C7}" srcOrd="7" destOrd="0" presId="urn:microsoft.com/office/officeart/2005/8/layout/default"/>
    <dgm:cxn modelId="{A9DFA1C9-81B5-4DFA-850E-EA81809448AB}" type="presParOf" srcId="{37763F10-BA87-446E-8F2C-673794F50287}" destId="{D8CD7790-1605-4FBB-8A0F-6CF7955A88AD}" srcOrd="8" destOrd="0" presId="urn:microsoft.com/office/officeart/2005/8/layout/default"/>
    <dgm:cxn modelId="{4D9E574E-69F7-42B8-9E06-3300AB6C4EAB}" type="presParOf" srcId="{37763F10-BA87-446E-8F2C-673794F50287}" destId="{2E220AD6-3816-4667-825D-D36EF2CB9710}" srcOrd="9" destOrd="0" presId="urn:microsoft.com/office/officeart/2005/8/layout/default"/>
    <dgm:cxn modelId="{78387F2A-C359-4B0B-8102-2B5F0774A7C0}" type="presParOf" srcId="{37763F10-BA87-446E-8F2C-673794F50287}" destId="{92E065B2-93EB-403E-8B2A-551CDCBADC5B}" srcOrd="10" destOrd="0" presId="urn:microsoft.com/office/officeart/2005/8/layout/default"/>
    <dgm:cxn modelId="{57D75226-A0A0-4AB3-99CA-13F78B8833B0}" type="presParOf" srcId="{37763F10-BA87-446E-8F2C-673794F50287}" destId="{102B7C27-98AB-4FB8-8AF5-B2A294A3E7CA}" srcOrd="11" destOrd="0" presId="urn:microsoft.com/office/officeart/2005/8/layout/default"/>
    <dgm:cxn modelId="{B2CF89D3-55DE-405A-86BA-345132C8B45A}" type="presParOf" srcId="{37763F10-BA87-446E-8F2C-673794F50287}" destId="{6E627CF9-B104-493A-82AB-130960C4DE16}" srcOrd="12" destOrd="0" presId="urn:microsoft.com/office/officeart/2005/8/layout/default"/>
    <dgm:cxn modelId="{3392FED0-30BC-4E5E-ACFE-A8CACC9E160E}" type="presParOf" srcId="{37763F10-BA87-446E-8F2C-673794F50287}" destId="{872FBB98-1EE7-4187-AAE7-A1D0F6F1C0E4}" srcOrd="13" destOrd="0" presId="urn:microsoft.com/office/officeart/2005/8/layout/default"/>
    <dgm:cxn modelId="{BF8D1A9E-56F6-4DF7-AE46-8806DAF5517E}" type="presParOf" srcId="{37763F10-BA87-446E-8F2C-673794F50287}" destId="{5FEAB8FE-6BF1-47B5-A23C-ED0B09A474E7}" srcOrd="14" destOrd="0" presId="urn:microsoft.com/office/officeart/2005/8/layout/default"/>
    <dgm:cxn modelId="{DC603E24-5433-487A-BE90-40622BC00D18}" type="presParOf" srcId="{37763F10-BA87-446E-8F2C-673794F50287}" destId="{BA87A728-5B2F-4376-A87A-998F3BEA5E6E}" srcOrd="15" destOrd="0" presId="urn:microsoft.com/office/officeart/2005/8/layout/default"/>
    <dgm:cxn modelId="{17BC5A8B-EE05-4480-B7FD-5E29FED7AFF9}" type="presParOf" srcId="{37763F10-BA87-446E-8F2C-673794F50287}" destId="{4225A23E-383C-463A-A9D6-2EECACD5F83A}"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F8288-D08E-45B0-AFCF-B8C4046EECA0}" type="doc">
      <dgm:prSet loTypeId="urn:microsoft.com/office/officeart/2005/8/layout/radial5" loCatId="relationship" qsTypeId="urn:microsoft.com/office/officeart/2005/8/quickstyle/simple5" qsCatId="simple" csTypeId="urn:microsoft.com/office/officeart/2005/8/colors/accent0_3" csCatId="mainScheme" phldr="1"/>
      <dgm:spPr/>
      <dgm:t>
        <a:bodyPr/>
        <a:lstStyle/>
        <a:p>
          <a:endParaRPr lang="en-US"/>
        </a:p>
      </dgm:t>
    </dgm:pt>
    <dgm:pt modelId="{97291FC2-2C46-4506-99DA-0E397597FA52}">
      <dgm:prSet phldrT="[Text]"/>
      <dgm:spPr/>
      <dgm:t>
        <a:bodyPr/>
        <a:lstStyle/>
        <a:p>
          <a:r>
            <a:rPr lang="en-US" dirty="0" smtClean="0"/>
            <a:t>Reconstructive strategies</a:t>
          </a:r>
          <a:endParaRPr lang="en-US" dirty="0"/>
        </a:p>
      </dgm:t>
    </dgm:pt>
    <dgm:pt modelId="{1295AC1F-80A7-47F3-977D-8ADE0CFFE09C}" type="parTrans" cxnId="{E21704EB-1AE6-48FD-A565-ADCD482FA69E}">
      <dgm:prSet/>
      <dgm:spPr/>
      <dgm:t>
        <a:bodyPr/>
        <a:lstStyle/>
        <a:p>
          <a:endParaRPr lang="en-US"/>
        </a:p>
      </dgm:t>
    </dgm:pt>
    <dgm:pt modelId="{B5F0DF13-8E1B-418E-BF4C-277C1DDB655C}" type="sibTrans" cxnId="{E21704EB-1AE6-48FD-A565-ADCD482FA69E}">
      <dgm:prSet/>
      <dgm:spPr/>
      <dgm:t>
        <a:bodyPr/>
        <a:lstStyle/>
        <a:p>
          <a:endParaRPr lang="en-US"/>
        </a:p>
      </dgm:t>
    </dgm:pt>
    <dgm:pt modelId="{7987347B-4A70-4BFD-9A9D-56101DD8183A}">
      <dgm:prSet phldrT="[Text]"/>
      <dgm:spPr/>
      <dgm:t>
        <a:bodyPr/>
        <a:lstStyle/>
        <a:p>
          <a:r>
            <a:rPr lang="en-US" dirty="0" smtClean="0"/>
            <a:t>Planning and indicative function</a:t>
          </a:r>
          <a:endParaRPr lang="en-US" dirty="0"/>
        </a:p>
      </dgm:t>
    </dgm:pt>
    <dgm:pt modelId="{6F41C6A6-87D2-4910-9011-5AF529F30297}" type="parTrans" cxnId="{AE408B9B-4EDC-477E-8A77-85E941F306EF}">
      <dgm:prSet/>
      <dgm:spPr/>
      <dgm:t>
        <a:bodyPr/>
        <a:lstStyle/>
        <a:p>
          <a:endParaRPr lang="en-US"/>
        </a:p>
      </dgm:t>
    </dgm:pt>
    <dgm:pt modelId="{2B8556D0-B4AD-4E3A-9447-7C1B2895C658}" type="sibTrans" cxnId="{AE408B9B-4EDC-477E-8A77-85E941F306EF}">
      <dgm:prSet/>
      <dgm:spPr/>
      <dgm:t>
        <a:bodyPr/>
        <a:lstStyle/>
        <a:p>
          <a:endParaRPr lang="en-US"/>
        </a:p>
      </dgm:t>
    </dgm:pt>
    <dgm:pt modelId="{2F24254D-C5CB-400C-84EF-E54B87525D23}">
      <dgm:prSet phldrT="[Text]"/>
      <dgm:spPr/>
      <dgm:t>
        <a:bodyPr/>
        <a:lstStyle/>
        <a:p>
          <a:r>
            <a:rPr lang="en-US" dirty="0" smtClean="0"/>
            <a:t>Exploration, explanation and assessment function </a:t>
          </a:r>
          <a:endParaRPr lang="en-US" dirty="0"/>
        </a:p>
      </dgm:t>
    </dgm:pt>
    <dgm:pt modelId="{D9DD743B-BA00-496F-8729-EF6F94658890}" type="parTrans" cxnId="{780AF60B-007D-47D3-994A-A6AE45DBC3EA}">
      <dgm:prSet/>
      <dgm:spPr/>
      <dgm:t>
        <a:bodyPr/>
        <a:lstStyle/>
        <a:p>
          <a:endParaRPr lang="en-US"/>
        </a:p>
      </dgm:t>
    </dgm:pt>
    <dgm:pt modelId="{331EC533-114D-40DB-B9E7-46B3FA9CC8B0}" type="sibTrans" cxnId="{780AF60B-007D-47D3-994A-A6AE45DBC3EA}">
      <dgm:prSet/>
      <dgm:spPr/>
      <dgm:t>
        <a:bodyPr/>
        <a:lstStyle/>
        <a:p>
          <a:endParaRPr lang="en-US"/>
        </a:p>
      </dgm:t>
    </dgm:pt>
    <dgm:pt modelId="{0B3E33C1-AFAD-4C7C-9930-A810075DEE93}">
      <dgm:prSet phldrT="[Text]"/>
      <dgm:spPr/>
      <dgm:t>
        <a:bodyPr/>
        <a:lstStyle/>
        <a:p>
          <a:r>
            <a:rPr lang="en-US" dirty="0" smtClean="0"/>
            <a:t>Propositions for reconstruction and reestablishment </a:t>
          </a:r>
          <a:endParaRPr lang="en-US" dirty="0"/>
        </a:p>
      </dgm:t>
    </dgm:pt>
    <dgm:pt modelId="{9F864D1A-E1C1-4992-AFA7-60E76888F0D5}" type="parTrans" cxnId="{7ED47118-59F8-4516-998E-CD09E939740F}">
      <dgm:prSet/>
      <dgm:spPr/>
      <dgm:t>
        <a:bodyPr/>
        <a:lstStyle/>
        <a:p>
          <a:endParaRPr lang="en-US"/>
        </a:p>
      </dgm:t>
    </dgm:pt>
    <dgm:pt modelId="{9405AAE3-BEF5-4A13-BF8F-45DB77DFC15F}" type="sibTrans" cxnId="{7ED47118-59F8-4516-998E-CD09E939740F}">
      <dgm:prSet/>
      <dgm:spPr/>
      <dgm:t>
        <a:bodyPr/>
        <a:lstStyle/>
        <a:p>
          <a:endParaRPr lang="en-US"/>
        </a:p>
      </dgm:t>
    </dgm:pt>
    <dgm:pt modelId="{2CC411D4-E7B0-4BEA-906D-954270CCEC82}">
      <dgm:prSet phldrT="[Text]"/>
      <dgm:spPr/>
      <dgm:t>
        <a:bodyPr/>
        <a:lstStyle/>
        <a:p>
          <a:r>
            <a:rPr lang="en-US" dirty="0" smtClean="0"/>
            <a:t>Investigative function </a:t>
          </a:r>
          <a:endParaRPr lang="en-US" dirty="0"/>
        </a:p>
      </dgm:t>
    </dgm:pt>
    <dgm:pt modelId="{16DD3D10-AB23-46E8-BFAB-443368A895C3}" type="parTrans" cxnId="{9705E883-3681-480F-8924-1C97078DEAD1}">
      <dgm:prSet/>
      <dgm:spPr/>
      <dgm:t>
        <a:bodyPr/>
        <a:lstStyle/>
        <a:p>
          <a:endParaRPr lang="en-US"/>
        </a:p>
      </dgm:t>
    </dgm:pt>
    <dgm:pt modelId="{AE136536-7AAC-4B0D-92D6-3EFD5FE521DE}" type="sibTrans" cxnId="{9705E883-3681-480F-8924-1C97078DEAD1}">
      <dgm:prSet/>
      <dgm:spPr/>
      <dgm:t>
        <a:bodyPr/>
        <a:lstStyle/>
        <a:p>
          <a:endParaRPr lang="en-US"/>
        </a:p>
      </dgm:t>
    </dgm:pt>
    <dgm:pt modelId="{BF26545F-200E-4BAA-AC12-0292C0DE09C5}" type="pres">
      <dgm:prSet presAssocID="{BD8F8288-D08E-45B0-AFCF-B8C4046EECA0}" presName="Name0" presStyleCnt="0">
        <dgm:presLayoutVars>
          <dgm:chMax val="1"/>
          <dgm:dir/>
          <dgm:animLvl val="ctr"/>
          <dgm:resizeHandles val="exact"/>
        </dgm:presLayoutVars>
      </dgm:prSet>
      <dgm:spPr/>
      <dgm:t>
        <a:bodyPr/>
        <a:lstStyle/>
        <a:p>
          <a:endParaRPr lang="en-US"/>
        </a:p>
      </dgm:t>
    </dgm:pt>
    <dgm:pt modelId="{9404223E-9230-4E4F-AD68-63DD6C8A99F9}" type="pres">
      <dgm:prSet presAssocID="{97291FC2-2C46-4506-99DA-0E397597FA52}" presName="centerShape" presStyleLbl="node0" presStyleIdx="0" presStyleCnt="1"/>
      <dgm:spPr/>
      <dgm:t>
        <a:bodyPr/>
        <a:lstStyle/>
        <a:p>
          <a:endParaRPr lang="en-US"/>
        </a:p>
      </dgm:t>
    </dgm:pt>
    <dgm:pt modelId="{88736C7A-55D2-403D-8545-5E47C2658B75}" type="pres">
      <dgm:prSet presAssocID="{6F41C6A6-87D2-4910-9011-5AF529F30297}" presName="parTrans" presStyleLbl="sibTrans2D1" presStyleIdx="0" presStyleCnt="4"/>
      <dgm:spPr/>
      <dgm:t>
        <a:bodyPr/>
        <a:lstStyle/>
        <a:p>
          <a:endParaRPr lang="en-US"/>
        </a:p>
      </dgm:t>
    </dgm:pt>
    <dgm:pt modelId="{37E54F57-1C83-41B8-829E-B98989136241}" type="pres">
      <dgm:prSet presAssocID="{6F41C6A6-87D2-4910-9011-5AF529F30297}" presName="connectorText" presStyleLbl="sibTrans2D1" presStyleIdx="0" presStyleCnt="4"/>
      <dgm:spPr/>
      <dgm:t>
        <a:bodyPr/>
        <a:lstStyle/>
        <a:p>
          <a:endParaRPr lang="en-US"/>
        </a:p>
      </dgm:t>
    </dgm:pt>
    <dgm:pt modelId="{06082ACB-5571-4E01-832C-24C6D8CCAB42}" type="pres">
      <dgm:prSet presAssocID="{7987347B-4A70-4BFD-9A9D-56101DD8183A}" presName="node" presStyleLbl="node1" presStyleIdx="0" presStyleCnt="4">
        <dgm:presLayoutVars>
          <dgm:bulletEnabled val="1"/>
        </dgm:presLayoutVars>
      </dgm:prSet>
      <dgm:spPr/>
      <dgm:t>
        <a:bodyPr/>
        <a:lstStyle/>
        <a:p>
          <a:endParaRPr lang="en-US"/>
        </a:p>
      </dgm:t>
    </dgm:pt>
    <dgm:pt modelId="{E5E793E6-B054-4074-B049-5D6756BAB8D0}" type="pres">
      <dgm:prSet presAssocID="{D9DD743B-BA00-496F-8729-EF6F94658890}" presName="parTrans" presStyleLbl="sibTrans2D1" presStyleIdx="1" presStyleCnt="4"/>
      <dgm:spPr/>
      <dgm:t>
        <a:bodyPr/>
        <a:lstStyle/>
        <a:p>
          <a:endParaRPr lang="en-US"/>
        </a:p>
      </dgm:t>
    </dgm:pt>
    <dgm:pt modelId="{0AB54D7C-AEDA-4B2B-BA10-64E0F7489F73}" type="pres">
      <dgm:prSet presAssocID="{D9DD743B-BA00-496F-8729-EF6F94658890}" presName="connectorText" presStyleLbl="sibTrans2D1" presStyleIdx="1" presStyleCnt="4"/>
      <dgm:spPr/>
      <dgm:t>
        <a:bodyPr/>
        <a:lstStyle/>
        <a:p>
          <a:endParaRPr lang="en-US"/>
        </a:p>
      </dgm:t>
    </dgm:pt>
    <dgm:pt modelId="{B7D226F5-A96C-42C9-A1B0-251761DA770A}" type="pres">
      <dgm:prSet presAssocID="{2F24254D-C5CB-400C-84EF-E54B87525D23}" presName="node" presStyleLbl="node1" presStyleIdx="1" presStyleCnt="4">
        <dgm:presLayoutVars>
          <dgm:bulletEnabled val="1"/>
        </dgm:presLayoutVars>
      </dgm:prSet>
      <dgm:spPr/>
      <dgm:t>
        <a:bodyPr/>
        <a:lstStyle/>
        <a:p>
          <a:endParaRPr lang="en-US"/>
        </a:p>
      </dgm:t>
    </dgm:pt>
    <dgm:pt modelId="{999B003D-3665-4552-91FE-ACC2C459C0A5}" type="pres">
      <dgm:prSet presAssocID="{9F864D1A-E1C1-4992-AFA7-60E76888F0D5}" presName="parTrans" presStyleLbl="sibTrans2D1" presStyleIdx="2" presStyleCnt="4"/>
      <dgm:spPr/>
      <dgm:t>
        <a:bodyPr/>
        <a:lstStyle/>
        <a:p>
          <a:endParaRPr lang="en-US"/>
        </a:p>
      </dgm:t>
    </dgm:pt>
    <dgm:pt modelId="{B1E6DB14-8834-43A6-938A-24ADED0AFC66}" type="pres">
      <dgm:prSet presAssocID="{9F864D1A-E1C1-4992-AFA7-60E76888F0D5}" presName="connectorText" presStyleLbl="sibTrans2D1" presStyleIdx="2" presStyleCnt="4"/>
      <dgm:spPr/>
      <dgm:t>
        <a:bodyPr/>
        <a:lstStyle/>
        <a:p>
          <a:endParaRPr lang="en-US"/>
        </a:p>
      </dgm:t>
    </dgm:pt>
    <dgm:pt modelId="{E17CEFF5-A9D9-44D9-8EBE-44E60A34B996}" type="pres">
      <dgm:prSet presAssocID="{0B3E33C1-AFAD-4C7C-9930-A810075DEE93}" presName="node" presStyleLbl="node1" presStyleIdx="2" presStyleCnt="4">
        <dgm:presLayoutVars>
          <dgm:bulletEnabled val="1"/>
        </dgm:presLayoutVars>
      </dgm:prSet>
      <dgm:spPr/>
      <dgm:t>
        <a:bodyPr/>
        <a:lstStyle/>
        <a:p>
          <a:endParaRPr lang="en-US"/>
        </a:p>
      </dgm:t>
    </dgm:pt>
    <dgm:pt modelId="{529D09CA-5069-4F1F-A32E-F3FA69D3BE19}" type="pres">
      <dgm:prSet presAssocID="{16DD3D10-AB23-46E8-BFAB-443368A895C3}" presName="parTrans" presStyleLbl="sibTrans2D1" presStyleIdx="3" presStyleCnt="4"/>
      <dgm:spPr/>
      <dgm:t>
        <a:bodyPr/>
        <a:lstStyle/>
        <a:p>
          <a:endParaRPr lang="en-US"/>
        </a:p>
      </dgm:t>
    </dgm:pt>
    <dgm:pt modelId="{8DBA2B9E-E79A-4F4F-9D06-6667300167AC}" type="pres">
      <dgm:prSet presAssocID="{16DD3D10-AB23-46E8-BFAB-443368A895C3}" presName="connectorText" presStyleLbl="sibTrans2D1" presStyleIdx="3" presStyleCnt="4"/>
      <dgm:spPr/>
      <dgm:t>
        <a:bodyPr/>
        <a:lstStyle/>
        <a:p>
          <a:endParaRPr lang="en-US"/>
        </a:p>
      </dgm:t>
    </dgm:pt>
    <dgm:pt modelId="{507F6108-D4CF-45E7-A14F-3156B169952B}" type="pres">
      <dgm:prSet presAssocID="{2CC411D4-E7B0-4BEA-906D-954270CCEC82}" presName="node" presStyleLbl="node1" presStyleIdx="3" presStyleCnt="4">
        <dgm:presLayoutVars>
          <dgm:bulletEnabled val="1"/>
        </dgm:presLayoutVars>
      </dgm:prSet>
      <dgm:spPr/>
      <dgm:t>
        <a:bodyPr/>
        <a:lstStyle/>
        <a:p>
          <a:endParaRPr lang="en-US"/>
        </a:p>
      </dgm:t>
    </dgm:pt>
  </dgm:ptLst>
  <dgm:cxnLst>
    <dgm:cxn modelId="{D4D43187-D84C-404C-9A4D-22C16D9C5046}" type="presOf" srcId="{6F41C6A6-87D2-4910-9011-5AF529F30297}" destId="{37E54F57-1C83-41B8-829E-B98989136241}" srcOrd="1" destOrd="0" presId="urn:microsoft.com/office/officeart/2005/8/layout/radial5"/>
    <dgm:cxn modelId="{30951589-E912-46A6-B498-EC2A8CD410E4}" type="presOf" srcId="{6F41C6A6-87D2-4910-9011-5AF529F30297}" destId="{88736C7A-55D2-403D-8545-5E47C2658B75}" srcOrd="0" destOrd="0" presId="urn:microsoft.com/office/officeart/2005/8/layout/radial5"/>
    <dgm:cxn modelId="{398D5F05-A40B-4C86-BA1E-AC2F55ABD669}" type="presOf" srcId="{BD8F8288-D08E-45B0-AFCF-B8C4046EECA0}" destId="{BF26545F-200E-4BAA-AC12-0292C0DE09C5}" srcOrd="0" destOrd="0" presId="urn:microsoft.com/office/officeart/2005/8/layout/radial5"/>
    <dgm:cxn modelId="{188DF7B0-BA8A-4638-A3D7-A4A7FF320A1B}" type="presOf" srcId="{16DD3D10-AB23-46E8-BFAB-443368A895C3}" destId="{529D09CA-5069-4F1F-A32E-F3FA69D3BE19}" srcOrd="0" destOrd="0" presId="urn:microsoft.com/office/officeart/2005/8/layout/radial5"/>
    <dgm:cxn modelId="{10D85C97-0D69-4B6A-AD67-ADA801B4861A}" type="presOf" srcId="{2F24254D-C5CB-400C-84EF-E54B87525D23}" destId="{B7D226F5-A96C-42C9-A1B0-251761DA770A}" srcOrd="0" destOrd="0" presId="urn:microsoft.com/office/officeart/2005/8/layout/radial5"/>
    <dgm:cxn modelId="{E21704EB-1AE6-48FD-A565-ADCD482FA69E}" srcId="{BD8F8288-D08E-45B0-AFCF-B8C4046EECA0}" destId="{97291FC2-2C46-4506-99DA-0E397597FA52}" srcOrd="0" destOrd="0" parTransId="{1295AC1F-80A7-47F3-977D-8ADE0CFFE09C}" sibTransId="{B5F0DF13-8E1B-418E-BF4C-277C1DDB655C}"/>
    <dgm:cxn modelId="{9F790681-AE2F-49E4-B4A2-07A99EB54413}" type="presOf" srcId="{16DD3D10-AB23-46E8-BFAB-443368A895C3}" destId="{8DBA2B9E-E79A-4F4F-9D06-6667300167AC}" srcOrd="1" destOrd="0" presId="urn:microsoft.com/office/officeart/2005/8/layout/radial5"/>
    <dgm:cxn modelId="{4CAA3FC9-FC43-4DC3-8928-0BBED6C408FA}" type="presOf" srcId="{D9DD743B-BA00-496F-8729-EF6F94658890}" destId="{0AB54D7C-AEDA-4B2B-BA10-64E0F7489F73}" srcOrd="1" destOrd="0" presId="urn:microsoft.com/office/officeart/2005/8/layout/radial5"/>
    <dgm:cxn modelId="{92C4084A-1893-4200-883D-12DCDB15246A}" type="presOf" srcId="{97291FC2-2C46-4506-99DA-0E397597FA52}" destId="{9404223E-9230-4E4F-AD68-63DD6C8A99F9}" srcOrd="0" destOrd="0" presId="urn:microsoft.com/office/officeart/2005/8/layout/radial5"/>
    <dgm:cxn modelId="{780AF60B-007D-47D3-994A-A6AE45DBC3EA}" srcId="{97291FC2-2C46-4506-99DA-0E397597FA52}" destId="{2F24254D-C5CB-400C-84EF-E54B87525D23}" srcOrd="1" destOrd="0" parTransId="{D9DD743B-BA00-496F-8729-EF6F94658890}" sibTransId="{331EC533-114D-40DB-B9E7-46B3FA9CC8B0}"/>
    <dgm:cxn modelId="{A83AF5F6-F432-41BD-B3AA-7DD15C0FB8DB}" type="presOf" srcId="{7987347B-4A70-4BFD-9A9D-56101DD8183A}" destId="{06082ACB-5571-4E01-832C-24C6D8CCAB42}" srcOrd="0" destOrd="0" presId="urn:microsoft.com/office/officeart/2005/8/layout/radial5"/>
    <dgm:cxn modelId="{9AACC38B-F323-4629-8B11-84DF8B23B30B}" type="presOf" srcId="{0B3E33C1-AFAD-4C7C-9930-A810075DEE93}" destId="{E17CEFF5-A9D9-44D9-8EBE-44E60A34B996}" srcOrd="0" destOrd="0" presId="urn:microsoft.com/office/officeart/2005/8/layout/radial5"/>
    <dgm:cxn modelId="{7ED47118-59F8-4516-998E-CD09E939740F}" srcId="{97291FC2-2C46-4506-99DA-0E397597FA52}" destId="{0B3E33C1-AFAD-4C7C-9930-A810075DEE93}" srcOrd="2" destOrd="0" parTransId="{9F864D1A-E1C1-4992-AFA7-60E76888F0D5}" sibTransId="{9405AAE3-BEF5-4A13-BF8F-45DB77DFC15F}"/>
    <dgm:cxn modelId="{9705E883-3681-480F-8924-1C97078DEAD1}" srcId="{97291FC2-2C46-4506-99DA-0E397597FA52}" destId="{2CC411D4-E7B0-4BEA-906D-954270CCEC82}" srcOrd="3" destOrd="0" parTransId="{16DD3D10-AB23-46E8-BFAB-443368A895C3}" sibTransId="{AE136536-7AAC-4B0D-92D6-3EFD5FE521DE}"/>
    <dgm:cxn modelId="{074BA319-16F7-4895-ABDB-B69415514640}" type="presOf" srcId="{9F864D1A-E1C1-4992-AFA7-60E76888F0D5}" destId="{999B003D-3665-4552-91FE-ACC2C459C0A5}" srcOrd="0" destOrd="0" presId="urn:microsoft.com/office/officeart/2005/8/layout/radial5"/>
    <dgm:cxn modelId="{AE408B9B-4EDC-477E-8A77-85E941F306EF}" srcId="{97291FC2-2C46-4506-99DA-0E397597FA52}" destId="{7987347B-4A70-4BFD-9A9D-56101DD8183A}" srcOrd="0" destOrd="0" parTransId="{6F41C6A6-87D2-4910-9011-5AF529F30297}" sibTransId="{2B8556D0-B4AD-4E3A-9447-7C1B2895C658}"/>
    <dgm:cxn modelId="{41E7BA01-B438-418E-A4A4-615EC8E651CD}" type="presOf" srcId="{2CC411D4-E7B0-4BEA-906D-954270CCEC82}" destId="{507F6108-D4CF-45E7-A14F-3156B169952B}" srcOrd="0" destOrd="0" presId="urn:microsoft.com/office/officeart/2005/8/layout/radial5"/>
    <dgm:cxn modelId="{F9A63F20-B681-4A46-9F5A-9849A856FF9F}" type="presOf" srcId="{9F864D1A-E1C1-4992-AFA7-60E76888F0D5}" destId="{B1E6DB14-8834-43A6-938A-24ADED0AFC66}" srcOrd="1" destOrd="0" presId="urn:microsoft.com/office/officeart/2005/8/layout/radial5"/>
    <dgm:cxn modelId="{5CE6D295-594B-4CD3-BCD2-A44A74190F8D}" type="presOf" srcId="{D9DD743B-BA00-496F-8729-EF6F94658890}" destId="{E5E793E6-B054-4074-B049-5D6756BAB8D0}" srcOrd="0" destOrd="0" presId="urn:microsoft.com/office/officeart/2005/8/layout/radial5"/>
    <dgm:cxn modelId="{7B20F675-D233-4652-BC11-F530C6556EE7}" type="presParOf" srcId="{BF26545F-200E-4BAA-AC12-0292C0DE09C5}" destId="{9404223E-9230-4E4F-AD68-63DD6C8A99F9}" srcOrd="0" destOrd="0" presId="urn:microsoft.com/office/officeart/2005/8/layout/radial5"/>
    <dgm:cxn modelId="{0B0B9779-82F4-4E70-B298-768CA10089A0}" type="presParOf" srcId="{BF26545F-200E-4BAA-AC12-0292C0DE09C5}" destId="{88736C7A-55D2-403D-8545-5E47C2658B75}" srcOrd="1" destOrd="0" presId="urn:microsoft.com/office/officeart/2005/8/layout/radial5"/>
    <dgm:cxn modelId="{1948DEA2-54AF-4B04-B614-F632F5021ADF}" type="presParOf" srcId="{88736C7A-55D2-403D-8545-5E47C2658B75}" destId="{37E54F57-1C83-41B8-829E-B98989136241}" srcOrd="0" destOrd="0" presId="urn:microsoft.com/office/officeart/2005/8/layout/radial5"/>
    <dgm:cxn modelId="{C7B9AEC0-F320-4FD6-AD3D-4A2BA7F26CFA}" type="presParOf" srcId="{BF26545F-200E-4BAA-AC12-0292C0DE09C5}" destId="{06082ACB-5571-4E01-832C-24C6D8CCAB42}" srcOrd="2" destOrd="0" presId="urn:microsoft.com/office/officeart/2005/8/layout/radial5"/>
    <dgm:cxn modelId="{C3C90402-4611-489C-8132-7CDCB65510BC}" type="presParOf" srcId="{BF26545F-200E-4BAA-AC12-0292C0DE09C5}" destId="{E5E793E6-B054-4074-B049-5D6756BAB8D0}" srcOrd="3" destOrd="0" presId="urn:microsoft.com/office/officeart/2005/8/layout/radial5"/>
    <dgm:cxn modelId="{48F6DF2E-105D-4EA2-87E4-E24D265FE81E}" type="presParOf" srcId="{E5E793E6-B054-4074-B049-5D6756BAB8D0}" destId="{0AB54D7C-AEDA-4B2B-BA10-64E0F7489F73}" srcOrd="0" destOrd="0" presId="urn:microsoft.com/office/officeart/2005/8/layout/radial5"/>
    <dgm:cxn modelId="{214DB20A-736A-457F-92D8-C2B0CCB20BDA}" type="presParOf" srcId="{BF26545F-200E-4BAA-AC12-0292C0DE09C5}" destId="{B7D226F5-A96C-42C9-A1B0-251761DA770A}" srcOrd="4" destOrd="0" presId="urn:microsoft.com/office/officeart/2005/8/layout/radial5"/>
    <dgm:cxn modelId="{FFB3FA18-918D-479E-B4FE-F50878273A1E}" type="presParOf" srcId="{BF26545F-200E-4BAA-AC12-0292C0DE09C5}" destId="{999B003D-3665-4552-91FE-ACC2C459C0A5}" srcOrd="5" destOrd="0" presId="urn:microsoft.com/office/officeart/2005/8/layout/radial5"/>
    <dgm:cxn modelId="{60141EDA-9912-4805-9FA8-BFEF4F1BC582}" type="presParOf" srcId="{999B003D-3665-4552-91FE-ACC2C459C0A5}" destId="{B1E6DB14-8834-43A6-938A-24ADED0AFC66}" srcOrd="0" destOrd="0" presId="urn:microsoft.com/office/officeart/2005/8/layout/radial5"/>
    <dgm:cxn modelId="{170F974A-4F5C-44BC-9FFA-C6DBE74E8AB5}" type="presParOf" srcId="{BF26545F-200E-4BAA-AC12-0292C0DE09C5}" destId="{E17CEFF5-A9D9-44D9-8EBE-44E60A34B996}" srcOrd="6" destOrd="0" presId="urn:microsoft.com/office/officeart/2005/8/layout/radial5"/>
    <dgm:cxn modelId="{7D0941D6-3BAC-45D8-AD27-8CC3B7E7FE73}" type="presParOf" srcId="{BF26545F-200E-4BAA-AC12-0292C0DE09C5}" destId="{529D09CA-5069-4F1F-A32E-F3FA69D3BE19}" srcOrd="7" destOrd="0" presId="urn:microsoft.com/office/officeart/2005/8/layout/radial5"/>
    <dgm:cxn modelId="{199B2E7F-8B50-498D-AA18-2FA7E28A662E}" type="presParOf" srcId="{529D09CA-5069-4F1F-A32E-F3FA69D3BE19}" destId="{8DBA2B9E-E79A-4F4F-9D06-6667300167AC}" srcOrd="0" destOrd="0" presId="urn:microsoft.com/office/officeart/2005/8/layout/radial5"/>
    <dgm:cxn modelId="{55113E3C-EAE2-4A06-977B-E31A41B8341D}" type="presParOf" srcId="{BF26545F-200E-4BAA-AC12-0292C0DE09C5}" destId="{507F6108-D4CF-45E7-A14F-3156B169952B}"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4C8D8-AAD9-411D-9983-839AE2D51D39}" type="datetimeFigureOut">
              <a:rPr lang="en-US" smtClean="0"/>
              <a:t>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45A98-1A64-41DE-9AF3-CBD2C48D9F8D}" type="slidenum">
              <a:rPr lang="en-US" smtClean="0"/>
              <a:t>‹#›</a:t>
            </a:fld>
            <a:endParaRPr lang="en-US"/>
          </a:p>
        </p:txBody>
      </p:sp>
    </p:spTree>
    <p:extLst>
      <p:ext uri="{BB962C8B-B14F-4D97-AF65-F5344CB8AC3E}">
        <p14:creationId xmlns:p14="http://schemas.microsoft.com/office/powerpoint/2010/main" val="304383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Biometri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State_governments_of_India"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en.wikipedia.org/wiki/National_Food_Security_Act,_2013" TargetMode="External"/><Relationship Id="rId4" Type="http://schemas.openxmlformats.org/officeDocument/2006/relationships/hyperlink" Target="https://en.wikipedia.org/wiki/Public_distribution_syste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approach to slum free cities includes slum redevelopment though mass slum clearances, demolition of poor quality houses and provision of newer improved buildings. This expensive and tedious process involved relocation of slum dwellers to the fringes. Where most people were content with the quality of services, the experts criticized the social implications of the idea. To tackle this, the World Bank proposed two standpoints: one completely refusing the idea of displacement and the other tackling the methodological aspects of easing negative impacts irrespective of overcoming complexities. The weave of World Bank’s strategies in the 1970s with the Tamil Nadu Slum Clearance Board’s (TNSCB) visions, particularly in the housing sector, restructured TNSCB to limit political shadows and the degree of dependence on state capital. With in-situ developments and upgrading in its initial years, the TNSCB in the 90s, shifted back to weak trails as a testimony to a struggle oriented action against evictions and as a response to relocation. Dynamics in the occupancy of slums, divisive party politics within slum communities and gentrification of TNSCB tenements tarnished the unity essential for the success of such schemes/initiatives. The case under study – Vellalore, one of the largest resettlement colonies in the city of Coimbatore is researched to address the archaic traits of resettlement and the presumptive repercussions on the livelihood of those displaced. The colony housing 24 different slums displaced mostly from the center of the city puts forth immediate challenges of the municipal workers (CMC colony) specifically in terms of access to infrastructure, added financial burdens and social implications - delimiting to the current transitional period post resettlement.</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a:t>
            </a:fld>
            <a:endParaRPr lang="en-US"/>
          </a:p>
        </p:txBody>
      </p:sp>
    </p:spTree>
    <p:extLst>
      <p:ext uri="{BB962C8B-B14F-4D97-AF65-F5344CB8AC3E}">
        <p14:creationId xmlns:p14="http://schemas.microsoft.com/office/powerpoint/2010/main" val="3301094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Resettlement of slums to </a:t>
            </a:r>
            <a:r>
              <a:rPr lang="en-US" sz="1000" kern="1200" dirty="0" err="1" smtClean="0">
                <a:solidFill>
                  <a:schemeClr val="tx1"/>
                </a:solidFill>
                <a:effectLst/>
                <a:latin typeface="+mn-lt"/>
                <a:ea typeface="+mn-ea"/>
                <a:cs typeface="+mn-cs"/>
              </a:rPr>
              <a:t>periurban</a:t>
            </a:r>
            <a:r>
              <a:rPr lang="en-US" sz="1000" kern="1200" dirty="0" smtClean="0">
                <a:solidFill>
                  <a:schemeClr val="tx1"/>
                </a:solidFill>
                <a:effectLst/>
                <a:latin typeface="+mn-lt"/>
                <a:ea typeface="+mn-ea"/>
                <a:cs typeface="+mn-cs"/>
              </a:rPr>
              <a:t> areas, slum demolitions and land privatizations are off late largely characterized and tagged as gentrification - for higher and better use, (for example: Sabarmati Riverfront Development - (Desai, 2012)).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US" sz="1000" kern="1200" dirty="0" smtClean="0">
                <a:solidFill>
                  <a:schemeClr val="tx1"/>
                </a:solidFill>
                <a:effectLst/>
                <a:latin typeface="+mn-lt"/>
                <a:ea typeface="+mn-ea"/>
                <a:cs typeface="+mn-cs"/>
              </a:rPr>
              <a:t>The presumed patterns of re-investment in land brings out the notion of slum demolitions (a regular phenomenon and cause for displacement in the context of India) being attributed to gentrification. </a:t>
            </a:r>
          </a:p>
          <a:p>
            <a:r>
              <a:rPr lang="en-US" sz="1000" kern="1200" dirty="0" smtClean="0">
                <a:solidFill>
                  <a:schemeClr val="tx1"/>
                </a:solidFill>
                <a:effectLst/>
                <a:latin typeface="+mn-lt"/>
                <a:ea typeface="+mn-ea"/>
                <a:cs typeface="+mn-cs"/>
              </a:rPr>
              <a:t>The argument here is that the uprisings (political debates) that prevail are remotely related to the traditional struggles against gentrification.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US" sz="1000" kern="1200" dirty="0" smtClean="0">
                <a:solidFill>
                  <a:schemeClr val="tx1"/>
                </a:solidFill>
                <a:effectLst/>
                <a:latin typeface="+mn-lt"/>
                <a:ea typeface="+mn-ea"/>
                <a:cs typeface="+mn-cs"/>
              </a:rPr>
              <a:t>Also, the outcomes of demolitions or resettlement have been termed by researchers as a response to urban revolution (a capitalist approach), enclosures (privatization of public lands) and accumulation by dispossession.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US" sz="1000" kern="1200" dirty="0" smtClean="0">
                <a:solidFill>
                  <a:schemeClr val="tx1"/>
                </a:solidFill>
                <a:effectLst/>
                <a:latin typeface="+mn-lt"/>
                <a:ea typeface="+mn-ea"/>
                <a:cs typeface="+mn-cs"/>
              </a:rPr>
              <a:t>With squatting and landlordism prevalent in such contexts and the consent of politicians and state agencies (as a part of socialistic planning), the squatters transform degraded lands (near water bodies, along railway tracks, swamps, low-lying areas etc.,) and structures from temporary (</a:t>
            </a:r>
            <a:r>
              <a:rPr lang="en-US" sz="1000" kern="1200" dirty="0" err="1" smtClean="0">
                <a:solidFill>
                  <a:schemeClr val="tx1"/>
                </a:solidFill>
                <a:effectLst/>
                <a:latin typeface="+mn-lt"/>
                <a:ea typeface="+mn-ea"/>
                <a:cs typeface="+mn-cs"/>
              </a:rPr>
              <a:t>kachcha</a:t>
            </a:r>
            <a:r>
              <a:rPr lang="en-US" sz="1000" kern="1200" dirty="0" smtClean="0">
                <a:solidFill>
                  <a:schemeClr val="tx1"/>
                </a:solidFill>
                <a:effectLst/>
                <a:latin typeface="+mn-lt"/>
                <a:ea typeface="+mn-ea"/>
                <a:cs typeface="+mn-cs"/>
              </a:rPr>
              <a:t>) huts to </a:t>
            </a:r>
            <a:r>
              <a:rPr lang="en-US" sz="1000" kern="1200" dirty="0" err="1" smtClean="0">
                <a:solidFill>
                  <a:schemeClr val="tx1"/>
                </a:solidFill>
                <a:effectLst/>
                <a:latin typeface="+mn-lt"/>
                <a:ea typeface="+mn-ea"/>
                <a:cs typeface="+mn-cs"/>
              </a:rPr>
              <a:t>pakka</a:t>
            </a:r>
            <a:r>
              <a:rPr lang="en-US" sz="1000" kern="1200" dirty="0" smtClean="0">
                <a:solidFill>
                  <a:schemeClr val="tx1"/>
                </a:solidFill>
                <a:effectLst/>
                <a:latin typeface="+mn-lt"/>
                <a:ea typeface="+mn-ea"/>
                <a:cs typeface="+mn-cs"/>
              </a:rPr>
              <a:t> (Permanent) structures of concrete and brick – with time and tenure. This, termed as incremental investment is often seen in the global context – endorsed as underinvested spaces rather than disinvested spaces. Such areas display high productivity with scarce or fixed capital. In conclusion, it can be argued that the premise of gentrification as a reinvestment in disinvested areas may not fit the agenda of slum removal.</a:t>
            </a:r>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10</a:t>
            </a:fld>
            <a:endParaRPr lang="en-US"/>
          </a:p>
        </p:txBody>
      </p:sp>
    </p:spTree>
    <p:extLst>
      <p:ext uri="{BB962C8B-B14F-4D97-AF65-F5344CB8AC3E}">
        <p14:creationId xmlns:p14="http://schemas.microsoft.com/office/powerpoint/2010/main" val="2810208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Displacement in the name of development entails “a perverse and intrinsic contradiction” (</a:t>
            </a:r>
            <a:r>
              <a:rPr lang="en-US" sz="1000" kern="1200" dirty="0" err="1" smtClean="0">
                <a:solidFill>
                  <a:schemeClr val="tx1"/>
                </a:solidFill>
                <a:effectLst/>
                <a:latin typeface="+mn-lt"/>
                <a:ea typeface="+mn-ea"/>
                <a:cs typeface="+mn-cs"/>
              </a:rPr>
              <a:t>Cernea</a:t>
            </a:r>
            <a:r>
              <a:rPr lang="en-US" sz="1000" kern="1200" dirty="0" smtClean="0">
                <a:solidFill>
                  <a:schemeClr val="tx1"/>
                </a:solidFill>
                <a:effectLst/>
                <a:latin typeface="+mn-lt"/>
                <a:ea typeface="+mn-ea"/>
                <a:cs typeface="+mn-cs"/>
              </a:rPr>
              <a:t>, 2004, p. 1). The inequities in the distribution of benefits and losses in the process raise ethical concerns. Restoration of livelihood has been an undying challenge - mitigating through risks of impoverishment. </a:t>
            </a:r>
          </a:p>
          <a:p>
            <a:r>
              <a:rPr lang="en-US" sz="1000" kern="1200" dirty="0" smtClean="0">
                <a:solidFill>
                  <a:schemeClr val="tx1"/>
                </a:solidFill>
                <a:effectLst/>
                <a:latin typeface="+mn-lt"/>
                <a:ea typeface="+mn-ea"/>
                <a:cs typeface="+mn-cs"/>
              </a:rPr>
              <a:t>Along with physical exclusion from a context, social exclusion from a regular system of functioning is beheld. This, adding to impoverishment, necessitates the adherence to equity norms, social justice and respect for civil rights and entitlements.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solidFill>
                  <a:schemeClr val="bg1">
                    <a:lumMod val="50000"/>
                  </a:schemeClr>
                </a:solidFill>
                <a:latin typeface="Times New Roman" panose="02020603050405020304" pitchFamily="18" charset="0"/>
                <a:ea typeface="Calibri" panose="020F0502020204030204" pitchFamily="34" charset="0"/>
              </a:rPr>
              <a:t>The UN and the DFID adapts the Chambers and Conway definition as</a:t>
            </a:r>
            <a:endParaRPr lang="en-US" sz="1000" dirty="0" smtClean="0">
              <a:solidFill>
                <a:schemeClr val="bg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IN" sz="1000" i="1" dirty="0" smtClean="0">
                <a:solidFill>
                  <a:schemeClr val="bg1">
                    <a:lumMod val="50000"/>
                  </a:schemeClr>
                </a:solidFill>
                <a:latin typeface="Times New Roman" panose="02020603050405020304" pitchFamily="18" charset="0"/>
                <a:ea typeface="Calibri" panose="020F0502020204030204" pitchFamily="34" charset="0"/>
                <a:cs typeface="Times New Roman" panose="02020603050405020304" pitchFamily="18" charset="0"/>
              </a:rPr>
              <a:t>“A livelihood comprises the capabilities, assets and activities required for a means of living. A livelihood is sustainable when it can cope with and recover from stresses and shocks and maintain or enhance its capabilities and assets both now and in the future, while not undermining the natural resource base.”</a:t>
            </a:r>
            <a:endParaRPr lang="en-US" sz="10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1000" kern="1200" dirty="0" smtClean="0">
                <a:solidFill>
                  <a:schemeClr val="tx1"/>
                </a:solidFill>
                <a:effectLst/>
                <a:latin typeface="+mn-lt"/>
                <a:ea typeface="+mn-ea"/>
                <a:cs typeface="+mn-cs"/>
              </a:rPr>
              <a:t>The probable interventions proceed along three stages:</a:t>
            </a:r>
          </a:p>
          <a:p>
            <a:r>
              <a:rPr lang="en-IN" sz="1000" b="1" dirty="0" smtClean="0">
                <a:solidFill>
                  <a:schemeClr val="accent5">
                    <a:lumMod val="50000"/>
                  </a:schemeClr>
                </a:solidFill>
                <a:latin typeface="Times New Roman" panose="02020603050405020304" pitchFamily="18" charset="0"/>
                <a:ea typeface="Calibri" panose="020F0502020204030204" pitchFamily="34" charset="0"/>
              </a:rPr>
              <a:t>Livelihood provisioning </a:t>
            </a:r>
            <a:r>
              <a:rPr lang="en-IN" sz="1000" dirty="0" smtClean="0">
                <a:solidFill>
                  <a:schemeClr val="accent5">
                    <a:lumMod val="50000"/>
                  </a:schemeClr>
                </a:solidFill>
                <a:latin typeface="Times New Roman" panose="02020603050405020304" pitchFamily="18" charset="0"/>
                <a:ea typeface="Calibri" panose="020F0502020204030204" pitchFamily="34" charset="0"/>
              </a:rPr>
              <a:t>looks into critical items for recovery;</a:t>
            </a:r>
          </a:p>
          <a:p>
            <a:r>
              <a:rPr lang="en-IN" sz="1000" b="1" dirty="0" smtClean="0">
                <a:solidFill>
                  <a:schemeClr val="accent5">
                    <a:lumMod val="50000"/>
                  </a:schemeClr>
                </a:solidFill>
                <a:latin typeface="Times New Roman" panose="02020603050405020304" pitchFamily="18" charset="0"/>
                <a:ea typeface="Calibri" panose="020F0502020204030204" pitchFamily="34" charset="0"/>
              </a:rPr>
              <a:t>Livelihood protection </a:t>
            </a:r>
            <a:r>
              <a:rPr lang="en-IN" sz="1000" dirty="0" smtClean="0">
                <a:solidFill>
                  <a:schemeClr val="accent5">
                    <a:lumMod val="50000"/>
                  </a:schemeClr>
                </a:solidFill>
                <a:latin typeface="Times New Roman" panose="02020603050405020304" pitchFamily="18" charset="0"/>
                <a:ea typeface="Calibri" panose="020F0502020204030204" pitchFamily="34" charset="0"/>
              </a:rPr>
              <a:t>deals with replacing and rebuilding productive assets that existed in the earlier contexts and; </a:t>
            </a:r>
          </a:p>
          <a:p>
            <a:r>
              <a:rPr lang="en-IN" sz="1000" b="1" dirty="0" smtClean="0">
                <a:solidFill>
                  <a:schemeClr val="accent5">
                    <a:lumMod val="50000"/>
                  </a:schemeClr>
                </a:solidFill>
                <a:latin typeface="Times New Roman" panose="02020603050405020304" pitchFamily="18" charset="0"/>
                <a:ea typeface="Calibri" panose="020F0502020204030204" pitchFamily="34" charset="0"/>
              </a:rPr>
              <a:t>Livelihood promotion </a:t>
            </a:r>
            <a:r>
              <a:rPr lang="en-IN" sz="1000" dirty="0" smtClean="0">
                <a:solidFill>
                  <a:schemeClr val="accent5">
                    <a:lumMod val="50000"/>
                  </a:schemeClr>
                </a:solidFill>
                <a:latin typeface="Times New Roman" panose="02020603050405020304" pitchFamily="18" charset="0"/>
                <a:ea typeface="Calibri" panose="020F0502020204030204" pitchFamily="34" charset="0"/>
              </a:rPr>
              <a:t>deals with interventions that strengthen the economic viability and sustainability for resilient futures. </a:t>
            </a:r>
            <a:endParaRPr lang="en-US" sz="1000" dirty="0" smtClean="0">
              <a:solidFill>
                <a:schemeClr val="accent5">
                  <a:lumMod val="50000"/>
                </a:schemeClr>
              </a:solidFill>
              <a:latin typeface="Times New Roman" panose="02020603050405020304" pitchFamily="18" charset="0"/>
              <a:ea typeface="Calibri" panose="020F0502020204030204" pitchFamily="34" charset="0"/>
            </a:endParaRPr>
          </a:p>
          <a:p>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IN" sz="1000" kern="1200" dirty="0" smtClean="0">
                <a:solidFill>
                  <a:schemeClr val="tx1"/>
                </a:solidFill>
                <a:effectLst/>
                <a:latin typeface="+mn-lt"/>
                <a:ea typeface="+mn-ea"/>
                <a:cs typeface="+mn-cs"/>
              </a:rPr>
              <a:t>The diversity in the modes of livelihood exists both within and between households. To bring these complexities into one bubble, three distinct yet related approaches are taken note of – </a:t>
            </a:r>
            <a:endParaRPr lang="en-US" sz="1000" kern="1200" dirty="0" smtClean="0">
              <a:solidFill>
                <a:schemeClr val="tx1"/>
              </a:solidFill>
              <a:effectLst/>
              <a:latin typeface="+mn-lt"/>
              <a:ea typeface="+mn-ea"/>
              <a:cs typeface="+mn-cs"/>
            </a:endParaRPr>
          </a:p>
          <a:p>
            <a:r>
              <a:rPr lang="en-IN" sz="1000" kern="1200" dirty="0" smtClean="0">
                <a:solidFill>
                  <a:schemeClr val="tx1"/>
                </a:solidFill>
                <a:effectLst/>
                <a:latin typeface="+mn-lt"/>
                <a:ea typeface="+mn-ea"/>
                <a:cs typeface="+mn-cs"/>
              </a:rPr>
              <a:t>A </a:t>
            </a:r>
            <a:r>
              <a:rPr lang="en-IN" sz="1000" i="1" kern="1200" dirty="0" smtClean="0">
                <a:solidFill>
                  <a:schemeClr val="tx1"/>
                </a:solidFill>
                <a:effectLst/>
                <a:latin typeface="+mn-lt"/>
                <a:ea typeface="+mn-ea"/>
                <a:cs typeface="+mn-cs"/>
              </a:rPr>
              <a:t>circumspective</a:t>
            </a:r>
            <a:r>
              <a:rPr lang="en-IN" sz="1000" kern="1200" dirty="0" smtClean="0">
                <a:solidFill>
                  <a:schemeClr val="tx1"/>
                </a:solidFill>
                <a:effectLst/>
                <a:latin typeface="+mn-lt"/>
                <a:ea typeface="+mn-ea"/>
                <a:cs typeface="+mn-cs"/>
              </a:rPr>
              <a:t> approach that understands the diversity that exists at the moment to propose participatory interventions.</a:t>
            </a:r>
            <a:endParaRPr lang="en-US" sz="1000" kern="1200" dirty="0" smtClean="0">
              <a:solidFill>
                <a:schemeClr val="tx1"/>
              </a:solidFill>
              <a:effectLst/>
              <a:latin typeface="+mn-lt"/>
              <a:ea typeface="+mn-ea"/>
              <a:cs typeface="+mn-cs"/>
            </a:endParaRPr>
          </a:p>
          <a:p>
            <a:r>
              <a:rPr lang="en-IN" sz="1000" kern="1200" dirty="0" smtClean="0">
                <a:solidFill>
                  <a:schemeClr val="tx1"/>
                </a:solidFill>
                <a:effectLst/>
                <a:latin typeface="+mn-lt"/>
                <a:ea typeface="+mn-ea"/>
                <a:cs typeface="+mn-cs"/>
              </a:rPr>
              <a:t>A </a:t>
            </a:r>
            <a:r>
              <a:rPr lang="en-IN" sz="1000" i="1" kern="1200" dirty="0" smtClean="0">
                <a:solidFill>
                  <a:schemeClr val="tx1"/>
                </a:solidFill>
                <a:effectLst/>
                <a:latin typeface="+mn-lt"/>
                <a:ea typeface="+mn-ea"/>
                <a:cs typeface="+mn-cs"/>
              </a:rPr>
              <a:t>retrospective </a:t>
            </a:r>
            <a:r>
              <a:rPr lang="en-IN" sz="1000" kern="1200" dirty="0" smtClean="0">
                <a:solidFill>
                  <a:schemeClr val="tx1"/>
                </a:solidFill>
                <a:effectLst/>
                <a:latin typeface="+mn-lt"/>
                <a:ea typeface="+mn-ea"/>
                <a:cs typeface="+mn-cs"/>
              </a:rPr>
              <a:t>approach - a longitudinal comparison between livelihoods that studies the pre-existing contexts, trends of change, institutional frameworks and relationships between macro, </a:t>
            </a:r>
            <a:r>
              <a:rPr lang="en-IN" sz="1000" kern="1200" dirty="0" err="1" smtClean="0">
                <a:solidFill>
                  <a:schemeClr val="tx1"/>
                </a:solidFill>
                <a:effectLst/>
                <a:latin typeface="+mn-lt"/>
                <a:ea typeface="+mn-ea"/>
                <a:cs typeface="+mn-cs"/>
              </a:rPr>
              <a:t>meso</a:t>
            </a:r>
            <a:r>
              <a:rPr lang="en-IN" sz="1000" kern="1200" dirty="0" smtClean="0">
                <a:solidFill>
                  <a:schemeClr val="tx1"/>
                </a:solidFill>
                <a:effectLst/>
                <a:latin typeface="+mn-lt"/>
                <a:ea typeface="+mn-ea"/>
                <a:cs typeface="+mn-cs"/>
              </a:rPr>
              <a:t> and micro levels – to highlight the vulnerability matrices and impoverishment trajectories.</a:t>
            </a:r>
            <a:endParaRPr lang="en-US" sz="1000" kern="1200" dirty="0" smtClean="0">
              <a:solidFill>
                <a:schemeClr val="tx1"/>
              </a:solidFill>
              <a:effectLst/>
              <a:latin typeface="+mn-lt"/>
              <a:ea typeface="+mn-ea"/>
              <a:cs typeface="+mn-cs"/>
            </a:endParaRPr>
          </a:p>
          <a:p>
            <a:r>
              <a:rPr lang="en-IN" sz="1000" kern="1200" dirty="0" smtClean="0">
                <a:solidFill>
                  <a:schemeClr val="tx1"/>
                </a:solidFill>
                <a:effectLst/>
                <a:latin typeface="+mn-lt"/>
                <a:ea typeface="+mn-ea"/>
                <a:cs typeface="+mn-cs"/>
              </a:rPr>
              <a:t>A </a:t>
            </a:r>
            <a:r>
              <a:rPr lang="en-IN" sz="1000" i="1" kern="1200" dirty="0" smtClean="0">
                <a:solidFill>
                  <a:schemeClr val="tx1"/>
                </a:solidFill>
                <a:effectLst/>
                <a:latin typeface="+mn-lt"/>
                <a:ea typeface="+mn-ea"/>
                <a:cs typeface="+mn-cs"/>
              </a:rPr>
              <a:t>prospective</a:t>
            </a:r>
            <a:r>
              <a:rPr lang="en-IN" sz="1000" kern="1200" dirty="0" smtClean="0">
                <a:solidFill>
                  <a:schemeClr val="tx1"/>
                </a:solidFill>
                <a:effectLst/>
                <a:latin typeface="+mn-lt"/>
                <a:ea typeface="+mn-ea"/>
                <a:cs typeface="+mn-cs"/>
              </a:rPr>
              <a:t> approach that influence policy with considerations of past policies under different political regimes, the rationales of development and interventions at various levels, and the procedures of monitoring and evaluation that help build alternate livelihood frameworks to facilitate opportunities </a:t>
            </a:r>
            <a:r>
              <a:rPr lang="en-US" sz="1000" kern="1200" dirty="0" smtClean="0">
                <a:solidFill>
                  <a:schemeClr val="tx1"/>
                </a:solidFill>
                <a:effectLst/>
                <a:latin typeface="+mn-lt"/>
                <a:ea typeface="+mn-ea"/>
                <a:cs typeface="+mn-cs"/>
              </a:rPr>
              <a:t>(Murray, 2001)</a:t>
            </a:r>
            <a:r>
              <a:rPr lang="en-IN" sz="1000" kern="1200" dirty="0" smtClean="0">
                <a:solidFill>
                  <a:schemeClr val="tx1"/>
                </a:solidFill>
                <a:effectLst/>
                <a:latin typeface="+mn-lt"/>
                <a:ea typeface="+mn-ea"/>
                <a:cs typeface="+mn-cs"/>
              </a:rPr>
              <a:t>. </a:t>
            </a:r>
            <a:endParaRPr lang="en-US" sz="1000" kern="1200" dirty="0" smtClean="0">
              <a:solidFill>
                <a:schemeClr val="tx1"/>
              </a:solidFill>
              <a:effectLst/>
              <a:latin typeface="+mn-lt"/>
              <a:ea typeface="+mn-ea"/>
              <a:cs typeface="+mn-cs"/>
            </a:endParaRPr>
          </a:p>
          <a:p>
            <a:r>
              <a:rPr lang="en-IN" sz="10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IN" sz="1000" kern="1200" dirty="0" smtClean="0">
                <a:solidFill>
                  <a:schemeClr val="tx1"/>
                </a:solidFill>
                <a:effectLst/>
                <a:latin typeface="+mn-lt"/>
                <a:ea typeface="+mn-ea"/>
                <a:cs typeface="+mn-cs"/>
              </a:rPr>
              <a:t>Understanding the</a:t>
            </a:r>
            <a:r>
              <a:rPr lang="en-IN" sz="1000" kern="1200" baseline="0" dirty="0" smtClean="0">
                <a:solidFill>
                  <a:schemeClr val="tx1"/>
                </a:solidFill>
                <a:effectLst/>
                <a:latin typeface="+mn-lt"/>
                <a:ea typeface="+mn-ea"/>
                <a:cs typeface="+mn-cs"/>
              </a:rPr>
              <a:t> core principles of the Sustainable Livelihoods Approach (SLA) that dictate people-centric holistic initiatives, sustainable solutions etc., and assessing the context to map the dynamics in play in terms of social relatedness, governance tools, delivery and accessibility of services; the design, framework and implementation of policies etc., an analytical toolbox was devised to be called the Sustainable Livelihood Framework.</a:t>
            </a:r>
          </a:p>
          <a:p>
            <a:endParaRPr lang="en-IN" sz="1000" kern="1200" baseline="0" dirty="0" smtClean="0">
              <a:solidFill>
                <a:schemeClr val="tx1"/>
              </a:solidFill>
              <a:effectLst/>
              <a:latin typeface="+mn-lt"/>
              <a:ea typeface="+mn-ea"/>
              <a:cs typeface="+mn-cs"/>
            </a:endParaRPr>
          </a:p>
          <a:p>
            <a:r>
              <a:rPr lang="en-IN" sz="1000" kern="1200" dirty="0" smtClean="0">
                <a:solidFill>
                  <a:schemeClr val="tx1"/>
                </a:solidFill>
                <a:effectLst/>
                <a:latin typeface="+mn-lt"/>
                <a:ea typeface="+mn-ea"/>
                <a:cs typeface="+mn-cs"/>
              </a:rPr>
              <a:t>The Sustainable Livelihoods Framework</a:t>
            </a:r>
            <a:r>
              <a:rPr lang="en-IN" sz="1000" b="1" kern="1200" dirty="0" smtClean="0">
                <a:solidFill>
                  <a:schemeClr val="tx1"/>
                </a:solidFill>
                <a:effectLst/>
                <a:latin typeface="+mn-lt"/>
                <a:ea typeface="+mn-ea"/>
                <a:cs typeface="+mn-cs"/>
              </a:rPr>
              <a:t> (</a:t>
            </a:r>
            <a:r>
              <a:rPr lang="en-IN" sz="1000" kern="1200" dirty="0" smtClean="0">
                <a:solidFill>
                  <a:schemeClr val="tx1"/>
                </a:solidFill>
                <a:effectLst/>
                <a:latin typeface="+mn-lt"/>
                <a:ea typeface="+mn-ea"/>
                <a:cs typeface="+mn-cs"/>
              </a:rPr>
              <a:t>SLF) as illustrated in the figure assists in mapping -</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IN" sz="1000" b="1" kern="1200" dirty="0" smtClean="0">
                <a:solidFill>
                  <a:schemeClr val="tx1"/>
                </a:solidFill>
                <a:effectLst/>
                <a:latin typeface="+mn-lt"/>
                <a:ea typeface="+mn-ea"/>
                <a:cs typeface="+mn-cs"/>
              </a:rPr>
              <a:t>The vulnerability context </a:t>
            </a:r>
            <a:r>
              <a:rPr lang="en-IN" sz="1000" kern="1200" dirty="0" smtClean="0">
                <a:solidFill>
                  <a:schemeClr val="tx1"/>
                </a:solidFill>
                <a:effectLst/>
                <a:latin typeface="+mn-lt"/>
                <a:ea typeface="+mn-ea"/>
                <a:cs typeface="+mn-cs"/>
              </a:rPr>
              <a:t>shaped by factors such as seasonal shifts and constraints (or opportunities), economic instabilities and other trends.</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IN" sz="1000" kern="1200" dirty="0" smtClean="0">
                <a:solidFill>
                  <a:schemeClr val="tx1"/>
                </a:solidFill>
                <a:effectLst/>
                <a:latin typeface="+mn-lt"/>
                <a:ea typeface="+mn-ea"/>
                <a:cs typeface="+mn-cs"/>
              </a:rPr>
              <a:t>The role </a:t>
            </a:r>
            <a:r>
              <a:rPr lang="en-IN" sz="1000" b="1" kern="1200" dirty="0" smtClean="0">
                <a:solidFill>
                  <a:schemeClr val="tx1"/>
                </a:solidFill>
                <a:effectLst/>
                <a:latin typeface="+mn-lt"/>
                <a:ea typeface="+mn-ea"/>
                <a:cs typeface="+mn-cs"/>
              </a:rPr>
              <a:t>of livelihood assets or capitals</a:t>
            </a:r>
            <a:r>
              <a:rPr lang="en-IN" sz="1000" kern="1200" dirty="0" smtClean="0">
                <a:solidFill>
                  <a:schemeClr val="tx1"/>
                </a:solidFill>
                <a:effectLst/>
                <a:latin typeface="+mn-lt"/>
                <a:ea typeface="+mn-ea"/>
                <a:cs typeface="+mn-cs"/>
              </a:rPr>
              <a:t>, their inter-relatedness and their utility by the people.</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IN" sz="1000" kern="1200" dirty="0" smtClean="0">
                <a:solidFill>
                  <a:schemeClr val="tx1"/>
                </a:solidFill>
                <a:effectLst/>
                <a:latin typeface="+mn-lt"/>
                <a:ea typeface="+mn-ea"/>
                <a:cs typeface="+mn-cs"/>
              </a:rPr>
              <a:t>The set of </a:t>
            </a:r>
            <a:r>
              <a:rPr lang="en-IN" sz="1000" b="1" kern="1200" dirty="0" smtClean="0">
                <a:solidFill>
                  <a:schemeClr val="tx1"/>
                </a:solidFill>
                <a:effectLst/>
                <a:latin typeface="+mn-lt"/>
                <a:ea typeface="+mn-ea"/>
                <a:cs typeface="+mn-cs"/>
              </a:rPr>
              <a:t>institutions and processes </a:t>
            </a:r>
            <a:r>
              <a:rPr lang="en-IN" sz="1000" kern="1200" dirty="0" smtClean="0">
                <a:solidFill>
                  <a:schemeClr val="tx1"/>
                </a:solidFill>
                <a:effectLst/>
                <a:latin typeface="+mn-lt"/>
                <a:ea typeface="+mn-ea"/>
                <a:cs typeface="+mn-cs"/>
              </a:rPr>
              <a:t>that govern the assets.</a:t>
            </a: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IN" sz="1000" kern="1200" dirty="0" smtClean="0">
                <a:solidFill>
                  <a:schemeClr val="tx1"/>
                </a:solidFill>
                <a:effectLst/>
                <a:latin typeface="+mn-lt"/>
                <a:ea typeface="+mn-ea"/>
                <a:cs typeface="+mn-cs"/>
              </a:rPr>
              <a:t>The use of asset base to </a:t>
            </a:r>
            <a:r>
              <a:rPr lang="en-IN" sz="1000" b="1" kern="1200" dirty="0" smtClean="0">
                <a:solidFill>
                  <a:schemeClr val="tx1"/>
                </a:solidFill>
                <a:effectLst/>
                <a:latin typeface="+mn-lt"/>
                <a:ea typeface="+mn-ea"/>
                <a:cs typeface="+mn-cs"/>
              </a:rPr>
              <a:t>frame strategies </a:t>
            </a:r>
            <a:r>
              <a:rPr lang="en-IN" sz="1000" kern="1200" dirty="0" smtClean="0">
                <a:solidFill>
                  <a:schemeClr val="tx1"/>
                </a:solidFill>
                <a:effectLst/>
                <a:latin typeface="+mn-lt"/>
                <a:ea typeface="+mn-ea"/>
                <a:cs typeface="+mn-cs"/>
              </a:rPr>
              <a:t>for improved livelihood.</a:t>
            </a:r>
            <a:endParaRPr lang="en-US"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11</a:t>
            </a:fld>
            <a:endParaRPr lang="en-US"/>
          </a:p>
        </p:txBody>
      </p:sp>
    </p:spTree>
    <p:extLst>
      <p:ext uri="{BB962C8B-B14F-4D97-AF65-F5344CB8AC3E}">
        <p14:creationId xmlns:p14="http://schemas.microsoft.com/office/powerpoint/2010/main" val="427560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dirty="0" smtClean="0">
                <a:effectLst/>
                <a:latin typeface="Times New Roman" panose="02020603050405020304" pitchFamily="18" charset="0"/>
                <a:ea typeface="Calibri" panose="020F0502020204030204" pitchFamily="34" charset="0"/>
              </a:rPr>
              <a:t>The development effectiveness of resettlement and rehabilitation has scoured owing to the non-compliance of social and economic factors that mold complex diverse livelihood systems. This has led to low standards of living and often to marginalization. Time gaps in the process of resettlement - between planning and initiation – give rise to many uncertainties and social anxieties.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effectLst/>
              <a:latin typeface="Times New Roman" panose="02020603050405020304" pitchFamily="18" charset="0"/>
              <a:ea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Resettlement carries with it the premise of availability of land close to the slum/settlement to be displaced. This proves to be a colossal feat for cities and the state agencies to find urban lands with suitable public and social infrastructure to prevail over common losses (in assets)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complexity in finding suitable financing agencies, construction deals, population management (of the displaced) and prevention of further encroachments after relocation tote up to the existing hassles which necessitates constant interest of the state agencies. The main challenge for the displaced resident is the urban land - more often than not, chosen along the urban fringes. These deprive the residents of their independence in the choice of location, design of the house, employability and the tedious relocation process in itself. </a:t>
            </a:r>
            <a:r>
              <a:rPr lang="en-US" sz="1000" dirty="0" smtClean="0">
                <a:effectLst/>
                <a:latin typeface="Times New Roman" panose="02020603050405020304" pitchFamily="18" charset="0"/>
                <a:ea typeface="Calibri" panose="020F0502020204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effectLst/>
              <a:latin typeface="Times New Roman" panose="02020603050405020304" pitchFamily="18" charset="0"/>
              <a:ea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With relocation sites placed along the fringes, increased commuting time and transport costs are discernable outcomes. These bring about concerns of affordability, joblessness (vulnerability addressed more in the case of working women), financial stress, health related stress (mental and physical), pressures within households, between households and overlooked social interventions fragmenting the networks and support systems.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Vulnerabilities from the change in social ecology arise from the fragmentation of communities and their traditional systems challenging the complex of rights, individual and the community. Such disruptions seem to arise primarily after relocation, once the project loses momentum often referred to as “developer’s fatigue” (Bartolome, et al., 2000, p. 7). Restoration of pre-relocation standards remains inadequate and limited.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Large resettlement colonies are liable to tackle social losses when there is a mix of different backgrounds amongst the poor put in one place. The relocation by large entails a social mix where the community lacks a sense of belonging and safety. Restricted approaches may give rise to vulnerabilities along financial and social facets where the claims of human rights can be contested.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Insecurities and crime become a part of such settlements due to the mix of social groups. The unoccupied part of the buildings (if any) attract unscrupulous activities. Such a context affect the safety and security of the area (marked by rampant eve-teasing and crude remarks), thereby causing segregation amongst the residents who by and large struggle for the same cause.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Freedom is tampered amongst young women who might need constant monitoring for safety and insecurities. With the loss of jobs, women usually help in contributing to the household incomes by vending daily items on carts on the streets and corridors. Such activities often face evictions which turns out to be a routine struggle.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Consultations with the dwellers, in decision making throughout the project remain as </a:t>
            </a:r>
            <a:r>
              <a:rPr lang="en-US" sz="1000" i="1" kern="1200" dirty="0" smtClean="0">
                <a:solidFill>
                  <a:schemeClr val="tx1"/>
                </a:solidFill>
                <a:effectLst/>
                <a:latin typeface="+mn-lt"/>
                <a:ea typeface="+mn-ea"/>
                <a:cs typeface="+mn-cs"/>
              </a:rPr>
              <a:t>consultations</a:t>
            </a:r>
            <a:r>
              <a:rPr lang="en-US" sz="1000" kern="1200" dirty="0" smtClean="0">
                <a:solidFill>
                  <a:schemeClr val="tx1"/>
                </a:solidFill>
                <a:effectLst/>
                <a:latin typeface="+mn-lt"/>
                <a:ea typeface="+mn-ea"/>
                <a:cs typeface="+mn-cs"/>
              </a:rPr>
              <a:t> rather than </a:t>
            </a:r>
            <a:r>
              <a:rPr lang="en-US" sz="1000" i="1" kern="1200" dirty="0" smtClean="0">
                <a:solidFill>
                  <a:schemeClr val="tx1"/>
                </a:solidFill>
                <a:effectLst/>
                <a:latin typeface="+mn-lt"/>
                <a:ea typeface="+mn-ea"/>
                <a:cs typeface="+mn-cs"/>
              </a:rPr>
              <a:t>co-planning</a:t>
            </a:r>
            <a:r>
              <a:rPr lang="en-US" sz="1000" kern="1200" dirty="0" smtClean="0">
                <a:solidFill>
                  <a:schemeClr val="tx1"/>
                </a:solidFill>
                <a:effectLst/>
                <a:latin typeface="+mn-lt"/>
                <a:ea typeface="+mn-ea"/>
                <a:cs typeface="+mn-cs"/>
              </a:rPr>
              <a:t> in most cases. The induction of such initiatives are mostly absent in the developing countries due to weak institutional capacities of the state agencies.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role of NGOs and other mediating agencies play as either providers or harbingers for the residents. The power struggles with the NGO and state and the reluctance of the residents (due to social pressures, caste or religion based) in their roles as a part the NGO continually amplify the woes (isolation) of a deteriorating livelihood (</a:t>
            </a:r>
            <a:r>
              <a:rPr lang="en-US" sz="1000" kern="1200" dirty="0" err="1" smtClean="0">
                <a:solidFill>
                  <a:schemeClr val="tx1"/>
                </a:solidFill>
                <a:effectLst/>
                <a:latin typeface="+mn-lt"/>
                <a:ea typeface="+mn-ea"/>
                <a:cs typeface="+mn-cs"/>
              </a:rPr>
              <a:t>Ayyar</a:t>
            </a:r>
            <a:r>
              <a:rPr lang="en-US" sz="1000" kern="1200" dirty="0" smtClean="0">
                <a:solidFill>
                  <a:schemeClr val="tx1"/>
                </a:solidFill>
                <a:effectLst/>
                <a:latin typeface="+mn-lt"/>
                <a:ea typeface="+mn-ea"/>
                <a:cs typeface="+mn-cs"/>
              </a:rPr>
              <a:t>, 2013).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Till today, incapacities may be pointed towards preventing victimization, discriminations and de-capitalization. Imperative norms to enable affected people in reaping the benefits of development on both economic and social/moral grounds should be a part of resettlement frameworks famously termed as the “economics of recovery”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all these parameters render the process a tedious one.</a:t>
            </a: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12</a:t>
            </a:fld>
            <a:endParaRPr lang="en-US"/>
          </a:p>
        </p:txBody>
      </p:sp>
    </p:spTree>
    <p:extLst>
      <p:ext uri="{BB962C8B-B14F-4D97-AF65-F5344CB8AC3E}">
        <p14:creationId xmlns:p14="http://schemas.microsoft.com/office/powerpoint/2010/main" val="24098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The background studies of the theories relevant to this research necessitates a mixed methodological approach in the data collection process. Newspaper articles portraying uprisings as a response to the resettlement initiative steered the choice of study and the need to explore the translation of the project on 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US" sz="1000" kern="1200" dirty="0" smtClean="0">
                <a:solidFill>
                  <a:schemeClr val="tx1"/>
                </a:solidFill>
                <a:effectLst/>
                <a:latin typeface="+mn-lt"/>
                <a:ea typeface="+mn-ea"/>
                <a:cs typeface="+mn-cs"/>
              </a:rPr>
              <a:t>The initiation of the study included a visit to resettlement projects proposed at </a:t>
            </a:r>
            <a:r>
              <a:rPr lang="en-US" sz="1000" kern="1200" dirty="0" err="1" smtClean="0">
                <a:solidFill>
                  <a:schemeClr val="tx1"/>
                </a:solidFill>
                <a:effectLst/>
                <a:latin typeface="+mn-lt"/>
                <a:ea typeface="+mn-ea"/>
                <a:cs typeface="+mn-cs"/>
              </a:rPr>
              <a:t>Malumichampatti</a:t>
            </a:r>
            <a:r>
              <a:rPr lang="en-US" sz="1000" kern="1200" dirty="0" smtClean="0">
                <a:solidFill>
                  <a:schemeClr val="tx1"/>
                </a:solidFill>
                <a:effectLst/>
                <a:latin typeface="+mn-lt"/>
                <a:ea typeface="+mn-ea"/>
                <a:cs typeface="+mn-cs"/>
              </a:rPr>
              <a:t> (currently unoccupied) and Vellalore (2816 total tenements with 85% occupancy rate). The choice of Vellalore as the context of study was primarily because of its scale (the largest resettlement colony in Coimbatore), the occupancy rate, the diversity of relocated slums (24 slums from different parts of the city) and the current visual experience that the site poses (lack of maintenance, poor waste disposal etc.).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overall list of resettled slums aided in narrowing down the target population under study solely based on the total number of households resettled i.e., slums with high numbers of evictees were selected. This instigated a visit to departure slums such as </a:t>
            </a:r>
            <a:r>
              <a:rPr lang="en-US" sz="1000" kern="1200" dirty="0" err="1" smtClean="0">
                <a:solidFill>
                  <a:schemeClr val="tx1"/>
                </a:solidFill>
                <a:effectLst/>
                <a:latin typeface="+mn-lt"/>
                <a:ea typeface="+mn-ea"/>
                <a:cs typeface="+mn-cs"/>
              </a:rPr>
              <a:t>Anaimedu</a:t>
            </a:r>
            <a:r>
              <a:rPr lang="en-US" sz="1000" kern="1200" dirty="0" smtClean="0">
                <a:solidFill>
                  <a:schemeClr val="tx1"/>
                </a:solidFill>
                <a:effectLst/>
                <a:latin typeface="+mn-lt"/>
                <a:ea typeface="+mn-ea"/>
                <a:cs typeface="+mn-cs"/>
              </a:rPr>
              <a:t> (phase 1 and phase 2 included 393 </a:t>
            </a:r>
            <a:r>
              <a:rPr lang="en-US" sz="1000" kern="1200" dirty="0" err="1" smtClean="0">
                <a:solidFill>
                  <a:schemeClr val="tx1"/>
                </a:solidFill>
                <a:effectLst/>
                <a:latin typeface="+mn-lt"/>
                <a:ea typeface="+mn-ea"/>
                <a:cs typeface="+mn-cs"/>
              </a:rPr>
              <a:t>HouseHolds</a:t>
            </a:r>
            <a:r>
              <a:rPr lang="en-US" sz="1000" kern="1200" dirty="0" smtClean="0">
                <a:solidFill>
                  <a:schemeClr val="tx1"/>
                </a:solidFill>
                <a:effectLst/>
                <a:latin typeface="+mn-lt"/>
                <a:ea typeface="+mn-ea"/>
                <a:cs typeface="+mn-cs"/>
              </a:rPr>
              <a:t>), auto driver’s colony (133HH), </a:t>
            </a:r>
            <a:r>
              <a:rPr lang="en-US" sz="1000" kern="1200" dirty="0" err="1" smtClean="0">
                <a:solidFill>
                  <a:schemeClr val="tx1"/>
                </a:solidFill>
                <a:effectLst/>
                <a:latin typeface="+mn-lt"/>
                <a:ea typeface="+mn-ea"/>
                <a:cs typeface="+mn-cs"/>
              </a:rPr>
              <a:t>Nanjundapuram</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Ittery</a:t>
            </a:r>
            <a:r>
              <a:rPr lang="en-US" sz="1000" kern="1200" dirty="0" smtClean="0">
                <a:solidFill>
                  <a:schemeClr val="tx1"/>
                </a:solidFill>
                <a:effectLst/>
                <a:latin typeface="+mn-lt"/>
                <a:ea typeface="+mn-ea"/>
                <a:cs typeface="+mn-cs"/>
              </a:rPr>
              <a:t> (305HH), Variety hall CMC colony (434 HH).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All these slums were, by now, evicted and demolished. Spontaneous interviews with the neighborhood primarily indicated concerns of transport and employment i.e., relocated dwellers still travel to departure slums for employment.</a:t>
            </a:r>
          </a:p>
          <a:p>
            <a:r>
              <a:rPr lang="en-US" sz="1000" kern="1200" dirty="0" smtClean="0">
                <a:solidFill>
                  <a:schemeClr val="tx1"/>
                </a:solidFill>
                <a:effectLst/>
                <a:latin typeface="+mn-lt"/>
                <a:ea typeface="+mn-ea"/>
                <a:cs typeface="+mn-cs"/>
              </a:rPr>
              <a:t> </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13</a:t>
            </a:fld>
            <a:endParaRPr lang="en-US"/>
          </a:p>
        </p:txBody>
      </p:sp>
    </p:spTree>
    <p:extLst>
      <p:ext uri="{BB962C8B-B14F-4D97-AF65-F5344CB8AC3E}">
        <p14:creationId xmlns:p14="http://schemas.microsoft.com/office/powerpoint/2010/main" val="40840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Methodology:</a:t>
            </a:r>
          </a:p>
          <a:p>
            <a:r>
              <a:rPr lang="en-US" sz="1000" kern="1200" dirty="0" smtClean="0">
                <a:solidFill>
                  <a:schemeClr val="tx1"/>
                </a:solidFill>
                <a:effectLst/>
                <a:latin typeface="+mn-lt"/>
                <a:ea typeface="+mn-ea"/>
                <a:cs typeface="+mn-cs"/>
              </a:rPr>
              <a:t>The ensuing activity included a </a:t>
            </a:r>
            <a:r>
              <a:rPr lang="en-US" sz="1000" i="1" kern="1200" dirty="0" smtClean="0">
                <a:solidFill>
                  <a:schemeClr val="tx1"/>
                </a:solidFill>
                <a:effectLst/>
                <a:latin typeface="+mn-lt"/>
                <a:ea typeface="+mn-ea"/>
                <a:cs typeface="+mn-cs"/>
              </a:rPr>
              <a:t>participatory</a:t>
            </a:r>
            <a:r>
              <a:rPr lang="en-US" sz="1000" kern="1200" dirty="0" smtClean="0">
                <a:solidFill>
                  <a:schemeClr val="tx1"/>
                </a:solidFill>
                <a:effectLst/>
                <a:latin typeface="+mn-lt"/>
                <a:ea typeface="+mn-ea"/>
                <a:cs typeface="+mn-cs"/>
              </a:rPr>
              <a:t> exercise at the resettlement colony as a trust building exercise with the dwellers which helped sketch an overview of the implications that the project brings about. At about 3pm, when the women of the community were busy fetching drinking water, the students performed a skit with an awareness building theme on aspects of cleanliness and waste disposal to gather the attention of the dwellers. This played a key role in engaging respondents for the activities arranged which included –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p>
          <a:p>
            <a:r>
              <a:rPr lang="en-US" sz="1000" kern="1200" dirty="0" smtClean="0">
                <a:solidFill>
                  <a:schemeClr val="tx1"/>
                </a:solidFill>
                <a:effectLst/>
                <a:latin typeface="+mn-lt"/>
                <a:ea typeface="+mn-ea"/>
                <a:cs typeface="+mn-cs"/>
              </a:rPr>
              <a:t>1. Mapping exercises to identify the place of employment, schools and other amenities that the dwellers use. </a:t>
            </a:r>
          </a:p>
          <a:p>
            <a:r>
              <a:rPr lang="en-US" sz="1000" kern="1200" dirty="0" smtClean="0">
                <a:solidFill>
                  <a:schemeClr val="tx1"/>
                </a:solidFill>
                <a:effectLst/>
                <a:latin typeface="+mn-lt"/>
                <a:ea typeface="+mn-ea"/>
                <a:cs typeface="+mn-cs"/>
              </a:rPr>
              <a:t>2. A time-activity chart that indicates the change in activities and their duration post relocation.</a:t>
            </a:r>
          </a:p>
          <a:p>
            <a:r>
              <a:rPr lang="en-US" sz="1000" kern="1200" dirty="0" smtClean="0">
                <a:solidFill>
                  <a:schemeClr val="tx1"/>
                </a:solidFill>
                <a:effectLst/>
                <a:latin typeface="+mn-lt"/>
                <a:ea typeface="+mn-ea"/>
                <a:cs typeface="+mn-cs"/>
              </a:rPr>
              <a:t>3. Priority mapping of identified factors such as housing, transport, employment, community living, health, water supply, sanitation and education.</a:t>
            </a:r>
          </a:p>
          <a:p>
            <a:r>
              <a:rPr lang="en-US" sz="1000" kern="1200" dirty="0" smtClean="0">
                <a:solidFill>
                  <a:schemeClr val="tx1"/>
                </a:solidFill>
                <a:effectLst/>
                <a:latin typeface="+mn-lt"/>
                <a:ea typeface="+mn-ea"/>
                <a:cs typeface="+mn-cs"/>
              </a:rPr>
              <a:t>4. Mapping of safe/unsafe zones.</a:t>
            </a:r>
          </a:p>
          <a:p>
            <a:r>
              <a:rPr lang="en-US" sz="1000" kern="1200" dirty="0" smtClean="0">
                <a:solidFill>
                  <a:schemeClr val="tx1"/>
                </a:solidFill>
                <a:effectLst/>
                <a:latin typeface="+mn-lt"/>
                <a:ea typeface="+mn-ea"/>
                <a:cs typeface="+mn-cs"/>
              </a:rPr>
              <a:t>5. A drawing opportunity for children to express the changes post relocation.</a:t>
            </a:r>
          </a:p>
          <a:p>
            <a:r>
              <a:rPr lang="en-US" sz="1000" kern="1200" dirty="0" smtClean="0">
                <a:solidFill>
                  <a:schemeClr val="tx1"/>
                </a:solidFill>
                <a:effectLst/>
                <a:latin typeface="+mn-lt"/>
                <a:ea typeface="+mn-ea"/>
                <a:cs typeface="+mn-cs"/>
              </a:rPr>
              <a:t>The above process (skit and the activities) was repeated at a different location at around 5pm to target the working populations.</a:t>
            </a:r>
          </a:p>
          <a:p>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 subsequent visit to the relocation site aimed at mapping the timeline of the project, stakeholders involved and impact mapping. This was intended to be a focused group discussion, but, was altered to be an extension of the previously conducted participatory exercise. The results of the same provided a fair insight of the aforementioned and reinforced the primary issues of the respondents.</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Furthermore, the large population of the resettlement colony imposed a need to constrict the target population under study. The choice of CMC colony from Variety Hall (VH) road was opted for obvious reasons such as the total number of households, its location (11.6 km by road from Vellalore - farthest) and the socio-economic profile (discussed under context of study). With a population of 434 Households (HH), the </a:t>
            </a:r>
            <a:r>
              <a:rPr lang="en-US" sz="1000" i="1" kern="1200" dirty="0" smtClean="0">
                <a:solidFill>
                  <a:schemeClr val="tx1"/>
                </a:solidFill>
                <a:effectLst/>
                <a:latin typeface="+mn-lt"/>
                <a:ea typeface="+mn-ea"/>
                <a:cs typeface="+mn-cs"/>
              </a:rPr>
              <a:t>individual house survey</a:t>
            </a:r>
            <a:r>
              <a:rPr lang="en-US" sz="1000" kern="1200" dirty="0" smtClean="0">
                <a:solidFill>
                  <a:schemeClr val="tx1"/>
                </a:solidFill>
                <a:effectLst/>
                <a:latin typeface="+mn-lt"/>
                <a:ea typeface="+mn-ea"/>
                <a:cs typeface="+mn-cs"/>
              </a:rPr>
              <a:t> was targeted to include a minimum of 50 surveys. The total surveys completed summed up to 92HH.</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 research aim and questions were devised to map and assess the process of resettlement with detailed study on the exiting contexts both in terms of place and its</a:t>
            </a:r>
            <a:r>
              <a:rPr lang="en-US" sz="1000" kern="1200" baseline="0" dirty="0" smtClean="0">
                <a:solidFill>
                  <a:schemeClr val="tx1"/>
                </a:solidFill>
                <a:effectLst/>
                <a:latin typeface="+mn-lt"/>
                <a:ea typeface="+mn-ea"/>
                <a:cs typeface="+mn-cs"/>
              </a:rPr>
              <a:t> people. The explorations dealt on a discovery into - </a:t>
            </a:r>
          </a:p>
          <a:p>
            <a:pPr>
              <a:lnSpc>
                <a:spcPct val="107000"/>
              </a:lnSpc>
            </a:pPr>
            <a:r>
              <a:rPr lang="en-US" sz="1000" dirty="0" smtClean="0">
                <a:latin typeface="Times New Roman" panose="02020603050405020304" pitchFamily="18" charset="0"/>
                <a:ea typeface="Calibri" panose="020F0502020204030204" pitchFamily="34" charset="0"/>
                <a:cs typeface="Times New Roman" panose="02020603050405020304" pitchFamily="18" charset="0"/>
              </a:rPr>
              <a:t>What are the primary aspects of resettlement that impact livelihood (physical and social) of CMC dwellers of Variety Hall road in Vellalore resettlement colony?</a:t>
            </a:r>
            <a:endParaRPr lang="en-US" sz="1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000" dirty="0" smtClean="0">
                <a:latin typeface="Times New Roman" panose="02020603050405020304" pitchFamily="18" charset="0"/>
                <a:ea typeface="Calibri" panose="020F0502020204030204" pitchFamily="34" charset="0"/>
                <a:cs typeface="Times New Roman" panose="02020603050405020304" pitchFamily="18" charset="0"/>
              </a:rPr>
              <a:t>What entails the process of resettlement in the context of Vellalore?</a:t>
            </a:r>
            <a:endParaRPr lang="en-US" sz="1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000" dirty="0" smtClean="0">
                <a:latin typeface="Times New Roman" panose="02020603050405020304" pitchFamily="18" charset="0"/>
                <a:ea typeface="Calibri" panose="020F0502020204030204" pitchFamily="34" charset="0"/>
                <a:cs typeface="Times New Roman" panose="02020603050405020304" pitchFamily="18" charset="0"/>
              </a:rPr>
              <a:t>What is the background (socio-economic and physical) of the departure slum i.e., CMC colony dwellers of Variety Hall road?</a:t>
            </a:r>
            <a:endParaRPr lang="en-US" sz="10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000" dirty="0" smtClean="0">
                <a:latin typeface="Times New Roman" panose="02020603050405020304" pitchFamily="18" charset="0"/>
                <a:ea typeface="Calibri" panose="020F0502020204030204" pitchFamily="34" charset="0"/>
                <a:cs typeface="Times New Roman" panose="02020603050405020304" pitchFamily="18" charset="0"/>
              </a:rPr>
              <a:t>What are the primary livelihood concerns faced post relocation by the CMC dwellers?</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kern="1200" dirty="0" smtClean="0">
              <a:solidFill>
                <a:schemeClr val="tx1"/>
              </a:solidFill>
              <a:effectLst/>
              <a:latin typeface="+mn-lt"/>
              <a:ea typeface="+mn-ea"/>
              <a:cs typeface="+mn-cs"/>
            </a:endParaRPr>
          </a:p>
          <a:p>
            <a:endParaRPr lang="en-US" sz="100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14</a:t>
            </a:fld>
            <a:endParaRPr lang="en-US"/>
          </a:p>
        </p:txBody>
      </p:sp>
    </p:spTree>
    <p:extLst>
      <p:ext uri="{BB962C8B-B14F-4D97-AF65-F5344CB8AC3E}">
        <p14:creationId xmlns:p14="http://schemas.microsoft.com/office/powerpoint/2010/main" val="352619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The departure slum:</a:t>
            </a:r>
          </a:p>
          <a:p>
            <a:r>
              <a:rPr lang="en-US" sz="1000" kern="1200" dirty="0" smtClean="0">
                <a:solidFill>
                  <a:schemeClr val="tx1"/>
                </a:solidFill>
                <a:effectLst/>
                <a:latin typeface="+mn-lt"/>
                <a:ea typeface="+mn-ea"/>
                <a:cs typeface="+mn-cs"/>
              </a:rPr>
              <a:t>CMC Colony gets its name from the dwellers who work for the municipality i.e., the Coimbatore Municipal Corporation (CMC). It is located near Variety Hall Road in the midst of the Coimbatore city (central zone), Tamil Nadu. The colony enjoys perks of its location with transport modes such as the Coimbatore railway station at a walkable distance of 800 m and Ukkadam Bus Depot located at 1.5 km &amp; </a:t>
            </a:r>
            <a:r>
              <a:rPr lang="en-US" sz="1000" kern="1200" dirty="0" err="1" smtClean="0">
                <a:solidFill>
                  <a:schemeClr val="tx1"/>
                </a:solidFill>
                <a:effectLst/>
                <a:latin typeface="+mn-lt"/>
                <a:ea typeface="+mn-ea"/>
                <a:cs typeface="+mn-cs"/>
              </a:rPr>
              <a:t>Gandhipuram</a:t>
            </a:r>
            <a:r>
              <a:rPr lang="en-US" sz="1000" kern="1200" dirty="0" smtClean="0">
                <a:solidFill>
                  <a:schemeClr val="tx1"/>
                </a:solidFill>
                <a:effectLst/>
                <a:latin typeface="+mn-lt"/>
                <a:ea typeface="+mn-ea"/>
                <a:cs typeface="+mn-cs"/>
              </a:rPr>
              <a:t> Bus Depot located at 3 km for intrastate &amp; interstate mobility. Being situated in the oldest part of the city, the colony utilizes resources (social and economic) for daily sustenance.</a:t>
            </a:r>
          </a:p>
          <a:p>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Assessing the physical assets, access (or the ease of access) to infrastructure - both social and physical, provided opportunities on the one hand and created a sense of security on the other. Most of the dwellers (both men and women) in the settlement were either employed as corporation workers or as coolie (porters) at city railway station; and thus the accessibility to their respective workspaces was either by walking or by public transport at affordable costs. Women in the settlement were also employed as domestic help in the surrounding residential areas contributing to the household income and financial stability.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With the dwellers residing for more than two generations, thick social networks have held them strong against external stressors - mainly evictions, with a sense of security being restored. With the occupancy on objectionable land and the lack of secure tenure, the semi-</a:t>
            </a:r>
            <a:r>
              <a:rPr lang="en-US" sz="1000" kern="1200" dirty="0" err="1" smtClean="0">
                <a:solidFill>
                  <a:schemeClr val="tx1"/>
                </a:solidFill>
                <a:effectLst/>
                <a:latin typeface="+mn-lt"/>
                <a:ea typeface="+mn-ea"/>
                <a:cs typeface="+mn-cs"/>
              </a:rPr>
              <a:t>pucca</a:t>
            </a:r>
            <a:r>
              <a:rPr lang="en-US" sz="1000" kern="1200" dirty="0" smtClean="0">
                <a:solidFill>
                  <a:schemeClr val="tx1"/>
                </a:solidFill>
                <a:effectLst/>
                <a:latin typeface="+mn-lt"/>
                <a:ea typeface="+mn-ea"/>
                <a:cs typeface="+mn-cs"/>
              </a:rPr>
              <a:t> typology of the settlement (434 households) were evicted, relocated to Vellalore in November 2017 and consequently their households were demolished.</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The colony houses a total of 734 families, out of which 300 families reside in 15 blocks of  housing units (G+3 typology) constructed by the Housing Board nearly 30 years ago, and the rest 434 families occupied the Semi-</a:t>
            </a:r>
            <a:r>
              <a:rPr lang="en-US" sz="1000" kern="1200" dirty="0" err="1" smtClean="0">
                <a:solidFill>
                  <a:schemeClr val="tx1"/>
                </a:solidFill>
                <a:effectLst/>
                <a:latin typeface="+mn-lt"/>
                <a:ea typeface="+mn-ea"/>
                <a:cs typeface="+mn-cs"/>
              </a:rPr>
              <a:t>Pucca</a:t>
            </a:r>
            <a:r>
              <a:rPr lang="en-US" sz="1000" kern="1200" dirty="0" smtClean="0">
                <a:solidFill>
                  <a:schemeClr val="tx1"/>
                </a:solidFill>
                <a:effectLst/>
                <a:latin typeface="+mn-lt"/>
                <a:ea typeface="+mn-ea"/>
                <a:cs typeface="+mn-cs"/>
              </a:rPr>
              <a:t> houses (only ground floor). These 434 households were opportunistic encroachments living on objectionable lands who did not enjoy the security of tenure, and were assessed with a deficiency matrix of 2x3 under Rajiv </a:t>
            </a:r>
            <a:r>
              <a:rPr lang="en-US" sz="1000" kern="1200" dirty="0" err="1" smtClean="0">
                <a:solidFill>
                  <a:schemeClr val="tx1"/>
                </a:solidFill>
                <a:effectLst/>
                <a:latin typeface="+mn-lt"/>
                <a:ea typeface="+mn-ea"/>
                <a:cs typeface="+mn-cs"/>
              </a:rPr>
              <a:t>Awas</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Yojana</a:t>
            </a:r>
            <a:r>
              <a:rPr lang="en-US" sz="1000" kern="1200" dirty="0" smtClean="0">
                <a:solidFill>
                  <a:schemeClr val="tx1"/>
                </a:solidFill>
                <a:effectLst/>
                <a:latin typeface="+mn-lt"/>
                <a:ea typeface="+mn-ea"/>
                <a:cs typeface="+mn-cs"/>
              </a:rPr>
              <a:t> (RAY). This became the premise for their relocation to Vellalore.</a:t>
            </a:r>
          </a:p>
          <a:p>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Each unit of TNSCB housing complex constructed with an approximate area of 20 </a:t>
            </a:r>
            <a:r>
              <a:rPr lang="en-US" sz="1000" kern="1200" dirty="0" err="1" smtClean="0">
                <a:solidFill>
                  <a:schemeClr val="tx1"/>
                </a:solidFill>
                <a:effectLst/>
                <a:latin typeface="+mn-lt"/>
                <a:ea typeface="+mn-ea"/>
                <a:cs typeface="+mn-cs"/>
              </a:rPr>
              <a:t>sq.m</a:t>
            </a:r>
            <a:r>
              <a:rPr lang="en-US" sz="1000" kern="1200" dirty="0" smtClean="0">
                <a:solidFill>
                  <a:schemeClr val="tx1"/>
                </a:solidFill>
                <a:effectLst/>
                <a:latin typeface="+mn-lt"/>
                <a:ea typeface="+mn-ea"/>
                <a:cs typeface="+mn-cs"/>
              </a:rPr>
              <a:t>, consisted of a multipurpose room, a kitchen, individual bathroom and toilet. They were provided with individual domestic water connection through overhead water tanks, and drinking water collection points at ground level. The remaining 434 households of Semi-</a:t>
            </a:r>
            <a:r>
              <a:rPr lang="en-US" sz="1000" kern="1200" dirty="0" err="1" smtClean="0">
                <a:solidFill>
                  <a:schemeClr val="tx1"/>
                </a:solidFill>
                <a:effectLst/>
                <a:latin typeface="+mn-lt"/>
                <a:ea typeface="+mn-ea"/>
                <a:cs typeface="+mn-cs"/>
              </a:rPr>
              <a:t>Pucca</a:t>
            </a:r>
            <a:r>
              <a:rPr lang="en-US" sz="1000" kern="1200" dirty="0" smtClean="0">
                <a:solidFill>
                  <a:schemeClr val="tx1"/>
                </a:solidFill>
                <a:effectLst/>
                <a:latin typeface="+mn-lt"/>
                <a:ea typeface="+mn-ea"/>
                <a:cs typeface="+mn-cs"/>
              </a:rPr>
              <a:t> typology had common collection points for both drinking and domestic water supply.</a:t>
            </a:r>
          </a:p>
          <a:p>
            <a:endParaRPr lang="en-US" sz="100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15</a:t>
            </a:fld>
            <a:endParaRPr lang="en-US"/>
          </a:p>
        </p:txBody>
      </p:sp>
    </p:spTree>
    <p:extLst>
      <p:ext uri="{BB962C8B-B14F-4D97-AF65-F5344CB8AC3E}">
        <p14:creationId xmlns:p14="http://schemas.microsoft.com/office/powerpoint/2010/main" val="1799301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The destination slum:</a:t>
            </a:r>
          </a:p>
          <a:p>
            <a:r>
              <a:rPr lang="en-US" sz="1000" kern="1200" dirty="0" smtClean="0">
                <a:solidFill>
                  <a:schemeClr val="tx1"/>
                </a:solidFill>
                <a:effectLst/>
                <a:latin typeface="+mn-lt"/>
                <a:ea typeface="+mn-ea"/>
                <a:cs typeface="+mn-cs"/>
              </a:rPr>
              <a:t>Vellalore is a town located along the south-east fringe of Coimbatore city. The jurisdiction, as yet, is still under the Vellalore town </a:t>
            </a:r>
            <a:r>
              <a:rPr lang="en-US" sz="1000" kern="1200" dirty="0" err="1" smtClean="0">
                <a:solidFill>
                  <a:schemeClr val="tx1"/>
                </a:solidFill>
                <a:effectLst/>
                <a:latin typeface="+mn-lt"/>
                <a:ea typeface="+mn-ea"/>
                <a:cs typeface="+mn-cs"/>
              </a:rPr>
              <a:t>panchayat</a:t>
            </a:r>
            <a:r>
              <a:rPr lang="en-US" sz="1000" kern="1200" dirty="0" smtClean="0">
                <a:solidFill>
                  <a:schemeClr val="tx1"/>
                </a:solidFill>
                <a:effectLst/>
                <a:latin typeface="+mn-lt"/>
                <a:ea typeface="+mn-ea"/>
                <a:cs typeface="+mn-cs"/>
              </a:rPr>
              <a:t> encompassing a population of 17,294 (Census 2001) with a sex ratio of 50% (male and female). Literacy rate is 64% (59.5% is national average) with 70% amongst men and 59% amongst women. </a:t>
            </a:r>
          </a:p>
          <a:p>
            <a:r>
              <a:rPr lang="en-US" sz="1000" kern="1200" dirty="0" smtClean="0">
                <a:solidFill>
                  <a:schemeClr val="tx1"/>
                </a:solidFill>
                <a:effectLst/>
                <a:latin typeface="+mn-lt"/>
                <a:ea typeface="+mn-ea"/>
                <a:cs typeface="+mn-cs"/>
              </a:rPr>
              <a:t>Vellalore Resettlement colony is the largest resettlement program (amongst eleven other such projects in the city - initiated by the Tamil Nadu Slum Clearance Board (TNSCB) under the </a:t>
            </a:r>
            <a:r>
              <a:rPr lang="en-US" sz="1000" kern="1200" dirty="0" err="1" smtClean="0">
                <a:solidFill>
                  <a:schemeClr val="tx1"/>
                </a:solidFill>
                <a:effectLst/>
                <a:latin typeface="+mn-lt"/>
                <a:ea typeface="+mn-ea"/>
                <a:cs typeface="+mn-cs"/>
              </a:rPr>
              <a:t>JnNURM</a:t>
            </a:r>
            <a:r>
              <a:rPr lang="en-US" sz="1000" kern="1200" dirty="0" smtClean="0">
                <a:solidFill>
                  <a:schemeClr val="tx1"/>
                </a:solidFill>
                <a:effectLst/>
                <a:latin typeface="+mn-lt"/>
                <a:ea typeface="+mn-ea"/>
                <a:cs typeface="+mn-cs"/>
              </a:rPr>
              <a:t> and Housing for All scheme. The project entails construction of 2,816 tenements in 20 acres of land with the project cost amounting to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172 </a:t>
            </a:r>
            <a:r>
              <a:rPr lang="en-US" sz="1000" kern="1200" dirty="0" err="1" smtClean="0">
                <a:solidFill>
                  <a:schemeClr val="tx1"/>
                </a:solidFill>
                <a:effectLst/>
                <a:latin typeface="+mn-lt"/>
                <a:ea typeface="+mn-ea"/>
                <a:cs typeface="+mn-cs"/>
              </a:rPr>
              <a:t>crores</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1.72 billion). It houses nearly 24 slums as discussed previously.</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The colony finds its main access through Vellalore road with the town center and </a:t>
            </a:r>
            <a:r>
              <a:rPr lang="en-US" sz="1000" kern="1200" dirty="0" err="1" smtClean="0">
                <a:solidFill>
                  <a:schemeClr val="tx1"/>
                </a:solidFill>
                <a:effectLst/>
                <a:latin typeface="+mn-lt"/>
                <a:ea typeface="+mn-ea"/>
                <a:cs typeface="+mn-cs"/>
              </a:rPr>
              <a:t>Podanur</a:t>
            </a:r>
            <a:r>
              <a:rPr lang="en-US" sz="1000" kern="1200" dirty="0" smtClean="0">
                <a:solidFill>
                  <a:schemeClr val="tx1"/>
                </a:solidFill>
                <a:effectLst/>
                <a:latin typeface="+mn-lt"/>
                <a:ea typeface="+mn-ea"/>
                <a:cs typeface="+mn-cs"/>
              </a:rPr>
              <a:t> Railway Station at 3kms distance. As shown in the proximity map above, the dwellers can access public transport with a bus stop outside the colony. Although accessibility is not a concern, the frequency of buses connecting to the city center is less which may force the dwellers to resort to private modes of transport. This might pose concerns of affordability and time spent on travel. The map also illustrates the number of religious spaces, institutional and recreational spaces, choice and access to amenities around the colony. This portrays</a:t>
            </a:r>
            <a:r>
              <a:rPr lang="en-US" sz="1000" kern="1200" baseline="0" dirty="0" smtClean="0">
                <a:solidFill>
                  <a:schemeClr val="tx1"/>
                </a:solidFill>
                <a:effectLst/>
                <a:latin typeface="+mn-lt"/>
                <a:ea typeface="+mn-ea"/>
                <a:cs typeface="+mn-cs"/>
              </a:rPr>
              <a:t> a contrasting setup in comparison to the earlier map discussing the accessibility around the departure slum. </a:t>
            </a:r>
            <a:r>
              <a:rPr lang="en-US" sz="1000" kern="1200" dirty="0" smtClean="0">
                <a:solidFill>
                  <a:schemeClr val="tx1"/>
                </a:solidFill>
                <a:effectLst/>
                <a:latin typeface="+mn-lt"/>
                <a:ea typeface="+mn-ea"/>
                <a:cs typeface="+mn-cs"/>
              </a:rPr>
              <a:t>It is also important to observe the presence of one of the largest sewage treatment plant at 1km distance from the settlement. This treatment plant has continually posed issues to its immediate neighborhoods due to fire outbreaks, indicating probable vulnerabilities in terms of health.</a:t>
            </a:r>
            <a:br>
              <a:rPr lang="en-US" sz="1000" kern="1200" dirty="0" smtClean="0">
                <a:solidFill>
                  <a:schemeClr val="tx1"/>
                </a:solidFill>
                <a:effectLst/>
                <a:latin typeface="+mn-lt"/>
                <a:ea typeface="+mn-ea"/>
                <a:cs typeface="+mn-cs"/>
              </a:rPr>
            </a:br>
            <a:endParaRPr lang="en-US" sz="100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16</a:t>
            </a:fld>
            <a:endParaRPr lang="en-US"/>
          </a:p>
        </p:txBody>
      </p:sp>
    </p:spTree>
    <p:extLst>
      <p:ext uri="{BB962C8B-B14F-4D97-AF65-F5344CB8AC3E}">
        <p14:creationId xmlns:p14="http://schemas.microsoft.com/office/powerpoint/2010/main" val="1427494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colony houses a community space with a playground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precinct, a government school (not functional as yet), two ration shops, an Integrated Child Development Services (ICDS)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a common hall, 19 petty shops and a Public Health Centre. </a:t>
            </a:r>
          </a:p>
          <a:p>
            <a:r>
              <a:rPr lang="en-US" sz="1200" kern="1200" dirty="0" smtClean="0">
                <a:solidFill>
                  <a:schemeClr val="tx1"/>
                </a:solidFill>
                <a:effectLst/>
                <a:latin typeface="+mn-lt"/>
                <a:ea typeface="+mn-ea"/>
                <a:cs typeface="+mn-cs"/>
              </a:rPr>
              <a:t>The housing unit with 2,816 households (approximately 400 HH unoccupied) is divided amongst 88 blocks of height G+3. Each block receives domestic water through 16 Over Head Tanks and the space between blocks have drinking water collection points - supplied every alternate day between 4pm and 6pm. Access roads to the blocks are 5m wide (exclusive the underground drains and rainwater culverts) with 6m distance between blocks that consist of soak pits along with the aforementioned water collection points (2 water collection points for every 4 blocks). </a:t>
            </a:r>
          </a:p>
          <a:p>
            <a:r>
              <a:rPr lang="en-US" sz="1200" b="1" kern="1200" dirty="0" smtClean="0">
                <a:solidFill>
                  <a:schemeClr val="tx1"/>
                </a:solidFill>
                <a:effectLst/>
                <a:latin typeface="+mn-lt"/>
                <a:ea typeface="+mn-ea"/>
                <a:cs typeface="+mn-cs"/>
              </a:rPr>
              <a:t>CLICK:</a:t>
            </a:r>
          </a:p>
          <a:p>
            <a:r>
              <a:rPr lang="en-US" sz="1200" kern="1200" dirty="0" smtClean="0">
                <a:solidFill>
                  <a:schemeClr val="tx1"/>
                </a:solidFill>
                <a:effectLst/>
                <a:latin typeface="+mn-lt"/>
                <a:ea typeface="+mn-ea"/>
                <a:cs typeface="+mn-cs"/>
              </a:rPr>
              <a:t>The individual unit consists of a multipurpose hall/living, a bedroom, kitchen, bathroom and toilet - similar to the other housing units constructed by TNSCB. The total built up area is 30 </a:t>
            </a:r>
            <a:r>
              <a:rPr lang="en-US" sz="1200" kern="1200" dirty="0" err="1" smtClean="0">
                <a:solidFill>
                  <a:schemeClr val="tx1"/>
                </a:solidFill>
                <a:effectLst/>
                <a:latin typeface="+mn-lt"/>
                <a:ea typeface="+mn-ea"/>
                <a:cs typeface="+mn-cs"/>
              </a:rPr>
              <a:t>sq.m</a:t>
            </a:r>
            <a:r>
              <a:rPr lang="en-US" sz="1200" kern="1200" dirty="0" smtClean="0">
                <a:solidFill>
                  <a:schemeClr val="tx1"/>
                </a:solidFill>
                <a:effectLst/>
                <a:latin typeface="+mn-lt"/>
                <a:ea typeface="+mn-ea"/>
                <a:cs typeface="+mn-cs"/>
              </a:rPr>
              <a:t> and the unit’s plan is as above</a:t>
            </a:r>
          </a:p>
          <a:p>
            <a:endParaRPr lang="en-US" dirty="0"/>
          </a:p>
        </p:txBody>
      </p:sp>
      <p:sp>
        <p:nvSpPr>
          <p:cNvPr id="4" name="Slide Number Placeholder 3"/>
          <p:cNvSpPr>
            <a:spLocks noGrp="1"/>
          </p:cNvSpPr>
          <p:nvPr>
            <p:ph type="sldNum" sz="quarter" idx="10"/>
          </p:nvPr>
        </p:nvSpPr>
        <p:spPr/>
        <p:txBody>
          <a:bodyPr/>
          <a:lstStyle/>
          <a:p>
            <a:fld id="{65145A98-1A64-41DE-9AF3-CBD2C48D9F8D}" type="slidenum">
              <a:rPr lang="en-US" smtClean="0"/>
              <a:t>17</a:t>
            </a:fld>
            <a:endParaRPr lang="en-US"/>
          </a:p>
        </p:txBody>
      </p:sp>
    </p:spTree>
    <p:extLst>
      <p:ext uri="{BB962C8B-B14F-4D97-AF65-F5344CB8AC3E}">
        <p14:creationId xmlns:p14="http://schemas.microsoft.com/office/powerpoint/2010/main" val="1777957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kern="1200" dirty="0" smtClean="0">
                <a:solidFill>
                  <a:schemeClr val="tx1"/>
                </a:solidFill>
                <a:effectLst/>
                <a:latin typeface="+mn-lt"/>
                <a:ea typeface="+mn-ea"/>
                <a:cs typeface="+mn-cs"/>
              </a:rPr>
              <a:t>Vellore resettlement colony witnessed a plethora of cultures being housed in one precinct. This induced an exploration into the influence on social assets that to a large extent marks the success of the initiative. The population under study accounts to at least 9,500 people [{2816 HH - 400 (unoccupied)} x 4 (average family size)] rendering a large number for the selection of sample size. This necessitated the delimitation of the sample to one of the largest populations relocated i.e., the CMC colony. </a:t>
            </a:r>
          </a:p>
          <a:p>
            <a:r>
              <a:rPr lang="en-US" sz="1000" b="1" kern="1200" dirty="0" smtClean="0">
                <a:solidFill>
                  <a:schemeClr val="tx1"/>
                </a:solidFill>
                <a:effectLst/>
                <a:latin typeface="+mn-lt"/>
                <a:ea typeface="+mn-ea"/>
                <a:cs typeface="+mn-cs"/>
              </a:rPr>
              <a:t>CLICK:</a:t>
            </a:r>
            <a:endParaRPr lang="en-US" sz="1000" b="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 social asset of CMC colony is identified through the caste that the majority of the dwellers belong to. The dwellers are called by different names such as the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Chakkaliar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Adi</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Dravida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Madari</a:t>
            </a:r>
            <a:r>
              <a:rPr lang="en-US" sz="1000" kern="1200" dirty="0" smtClean="0">
                <a:solidFill>
                  <a:schemeClr val="tx1"/>
                </a:solidFill>
                <a:effectLst/>
                <a:latin typeface="+mn-lt"/>
                <a:ea typeface="+mn-ea"/>
                <a:cs typeface="+mn-cs"/>
              </a:rPr>
              <a:t> etc. This community is largely spread across the western part of Tamil Nadu - historically claimed to have migrated from Andhra Pradesh.</a:t>
            </a:r>
          </a:p>
          <a:p>
            <a:r>
              <a:rPr lang="en-US" sz="1000" kern="1200" dirty="0" smtClean="0">
                <a:solidFill>
                  <a:schemeClr val="tx1"/>
                </a:solidFill>
                <a:effectLst/>
                <a:latin typeface="+mn-lt"/>
                <a:ea typeface="+mn-ea"/>
                <a:cs typeface="+mn-cs"/>
              </a:rPr>
              <a:t>The </a:t>
            </a:r>
            <a:r>
              <a:rPr lang="en-US" sz="1000" kern="1200" dirty="0" err="1" smtClean="0">
                <a:solidFill>
                  <a:schemeClr val="tx1"/>
                </a:solidFill>
                <a:effectLst/>
                <a:latin typeface="+mn-lt"/>
                <a:ea typeface="+mn-ea"/>
                <a:cs typeface="+mn-cs"/>
              </a:rPr>
              <a:t>Arunthathiyar</a:t>
            </a:r>
            <a:r>
              <a:rPr lang="en-US" sz="1000" kern="1200" dirty="0" smtClean="0">
                <a:solidFill>
                  <a:schemeClr val="tx1"/>
                </a:solidFill>
                <a:effectLst/>
                <a:latin typeface="+mn-lt"/>
                <a:ea typeface="+mn-ea"/>
                <a:cs typeface="+mn-cs"/>
              </a:rPr>
              <a:t> clan forms a large portion (nearly 771,659 according to 2001 census i.e., 6.5% of the scheduled caste population (19%) in Tamil Nadu.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are considered as a sub-caste of </a:t>
            </a:r>
            <a:r>
              <a:rPr lang="en-US" sz="1000" kern="1200" dirty="0" err="1" smtClean="0">
                <a:solidFill>
                  <a:schemeClr val="tx1"/>
                </a:solidFill>
                <a:effectLst/>
                <a:latin typeface="+mn-lt"/>
                <a:ea typeface="+mn-ea"/>
                <a:cs typeface="+mn-cs"/>
              </a:rPr>
              <a:t>Chammar</a:t>
            </a:r>
            <a:r>
              <a:rPr lang="en-US" sz="1000" kern="1200" dirty="0" smtClean="0">
                <a:solidFill>
                  <a:schemeClr val="tx1"/>
                </a:solidFill>
                <a:effectLst/>
                <a:latin typeface="+mn-lt"/>
                <a:ea typeface="+mn-ea"/>
                <a:cs typeface="+mn-cs"/>
              </a:rPr>
              <a:t> caste and are also one of the three main sub-groups of </a:t>
            </a:r>
            <a:r>
              <a:rPr lang="en-US" sz="1000" kern="1200" dirty="0" err="1" smtClean="0">
                <a:solidFill>
                  <a:schemeClr val="tx1"/>
                </a:solidFill>
                <a:effectLst/>
                <a:latin typeface="+mn-lt"/>
                <a:ea typeface="+mn-ea"/>
                <a:cs typeface="+mn-cs"/>
              </a:rPr>
              <a:t>Dalits</a:t>
            </a:r>
            <a:r>
              <a:rPr lang="en-US" sz="1000" kern="1200" dirty="0" smtClean="0">
                <a:solidFill>
                  <a:schemeClr val="tx1"/>
                </a:solidFill>
                <a:effectLst/>
                <a:latin typeface="+mn-lt"/>
                <a:ea typeface="+mn-ea"/>
                <a:cs typeface="+mn-cs"/>
              </a:rPr>
              <a:t> or Schedule Caste (SC) in Tamil Nadu, the other two subgroups being </a:t>
            </a:r>
            <a:r>
              <a:rPr lang="en-US" sz="1000" kern="1200" dirty="0" err="1" smtClean="0">
                <a:solidFill>
                  <a:schemeClr val="tx1"/>
                </a:solidFill>
                <a:effectLst/>
                <a:latin typeface="+mn-lt"/>
                <a:ea typeface="+mn-ea"/>
                <a:cs typeface="+mn-cs"/>
              </a:rPr>
              <a:t>Paraiyar</a:t>
            </a:r>
            <a:r>
              <a:rPr lang="en-US" sz="1000" kern="1200" dirty="0" smtClean="0">
                <a:solidFill>
                  <a:schemeClr val="tx1"/>
                </a:solidFill>
                <a:effectLst/>
                <a:latin typeface="+mn-lt"/>
                <a:ea typeface="+mn-ea"/>
                <a:cs typeface="+mn-cs"/>
              </a:rPr>
              <a:t> and </a:t>
            </a:r>
            <a:r>
              <a:rPr lang="en-US" sz="1000" kern="1200" dirty="0" err="1" smtClean="0">
                <a:solidFill>
                  <a:schemeClr val="tx1"/>
                </a:solidFill>
                <a:effectLst/>
                <a:latin typeface="+mn-lt"/>
                <a:ea typeface="+mn-ea"/>
                <a:cs typeface="+mn-cs"/>
              </a:rPr>
              <a:t>Pallar</a:t>
            </a:r>
            <a:r>
              <a:rPr lang="en-US" sz="1000" kern="1200" dirty="0" smtClean="0">
                <a:solidFill>
                  <a:schemeClr val="tx1"/>
                </a:solidFill>
                <a:effectLst/>
                <a:latin typeface="+mn-lt"/>
                <a:ea typeface="+mn-ea"/>
                <a:cs typeface="+mn-cs"/>
              </a:rPr>
              <a:t>. They have a literacy rate of 60% which is inferior in comparison to the other two Sub-Groups. </a:t>
            </a:r>
          </a:p>
          <a:p>
            <a:endParaRPr lang="en-US" sz="10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Traditionally, their primary occupation involved making leather goods. Just after independence, with the influence of British rule and the formation of municipal corporations in each town/city, the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were roped in for scavenging works, cleaning of drains, sweeping etc.,( in Tamil Nadu, 95% of the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are scavengers). Today, they spread across many other occupations (such as cobblers, laborers, construction workers etc.,) and are quite often associated with miserable living conditions. Women also participate in culture based occupations and add to the household’s income.</a:t>
            </a:r>
          </a:p>
          <a:p>
            <a:endParaRPr lang="en-US" sz="1000" b="0" dirty="0" smtClean="0"/>
          </a:p>
          <a:p>
            <a:r>
              <a:rPr lang="en-US" sz="1000" kern="1200" dirty="0" smtClean="0">
                <a:solidFill>
                  <a:schemeClr val="tx1"/>
                </a:solidFill>
                <a:effectLst/>
                <a:latin typeface="+mn-lt"/>
                <a:ea typeface="+mn-ea"/>
                <a:cs typeface="+mn-cs"/>
              </a:rPr>
              <a:t>The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till today, are considered as an untouchable community because of their menial work. They are frowned upon by not only by upper castes but also the other Dalit subgroups. Hence they are called “</a:t>
            </a:r>
            <a:r>
              <a:rPr lang="en-US" sz="1000" kern="1200" dirty="0" err="1" smtClean="0">
                <a:solidFill>
                  <a:schemeClr val="tx1"/>
                </a:solidFill>
                <a:effectLst/>
                <a:latin typeface="+mn-lt"/>
                <a:ea typeface="+mn-ea"/>
                <a:cs typeface="+mn-cs"/>
              </a:rPr>
              <a:t>Dalits</a:t>
            </a:r>
            <a:r>
              <a:rPr lang="en-US" sz="1000" kern="1200" dirty="0" smtClean="0">
                <a:solidFill>
                  <a:schemeClr val="tx1"/>
                </a:solidFill>
                <a:effectLst/>
                <a:latin typeface="+mn-lt"/>
                <a:ea typeface="+mn-ea"/>
                <a:cs typeface="+mn-cs"/>
              </a:rPr>
              <a:t> among Dalit”. </a:t>
            </a:r>
          </a:p>
          <a:p>
            <a:pPr marL="0" indent="0">
              <a:buFont typeface="Arial" panose="020B0604020202020204" pitchFamily="34" charset="0"/>
              <a:buNone/>
            </a:pPr>
            <a:r>
              <a:rPr lang="en-US" sz="1000" i="1" dirty="0" smtClean="0">
                <a:solidFill>
                  <a:schemeClr val="accent1">
                    <a:lumMod val="50000"/>
                  </a:schemeClr>
                </a:solidFill>
                <a:latin typeface="Times New Roman" panose="02020603050405020304" pitchFamily="18" charset="0"/>
                <a:cs typeface="Times New Roman" panose="02020603050405020304" pitchFamily="18" charset="0"/>
              </a:rPr>
              <a:t>Consumption of alcohol </a:t>
            </a:r>
            <a:r>
              <a:rPr lang="en-US" sz="1000" dirty="0" smtClean="0">
                <a:solidFill>
                  <a:srgbClr val="000000"/>
                </a:solidFill>
                <a:latin typeface="Times New Roman" panose="02020603050405020304" pitchFamily="18" charset="0"/>
                <a:cs typeface="Times New Roman" panose="02020603050405020304" pitchFamily="18" charset="0"/>
              </a:rPr>
              <a:t>is seen in both men and women – leading to deteriorated health, negligence in child care and undying poverty</a:t>
            </a:r>
          </a:p>
          <a:p>
            <a:pPr marL="0" indent="0">
              <a:buFont typeface="Arial" panose="020B0604020202020204" pitchFamily="34" charset="0"/>
              <a:buNone/>
            </a:pPr>
            <a:r>
              <a:rPr lang="en-US" sz="1000" i="1" dirty="0" smtClean="0">
                <a:solidFill>
                  <a:schemeClr val="accent1">
                    <a:lumMod val="50000"/>
                  </a:schemeClr>
                </a:solidFill>
                <a:latin typeface="Times New Roman" panose="02020603050405020304" pitchFamily="18" charset="0"/>
                <a:cs typeface="Times New Roman" panose="02020603050405020304" pitchFamily="18" charset="0"/>
              </a:rPr>
              <a:t>They are often Victims of discrimination and atrocities </a:t>
            </a:r>
            <a:r>
              <a:rPr lang="en-US" sz="1000" dirty="0" smtClean="0">
                <a:solidFill>
                  <a:srgbClr val="000000"/>
                </a:solidFill>
                <a:latin typeface="Times New Roman" panose="02020603050405020304" pitchFamily="18" charset="0"/>
                <a:cs typeface="Times New Roman" panose="02020603050405020304" pitchFamily="18" charset="0"/>
              </a:rPr>
              <a:t>by the higher castes.</a:t>
            </a:r>
          </a:p>
          <a:p>
            <a:pPr marL="0" indent="0">
              <a:buFont typeface="Arial" panose="020B0604020202020204" pitchFamily="34" charset="0"/>
              <a:buNone/>
            </a:pPr>
            <a:r>
              <a:rPr lang="en-US" sz="1000" b="1" kern="1200" dirty="0" smtClean="0">
                <a:solidFill>
                  <a:schemeClr val="tx1"/>
                </a:solidFill>
                <a:effectLst/>
                <a:latin typeface="+mn-lt"/>
                <a:ea typeface="+mn-ea"/>
                <a:cs typeface="+mn-cs"/>
              </a:rPr>
              <a:t>CLICK:</a:t>
            </a:r>
            <a:endParaRPr lang="en-US" sz="1000" dirty="0" smtClean="0">
              <a:solidFill>
                <a:srgbClr val="0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000" kern="1200" dirty="0" smtClean="0">
                <a:solidFill>
                  <a:schemeClr val="tx1"/>
                </a:solidFill>
                <a:effectLst/>
                <a:latin typeface="+mn-lt"/>
                <a:ea typeface="+mn-ea"/>
                <a:cs typeface="+mn-cs"/>
              </a:rPr>
              <a:t>The socio-economic profile of the caste also reveal high drop-out rates amongst school goers. This is mostly attributed to economic instabilities and the lack of opportunities for social mobility. </a:t>
            </a:r>
            <a:endParaRPr lang="en-US" sz="1000" dirty="0" smtClean="0">
              <a:solidFill>
                <a:srgbClr val="000000"/>
              </a:solidFill>
              <a:latin typeface="Times New Roman" panose="02020603050405020304" pitchFamily="18" charset="0"/>
              <a:cs typeface="Times New Roman" panose="02020603050405020304" pitchFamily="18" charset="0"/>
            </a:endParaRPr>
          </a:p>
          <a:p>
            <a:endParaRPr lang="en-US" sz="1000" b="0" dirty="0"/>
          </a:p>
        </p:txBody>
      </p:sp>
      <p:sp>
        <p:nvSpPr>
          <p:cNvPr id="4" name="Slide Number Placeholder 3"/>
          <p:cNvSpPr>
            <a:spLocks noGrp="1"/>
          </p:cNvSpPr>
          <p:nvPr>
            <p:ph type="sldNum" sz="quarter" idx="10"/>
          </p:nvPr>
        </p:nvSpPr>
        <p:spPr/>
        <p:txBody>
          <a:bodyPr/>
          <a:lstStyle/>
          <a:p>
            <a:fld id="{65145A98-1A64-41DE-9AF3-CBD2C48D9F8D}" type="slidenum">
              <a:rPr lang="en-US" smtClean="0"/>
              <a:t>18</a:t>
            </a:fld>
            <a:endParaRPr lang="en-US"/>
          </a:p>
        </p:txBody>
      </p:sp>
    </p:spTree>
    <p:extLst>
      <p:ext uri="{BB962C8B-B14F-4D97-AF65-F5344CB8AC3E}">
        <p14:creationId xmlns:p14="http://schemas.microsoft.com/office/powerpoint/2010/main" val="134535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The technicality of resettlement theory entails pre-relocation processes, the transition or the relocation and the post-relocation processes. The interview with the engineer of TNSCB provided firsthand information on the planning and execution. Along with this, interactions with the dwellers guided in mapping a basic timeline for the project.</a:t>
            </a:r>
          </a:p>
          <a:p>
            <a:r>
              <a:rPr lang="en-US" sz="1000" b="1" kern="1200" dirty="0" smtClean="0">
                <a:solidFill>
                  <a:schemeClr val="tx1"/>
                </a:solidFill>
                <a:effectLst/>
                <a:latin typeface="+mn-lt"/>
                <a:ea typeface="+mn-ea"/>
                <a:cs typeface="+mn-cs"/>
              </a:rPr>
              <a:t>CLICK:</a:t>
            </a:r>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The idea of Resettlement was proposed in the year 2012 under the political reign of the Indian National Congress and under the Central government’s city modernization scheme of Jawaharlal Nehru National Urban Renewal Mission (</a:t>
            </a:r>
            <a:r>
              <a:rPr lang="en-US" sz="1000" kern="1200" dirty="0" err="1" smtClean="0">
                <a:solidFill>
                  <a:schemeClr val="tx1"/>
                </a:solidFill>
                <a:effectLst/>
                <a:latin typeface="+mn-lt"/>
                <a:ea typeface="+mn-ea"/>
                <a:cs typeface="+mn-cs"/>
              </a:rPr>
              <a:t>JnNURM</a:t>
            </a:r>
            <a:r>
              <a:rPr lang="en-US" sz="1000" kern="1200" dirty="0" smtClean="0">
                <a:solidFill>
                  <a:schemeClr val="tx1"/>
                </a:solidFill>
                <a:effectLst/>
                <a:latin typeface="+mn-lt"/>
                <a:ea typeface="+mn-ea"/>
                <a:cs typeface="+mn-cs"/>
              </a:rPr>
              <a:t>), branching out to the states to provide for affordable housing under Housing for All (HFA). </a:t>
            </a:r>
          </a:p>
          <a:p>
            <a:r>
              <a:rPr lang="en-US" sz="1000" b="1" kern="1200" dirty="0" smtClean="0">
                <a:solidFill>
                  <a:schemeClr val="tx1"/>
                </a:solidFill>
                <a:effectLst/>
                <a:latin typeface="+mn-lt"/>
                <a:ea typeface="+mn-ea"/>
                <a:cs typeface="+mn-cs"/>
              </a:rPr>
              <a:t>CLICK:</a:t>
            </a: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Between the years, 2012-2015, the transactions related to land, call for tenders for construction, mapping of socio-economic profiles of the departure slums were carried out. The year 2014, witnessed a change in political reign at the Centre to </a:t>
            </a:r>
            <a:r>
              <a:rPr lang="en-US" sz="1000" kern="1200" dirty="0" err="1" smtClean="0">
                <a:solidFill>
                  <a:schemeClr val="tx1"/>
                </a:solidFill>
                <a:effectLst/>
                <a:latin typeface="+mn-lt"/>
                <a:ea typeface="+mn-ea"/>
                <a:cs typeface="+mn-cs"/>
              </a:rPr>
              <a:t>Bharatiya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Janata</a:t>
            </a:r>
            <a:r>
              <a:rPr lang="en-US" sz="1000" kern="1200" dirty="0" smtClean="0">
                <a:solidFill>
                  <a:schemeClr val="tx1"/>
                </a:solidFill>
                <a:effectLst/>
                <a:latin typeface="+mn-lt"/>
                <a:ea typeface="+mn-ea"/>
                <a:cs typeface="+mn-cs"/>
              </a:rPr>
              <a:t> Party (BJP). However, the project continued under the terms of </a:t>
            </a:r>
            <a:r>
              <a:rPr lang="en-US" sz="1000" kern="1200" dirty="0" err="1" smtClean="0">
                <a:solidFill>
                  <a:schemeClr val="tx1"/>
                </a:solidFill>
                <a:effectLst/>
                <a:latin typeface="+mn-lt"/>
                <a:ea typeface="+mn-ea"/>
                <a:cs typeface="+mn-cs"/>
              </a:rPr>
              <a:t>JnNURM</a:t>
            </a:r>
            <a:r>
              <a:rPr lang="en-US" sz="1000" kern="1200" dirty="0" smtClean="0">
                <a:solidFill>
                  <a:schemeClr val="tx1"/>
                </a:solidFill>
                <a:effectLst/>
                <a:latin typeface="+mn-lt"/>
                <a:ea typeface="+mn-ea"/>
                <a:cs typeface="+mn-cs"/>
              </a:rPr>
              <a:t> scheme. The informal settlements on objectionable land, riverbeds, lake beds etc., were evicted, to be resettled. </a:t>
            </a:r>
          </a:p>
          <a:p>
            <a:r>
              <a:rPr lang="en-US" sz="1000" kern="1200" dirty="0" smtClean="0">
                <a:solidFill>
                  <a:schemeClr val="tx1"/>
                </a:solidFill>
                <a:effectLst/>
                <a:latin typeface="+mn-lt"/>
                <a:ea typeface="+mn-ea"/>
                <a:cs typeface="+mn-cs"/>
              </a:rPr>
              <a:t>Vellalore seemed to be a potential location for the project with a proposal for a large scale bus depot and lorry-pet (a place where lorries are stationed for servicing and also designed as resting areas for lorry drivers) in the near future. These proposals were</a:t>
            </a:r>
            <a:r>
              <a:rPr lang="en-US" sz="1000" kern="1200" baseline="0" dirty="0" smtClean="0">
                <a:solidFill>
                  <a:schemeClr val="tx1"/>
                </a:solidFill>
                <a:effectLst/>
                <a:latin typeface="+mn-lt"/>
                <a:ea typeface="+mn-ea"/>
                <a:cs typeface="+mn-cs"/>
              </a:rPr>
              <a:t> planned to </a:t>
            </a:r>
            <a:r>
              <a:rPr lang="en-US" sz="1000" kern="1200" dirty="0" smtClean="0">
                <a:solidFill>
                  <a:schemeClr val="tx1"/>
                </a:solidFill>
                <a:effectLst/>
                <a:latin typeface="+mn-lt"/>
                <a:ea typeface="+mn-ea"/>
                <a:cs typeface="+mn-cs"/>
              </a:rPr>
              <a:t>assist in providing employment opportunities (as drivers, watchmen etc.,) for the displaced dwellers with salaries ranging from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8000-13,000. Necessary skill training in this regard should be provided. Few women were trained at </a:t>
            </a:r>
            <a:r>
              <a:rPr lang="en-US" sz="1000" kern="1200" dirty="0" err="1" smtClean="0">
                <a:solidFill>
                  <a:schemeClr val="tx1"/>
                </a:solidFill>
                <a:effectLst/>
                <a:latin typeface="+mn-lt"/>
                <a:ea typeface="+mn-ea"/>
                <a:cs typeface="+mn-cs"/>
              </a:rPr>
              <a:t>Nirmala</a:t>
            </a:r>
            <a:r>
              <a:rPr lang="en-US" sz="1000" kern="1200" dirty="0" smtClean="0">
                <a:solidFill>
                  <a:schemeClr val="tx1"/>
                </a:solidFill>
                <a:effectLst/>
                <a:latin typeface="+mn-lt"/>
                <a:ea typeface="+mn-ea"/>
                <a:cs typeface="+mn-cs"/>
              </a:rPr>
              <a:t> College, under RHYTHEM to be employed as nurses, tailors, beauticians and most of all entrepreneurs. However, the outreach of this training program may be questioned.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a:t>
            </a: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Construction of the resettlement colony commenced around February 2015 with three companies - SK Builders, </a:t>
            </a:r>
            <a:r>
              <a:rPr lang="en-US" sz="1000" kern="1200" dirty="0" err="1" smtClean="0">
                <a:solidFill>
                  <a:schemeClr val="tx1"/>
                </a:solidFill>
                <a:effectLst/>
                <a:latin typeface="+mn-lt"/>
                <a:ea typeface="+mn-ea"/>
                <a:cs typeface="+mn-cs"/>
              </a:rPr>
              <a:t>Sundarasamy</a:t>
            </a:r>
            <a:r>
              <a:rPr lang="en-US" sz="1000" kern="1200" dirty="0" smtClean="0">
                <a:solidFill>
                  <a:schemeClr val="tx1"/>
                </a:solidFill>
                <a:effectLst/>
                <a:latin typeface="+mn-lt"/>
                <a:ea typeface="+mn-ea"/>
                <a:cs typeface="+mn-cs"/>
              </a:rPr>
              <a:t> &amp; Co and </a:t>
            </a:r>
            <a:r>
              <a:rPr lang="en-US" sz="1000" kern="1200" dirty="0" err="1" smtClean="0">
                <a:solidFill>
                  <a:schemeClr val="tx1"/>
                </a:solidFill>
                <a:effectLst/>
                <a:latin typeface="+mn-lt"/>
                <a:ea typeface="+mn-ea"/>
                <a:cs typeface="+mn-cs"/>
              </a:rPr>
              <a:t>Sanmugam</a:t>
            </a:r>
            <a:r>
              <a:rPr lang="en-US" sz="1000" kern="1200" dirty="0" smtClean="0">
                <a:solidFill>
                  <a:schemeClr val="tx1"/>
                </a:solidFill>
                <a:effectLst/>
                <a:latin typeface="+mn-lt"/>
                <a:ea typeface="+mn-ea"/>
                <a:cs typeface="+mn-cs"/>
              </a:rPr>
              <a:t> &amp; Co. The construction spanned across a good one and half years i.e., till August, 2016. The TNSCB continued mapping the departure slums through house demarcations (allotting a house number), assessing family sizes (in cases where more than one family/generation lived together), satellite imaging for topographical information, creating socio-economic profiles, skill training initiatives and finally allotment of numbers to the displaces.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a:t>
            </a:r>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The allotment process based on the marked house numbers started in June, 2017 and spanned over 2 months. A general lot was called for to assign the block and the respective unit to the beneficiaries. Preferences (of opting ground floor) were given to households with senior citizens or physically disabled. The beneficiaries had to submit a payment of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36,000 (at once or periodically) to the TNSCB in exchange for a sale deed spanning across 20 years. This deed constricts the owner from selling the house till after 20 years when they receive the ownership of the unit.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19</a:t>
            </a:fld>
            <a:endParaRPr lang="en-US"/>
          </a:p>
        </p:txBody>
      </p:sp>
    </p:spTree>
    <p:extLst>
      <p:ext uri="{BB962C8B-B14F-4D97-AF65-F5344CB8AC3E}">
        <p14:creationId xmlns:p14="http://schemas.microsoft.com/office/powerpoint/2010/main" val="368550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145A98-1A64-41DE-9AF3-CBD2C48D9F8D}" type="slidenum">
              <a:rPr lang="en-US" smtClean="0"/>
              <a:t>2</a:t>
            </a:fld>
            <a:endParaRPr lang="en-US"/>
          </a:p>
        </p:txBody>
      </p:sp>
    </p:spTree>
    <p:extLst>
      <p:ext uri="{BB962C8B-B14F-4D97-AF65-F5344CB8AC3E}">
        <p14:creationId xmlns:p14="http://schemas.microsoft.com/office/powerpoint/2010/main" val="1258759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Mapping exercises were conducted to help gain a broad overview of the effects of displacement on people. The first step included mapping of the </a:t>
            </a:r>
            <a:r>
              <a:rPr lang="en-US" sz="1000" kern="1200" dirty="0" err="1" smtClean="0">
                <a:solidFill>
                  <a:schemeClr val="tx1"/>
                </a:solidFill>
                <a:effectLst/>
                <a:latin typeface="+mn-lt"/>
                <a:ea typeface="+mn-ea"/>
                <a:cs typeface="+mn-cs"/>
              </a:rPr>
              <a:t>displacee’s</a:t>
            </a:r>
            <a:r>
              <a:rPr lang="en-US" sz="1000" kern="1200" dirty="0" smtClean="0">
                <a:solidFill>
                  <a:schemeClr val="tx1"/>
                </a:solidFill>
                <a:effectLst/>
                <a:latin typeface="+mn-lt"/>
                <a:ea typeface="+mn-ea"/>
                <a:cs typeface="+mn-cs"/>
              </a:rPr>
              <a:t> current place of employment, school and hospitals. This was conducted to understand the impact of the transition or the shift in accessing basic amenities and resources.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Employment: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As observed in the map, most of the dwellers, till today i.e., 10 months past relocation, travel back to the area of departure for employment. Most of the dwellers report to the city </a:t>
            </a:r>
            <a:r>
              <a:rPr lang="en-US" sz="1000" kern="1200" dirty="0" err="1" smtClean="0">
                <a:solidFill>
                  <a:schemeClr val="tx1"/>
                </a:solidFill>
                <a:effectLst/>
                <a:latin typeface="+mn-lt"/>
                <a:ea typeface="+mn-ea"/>
                <a:cs typeface="+mn-cs"/>
              </a:rPr>
              <a:t>centre</a:t>
            </a:r>
            <a:r>
              <a:rPr lang="en-US" sz="1000" kern="1200" dirty="0" smtClean="0">
                <a:solidFill>
                  <a:schemeClr val="tx1"/>
                </a:solidFill>
                <a:effectLst/>
                <a:latin typeface="+mn-lt"/>
                <a:ea typeface="+mn-ea"/>
                <a:cs typeface="+mn-cs"/>
              </a:rPr>
              <a:t> for work and the access is with at least one intermediate change in transport near </a:t>
            </a:r>
            <a:r>
              <a:rPr lang="en-US" sz="1000" kern="1200" dirty="0" err="1" smtClean="0">
                <a:solidFill>
                  <a:schemeClr val="tx1"/>
                </a:solidFill>
                <a:effectLst/>
                <a:latin typeface="+mn-lt"/>
                <a:ea typeface="+mn-ea"/>
                <a:cs typeface="+mn-cs"/>
              </a:rPr>
              <a:t>Podanur</a:t>
            </a:r>
            <a:r>
              <a:rPr lang="en-US" sz="1000" kern="1200" dirty="0" smtClean="0">
                <a:solidFill>
                  <a:schemeClr val="tx1"/>
                </a:solidFill>
                <a:effectLst/>
                <a:latin typeface="+mn-lt"/>
                <a:ea typeface="+mn-ea"/>
                <a:cs typeface="+mn-cs"/>
              </a:rPr>
              <a:t> junction. The travel distance ranges from 8 </a:t>
            </a:r>
            <a:r>
              <a:rPr lang="en-US" sz="1000" kern="1200" dirty="0" err="1" smtClean="0">
                <a:solidFill>
                  <a:schemeClr val="tx1"/>
                </a:solidFill>
                <a:effectLst/>
                <a:latin typeface="+mn-lt"/>
                <a:ea typeface="+mn-ea"/>
                <a:cs typeface="+mn-cs"/>
              </a:rPr>
              <a:t>kms</a:t>
            </a:r>
            <a:r>
              <a:rPr lang="en-US" sz="1000" kern="1200" dirty="0" smtClean="0">
                <a:solidFill>
                  <a:schemeClr val="tx1"/>
                </a:solidFill>
                <a:effectLst/>
                <a:latin typeface="+mn-lt"/>
                <a:ea typeface="+mn-ea"/>
                <a:cs typeface="+mn-cs"/>
              </a:rPr>
              <a:t> -12 </a:t>
            </a:r>
            <a:r>
              <a:rPr lang="en-US" sz="1000" kern="1200" dirty="0" err="1" smtClean="0">
                <a:solidFill>
                  <a:schemeClr val="tx1"/>
                </a:solidFill>
                <a:effectLst/>
                <a:latin typeface="+mn-lt"/>
                <a:ea typeface="+mn-ea"/>
                <a:cs typeface="+mn-cs"/>
              </a:rPr>
              <a:t>kms</a:t>
            </a:r>
            <a:r>
              <a:rPr lang="en-US" sz="1000" kern="1200" dirty="0" smtClean="0">
                <a:solidFill>
                  <a:schemeClr val="tx1"/>
                </a:solidFill>
                <a:effectLst/>
                <a:latin typeface="+mn-lt"/>
                <a:ea typeface="+mn-ea"/>
                <a:cs typeface="+mn-cs"/>
              </a:rPr>
              <a:t> and the time taken to travel amounts to 2-3 hours per day (back and forth) since there are no direct buses. Also, the corporation workers report to work during the early hours of the day i.e., 5am. This requires the dwellers to report at the bus stop at least by 4am. Women, who worked as domestic help had to give up on their jobs since the travel time and costs seemed practically unviable. The inconvenience of time, infrequent bus services, time spent on travel and added costs for transport may indicate stresses (financial and physical) on the dwellers.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Education: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A similar reasoning holds good for the access to social amenities, especially schools. Children travel long distances to reach their schools. The time taken and the costs of travel add to financial pressures in</a:t>
            </a:r>
            <a:r>
              <a:rPr lang="en-US" sz="1000" kern="1200" baseline="0" dirty="0" smtClean="0">
                <a:solidFill>
                  <a:schemeClr val="tx1"/>
                </a:solidFill>
                <a:effectLst/>
                <a:latin typeface="+mn-lt"/>
                <a:ea typeface="+mn-ea"/>
                <a:cs typeface="+mn-cs"/>
              </a:rPr>
              <a:t> a </a:t>
            </a:r>
            <a:r>
              <a:rPr lang="en-US" sz="1000" kern="1200" dirty="0" smtClean="0">
                <a:solidFill>
                  <a:schemeClr val="tx1"/>
                </a:solidFill>
                <a:effectLst/>
                <a:latin typeface="+mn-lt"/>
                <a:ea typeface="+mn-ea"/>
                <a:cs typeface="+mn-cs"/>
              </a:rPr>
              <a:t>household. The transition to schools located close to Vellalore is mostly absent. This can be attributed to the availability of good quality schools, the oddly timed relocation (shift to other schools may have led to the loss of an academic year) and the reluctance of the children to adjust to a new setting (due to the fear of losing their friends). As a remedial measure, most of the dwellers have come together to arrange for private vehicles (autos and vans) for pickup and drop services. However, this has been expressed as a costly affair. The school, presently being constructed within the relocation campus is designed for students up to primary level i.e., grade 5.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Health:</a:t>
            </a:r>
          </a:p>
          <a:p>
            <a:r>
              <a:rPr lang="en-US" sz="1000" kern="1200" dirty="0" smtClean="0">
                <a:solidFill>
                  <a:schemeClr val="tx1"/>
                </a:solidFill>
                <a:effectLst/>
                <a:latin typeface="+mn-lt"/>
                <a:ea typeface="+mn-ea"/>
                <a:cs typeface="+mn-cs"/>
              </a:rPr>
              <a:t>The provision of a Public Health Centre within the campus has failed to address the concerns of dwellers. The functioning has been reported to be inconsistent with non availability of doctors or nurses in case of emergencies. During all the visits by the team for the survey, the </a:t>
            </a:r>
            <a:r>
              <a:rPr lang="en-US" sz="1000" kern="1200" dirty="0" err="1" smtClean="0">
                <a:solidFill>
                  <a:schemeClr val="tx1"/>
                </a:solidFill>
                <a:effectLst/>
                <a:latin typeface="+mn-lt"/>
                <a:ea typeface="+mn-ea"/>
                <a:cs typeface="+mn-cs"/>
              </a:rPr>
              <a:t>centre</a:t>
            </a:r>
            <a:r>
              <a:rPr lang="en-US" sz="1000" kern="1200" dirty="0" smtClean="0">
                <a:solidFill>
                  <a:schemeClr val="tx1"/>
                </a:solidFill>
                <a:effectLst/>
                <a:latin typeface="+mn-lt"/>
                <a:ea typeface="+mn-ea"/>
                <a:cs typeface="+mn-cs"/>
              </a:rPr>
              <a:t> remained shut. The dwellers expressed concerns on the availability of ambulances and the time taken by them to reach Vellalore during emergencies with the closest hospital at 3 km.  Most of the dwellers visit the government hospital near the city center since they avail treatments at subsidized rates. However, these add to the pressures of cost on travel. </a:t>
            </a:r>
          </a:p>
          <a:p>
            <a:r>
              <a:rPr lang="en-US" sz="1000" b="1" kern="1200" dirty="0" smtClean="0">
                <a:solidFill>
                  <a:schemeClr val="tx1"/>
                </a:solidFill>
                <a:effectLst/>
                <a:latin typeface="+mn-lt"/>
                <a:ea typeface="+mn-ea"/>
                <a:cs typeface="+mn-cs"/>
              </a:rPr>
              <a:t>CLICK: Safety:</a:t>
            </a:r>
          </a:p>
          <a:p>
            <a:r>
              <a:rPr lang="en-US" sz="1000" kern="1200" dirty="0" smtClean="0">
                <a:solidFill>
                  <a:schemeClr val="tx1"/>
                </a:solidFill>
                <a:effectLst/>
                <a:latin typeface="+mn-lt"/>
                <a:ea typeface="+mn-ea"/>
                <a:cs typeface="+mn-cs"/>
              </a:rPr>
              <a:t>During the initial days post resettlement, a team of police officers were positioned for vigilance. However, these services failed to subsist. In due course, crime within the colony increased with the unoccupied blocks misused for illegal activities, social tensions between dwellers and family troubles. The nearest police station i.e., Vellalore police station and </a:t>
            </a:r>
            <a:r>
              <a:rPr lang="en-US" sz="1000" kern="1200" dirty="0" err="1" smtClean="0">
                <a:solidFill>
                  <a:schemeClr val="tx1"/>
                </a:solidFill>
                <a:effectLst/>
                <a:latin typeface="+mn-lt"/>
                <a:ea typeface="+mn-ea"/>
                <a:cs typeface="+mn-cs"/>
              </a:rPr>
              <a:t>Podanur</a:t>
            </a:r>
            <a:r>
              <a:rPr lang="en-US" sz="1000" kern="1200" dirty="0" smtClean="0">
                <a:solidFill>
                  <a:schemeClr val="tx1"/>
                </a:solidFill>
                <a:effectLst/>
                <a:latin typeface="+mn-lt"/>
                <a:ea typeface="+mn-ea"/>
                <a:cs typeface="+mn-cs"/>
              </a:rPr>
              <a:t> police station are at 3 km’s distance. The map portrays the safe and unsafe areas identified by the dwellers as part of the participatory exercise. Stickers of red and green were provided to mark the unsafe and safe zones respectively. </a:t>
            </a:r>
          </a:p>
          <a:p>
            <a:r>
              <a:rPr lang="en-US" sz="1000" kern="1200" dirty="0" smtClean="0">
                <a:solidFill>
                  <a:schemeClr val="tx1"/>
                </a:solidFill>
                <a:effectLst/>
                <a:latin typeface="+mn-lt"/>
                <a:ea typeface="+mn-ea"/>
                <a:cs typeface="+mn-cs"/>
              </a:rPr>
              <a:t>With further inquiry the dwellers expressed their insecurities with the unoccupied blocks and vacant lands as spaces for illegal activities such as drug abuse, alcohol consumption by minors along with a few residents’ supposition of prostitution. Since alcohol consumption is an evident cultural trait amongst corporation workers (men &amp; women), many residents have expressed discomfort in their actions positing an unsafe environment for girls and women.  </a:t>
            </a:r>
            <a:endParaRPr lang="en-US" sz="1000" b="1" dirty="0"/>
          </a:p>
        </p:txBody>
      </p:sp>
      <p:sp>
        <p:nvSpPr>
          <p:cNvPr id="4" name="Slide Number Placeholder 3"/>
          <p:cNvSpPr>
            <a:spLocks noGrp="1"/>
          </p:cNvSpPr>
          <p:nvPr>
            <p:ph type="sldNum" sz="quarter" idx="10"/>
          </p:nvPr>
        </p:nvSpPr>
        <p:spPr/>
        <p:txBody>
          <a:bodyPr/>
          <a:lstStyle/>
          <a:p>
            <a:fld id="{65145A98-1A64-41DE-9AF3-CBD2C48D9F8D}" type="slidenum">
              <a:rPr lang="en-US" smtClean="0"/>
              <a:t>20</a:t>
            </a:fld>
            <a:endParaRPr lang="en-US"/>
          </a:p>
        </p:txBody>
      </p:sp>
    </p:spTree>
    <p:extLst>
      <p:ext uri="{BB962C8B-B14F-4D97-AF65-F5344CB8AC3E}">
        <p14:creationId xmlns:p14="http://schemas.microsoft.com/office/powerpoint/2010/main" val="265178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err="1" smtClean="0">
                <a:solidFill>
                  <a:schemeClr val="tx1"/>
                </a:solidFill>
                <a:effectLst/>
                <a:latin typeface="+mn-lt"/>
                <a:ea typeface="+mn-ea"/>
                <a:cs typeface="+mn-cs"/>
              </a:rPr>
              <a:t>CLICK:</a:t>
            </a:r>
            <a:r>
              <a:rPr lang="en-US" sz="1000" kern="1200" dirty="0" err="1" smtClean="0">
                <a:solidFill>
                  <a:schemeClr val="tx1"/>
                </a:solidFill>
                <a:effectLst/>
                <a:latin typeface="+mn-lt"/>
                <a:ea typeface="+mn-ea"/>
                <a:cs typeface="+mn-cs"/>
              </a:rPr>
              <a:t>This</a:t>
            </a:r>
            <a:r>
              <a:rPr lang="en-US" sz="1000" kern="1200" dirty="0" smtClean="0">
                <a:solidFill>
                  <a:schemeClr val="tx1"/>
                </a:solidFill>
                <a:effectLst/>
                <a:latin typeface="+mn-lt"/>
                <a:ea typeface="+mn-ea"/>
                <a:cs typeface="+mn-cs"/>
              </a:rPr>
              <a:t> was an experiment to compare how resettlement has influenced the daily schedule of both men and women. In the chart (activity wheel) below, it can be observed that the men stay outdoors for longer hours - often spent in travel. This has affected their leisure time and sleep schedules.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err="1" smtClean="0">
                <a:solidFill>
                  <a:schemeClr val="tx1"/>
                </a:solidFill>
                <a:effectLst/>
                <a:latin typeface="+mn-lt"/>
                <a:ea typeface="+mn-ea"/>
                <a:cs typeface="+mn-cs"/>
              </a:rPr>
              <a:t>CLICK:</a:t>
            </a:r>
            <a:r>
              <a:rPr lang="en-US" sz="1000" kern="1200" dirty="0" err="1" smtClean="0">
                <a:solidFill>
                  <a:schemeClr val="tx1"/>
                </a:solidFill>
                <a:effectLst/>
                <a:latin typeface="+mn-lt"/>
                <a:ea typeface="+mn-ea"/>
                <a:cs typeface="+mn-cs"/>
              </a:rPr>
              <a:t>Women</a:t>
            </a:r>
            <a:r>
              <a:rPr lang="en-US" sz="1000" kern="1200" dirty="0" smtClean="0">
                <a:solidFill>
                  <a:schemeClr val="tx1"/>
                </a:solidFill>
                <a:effectLst/>
                <a:latin typeface="+mn-lt"/>
                <a:ea typeface="+mn-ea"/>
                <a:cs typeface="+mn-cs"/>
              </a:rPr>
              <a:t>, who lost their jobs post resettlement, spend most of their time at home, specifically during the afternoon and evening. The sleep time has comparatively reduced since the women wake up much early than before to prepare for their husbands and children. This shows an indirect influence of men’s activity change on women. The work time is replaced by leisure or afternoon naps amongst the women. Household related activities seem to have increased in the evening hours for women.</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21</a:t>
            </a:fld>
            <a:endParaRPr lang="en-US"/>
          </a:p>
        </p:txBody>
      </p:sp>
    </p:spTree>
    <p:extLst>
      <p:ext uri="{BB962C8B-B14F-4D97-AF65-F5344CB8AC3E}">
        <p14:creationId xmlns:p14="http://schemas.microsoft.com/office/powerpoint/2010/main" val="6280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dwellers were assisted in prioritizing their basic needs and ranking them according to their preferences. In the above</a:t>
            </a:r>
            <a:r>
              <a:rPr lang="en-US" sz="1000" baseline="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chart</a:t>
            </a:r>
            <a:r>
              <a:rPr lang="en-US" sz="1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it can be observed that highest importance was given to the accessibility of transport services, followed by inter-related concerns of education (rank 2 and 3) i.e., the issues of access to transport has affected the access to education. Health concerns (access and quality) are prioritized at 3rd and 4th ranks followed by provision for a good quality home at 4th and 5th ranks. Employment ranks at 5th, followed by community living on the 6th and 8th rank. Water supply and ease of access are ranked at both 5th and 7th. A cumulative ranking has been articulated in</a:t>
            </a:r>
            <a:r>
              <a:rPr lang="en-US" sz="1000" baseline="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 second table.</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22</a:t>
            </a:fld>
            <a:endParaRPr lang="en-US"/>
          </a:p>
        </p:txBody>
      </p:sp>
    </p:spTree>
    <p:extLst>
      <p:ext uri="{BB962C8B-B14F-4D97-AF65-F5344CB8AC3E}">
        <p14:creationId xmlns:p14="http://schemas.microsoft.com/office/powerpoint/2010/main" val="363274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figure illustrated here</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is an outcome of the inter-related concerns of the neighborhood post resettlement providing inferential analyses on the posed concerns. The positives of the whole project is mainly associated with the provision of good quality home, regulated water supply leading to better health and well-being. However, the issues identified vis-à-vis</a:t>
            </a:r>
            <a:r>
              <a:rPr lang="en-US" sz="1000" kern="1200" baseline="0" dirty="0" smtClean="0">
                <a:solidFill>
                  <a:schemeClr val="tx1"/>
                </a:solidFill>
                <a:effectLst/>
                <a:latin typeface="+mn-lt"/>
                <a:ea typeface="+mn-ea"/>
                <a:cs typeface="+mn-cs"/>
              </a:rPr>
              <a:t> transport, social disarticulation, non functioning or poorly maintained amenities contributing to stress (physical, mental and financial)</a:t>
            </a:r>
            <a:r>
              <a:rPr lang="en-US" sz="1000" kern="1200" dirty="0" smtClean="0">
                <a:solidFill>
                  <a:schemeClr val="tx1"/>
                </a:solidFill>
                <a:effectLst/>
                <a:latin typeface="+mn-lt"/>
                <a:ea typeface="+mn-ea"/>
                <a:cs typeface="+mn-cs"/>
              </a:rPr>
              <a:t>overshadow the optimistic renditions to the setup causing increased vulnerabilities and transitional effects on health and well-being.</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This impact map can be a starting point for in-depth investigations, corresponding to a particular group (CMC colony in this case), based on gender, occupation, social status etc.</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23</a:t>
            </a:fld>
            <a:endParaRPr lang="en-US"/>
          </a:p>
        </p:txBody>
      </p:sp>
    </p:spTree>
    <p:extLst>
      <p:ext uri="{BB962C8B-B14F-4D97-AF65-F5344CB8AC3E}">
        <p14:creationId xmlns:p14="http://schemas.microsoft.com/office/powerpoint/2010/main" val="111994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project initiated under the Central government scheme of Housing for All, executed by the state governments through the Urban Local Bodies (here, the Coimbatore Municipal Corporation) encompasses the political circle along with the project steering committee of the Tamil Nadu Slum Clearance Board (TNSCB).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state and the central government endorses TNSCB for the resettlement and rehabilitation scheme (R&amp;R) under the Right to Fair Compensation and Transparency in Land Acquisition, Rehabilitation and Resettlement Act.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chief stakeholders in this case are the resettled dwellers or </a:t>
            </a:r>
            <a:r>
              <a:rPr lang="en-US" sz="1000" kern="1200" dirty="0" err="1" smtClean="0">
                <a:solidFill>
                  <a:schemeClr val="tx1"/>
                </a:solidFill>
                <a:effectLst/>
                <a:latin typeface="+mn-lt"/>
                <a:ea typeface="+mn-ea"/>
                <a:cs typeface="+mn-cs"/>
              </a:rPr>
              <a:t>displacees</a:t>
            </a:r>
            <a:r>
              <a:rPr lang="en-US" sz="1000" kern="1200" dirty="0" smtClean="0">
                <a:solidFill>
                  <a:schemeClr val="tx1"/>
                </a:solidFill>
                <a:effectLst/>
                <a:latin typeface="+mn-lt"/>
                <a:ea typeface="+mn-ea"/>
                <a:cs typeface="+mn-cs"/>
              </a:rPr>
              <a:t> and the TNSCB.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Local political heads - either appointed at ward level (councilors) or at the corporation level (Member of Legislative Assembly) act as mediators to voice the issues of the dwellers on the one hand and on the other create awareness and help during the allotment of housing units. This unusual interaction - considering trust issues that exist, has to a large extent eased the allotment process in the case of Vellalore. The reciprocity in this case can be related to caste based or leadership based influences i.e., the local head of a particular caste (appointed based on the same) or belonging to a political party (at the state level where personality politics is largely evident in Tamil Nadu) can impact the assertions of the dwellers.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a:t>
            </a:r>
            <a:r>
              <a:rPr lang="en-US" sz="1000" kern="1200" dirty="0" smtClean="0">
                <a:solidFill>
                  <a:schemeClr val="tx1"/>
                </a:solidFill>
                <a:effectLst/>
                <a:latin typeface="+mn-lt"/>
                <a:ea typeface="+mn-ea"/>
                <a:cs typeface="+mn-cs"/>
              </a:rPr>
              <a:t> Financial corporations (appointed under the state) such as </a:t>
            </a:r>
            <a:r>
              <a:rPr lang="en-US" sz="1000" kern="1200" dirty="0" err="1" smtClean="0">
                <a:solidFill>
                  <a:schemeClr val="tx1"/>
                </a:solidFill>
                <a:effectLst/>
                <a:latin typeface="+mn-lt"/>
                <a:ea typeface="+mn-ea"/>
                <a:cs typeface="+mn-cs"/>
              </a:rPr>
              <a:t>Grama</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Vidiyal</a:t>
            </a:r>
            <a:r>
              <a:rPr lang="en-US" sz="1000" kern="1200" dirty="0" smtClean="0">
                <a:solidFill>
                  <a:schemeClr val="tx1"/>
                </a:solidFill>
                <a:effectLst/>
                <a:latin typeface="+mn-lt"/>
                <a:ea typeface="+mn-ea"/>
                <a:cs typeface="+mn-cs"/>
              </a:rPr>
              <a:t>, a charitable trust to a regulated Non-Bank Financial Company (NBFC) help provide loans for women with no formal credit.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TNSCB appoints the builders or construction companies through tenders and resorts to institutions such as RHYTHEM for skill training (in this case, only for women). The devolution of such initiatives are, however, questionable.</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24</a:t>
            </a:fld>
            <a:endParaRPr lang="en-US"/>
          </a:p>
        </p:txBody>
      </p:sp>
    </p:spTree>
    <p:extLst>
      <p:ext uri="{BB962C8B-B14F-4D97-AF65-F5344CB8AC3E}">
        <p14:creationId xmlns:p14="http://schemas.microsoft.com/office/powerpoint/2010/main" val="3122353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inferences from participatory exercises demanded a funneling down of the target population for household surveys. The context of CMC dwellers has been discussed previously justifying the premise for a selective sample. Triangulation of data is achieved by cross relating the analyses of household surveys with the inferences from participatory exercises. Along with a basic understanding of the household profile - family size, age etc., the questionnaire devised attempted to encompass the measuring indices of livelihood capitals as follows – </a:t>
            </a:r>
          </a:p>
          <a:p>
            <a:r>
              <a:rPr lang="en-US" sz="1000" i="1" kern="1200" dirty="0" smtClean="0">
                <a:solidFill>
                  <a:schemeClr val="tx1"/>
                </a:solidFill>
                <a:effectLst/>
                <a:latin typeface="+mn-lt"/>
                <a:ea typeface="+mn-ea"/>
                <a:cs typeface="+mn-cs"/>
              </a:rPr>
              <a:t>Human</a:t>
            </a:r>
            <a:r>
              <a:rPr lang="en-US" sz="1000" kern="1200" dirty="0" smtClean="0">
                <a:solidFill>
                  <a:schemeClr val="tx1"/>
                </a:solidFill>
                <a:effectLst/>
                <a:latin typeface="+mn-lt"/>
                <a:ea typeface="+mn-ea"/>
                <a:cs typeface="+mn-cs"/>
              </a:rPr>
              <a:t> capital - measured with details of education, skills available such as language and its influence on employment, health and wellbeing. </a:t>
            </a:r>
          </a:p>
          <a:p>
            <a:r>
              <a:rPr lang="en-US" sz="1000" i="1" kern="1200" dirty="0" smtClean="0">
                <a:solidFill>
                  <a:schemeClr val="tx1"/>
                </a:solidFill>
                <a:effectLst/>
                <a:latin typeface="+mn-lt"/>
                <a:ea typeface="+mn-ea"/>
                <a:cs typeface="+mn-cs"/>
              </a:rPr>
              <a:t>Physical </a:t>
            </a:r>
            <a:r>
              <a:rPr lang="en-US" sz="1000" kern="1200" dirty="0" smtClean="0">
                <a:solidFill>
                  <a:schemeClr val="tx1"/>
                </a:solidFill>
                <a:effectLst/>
                <a:latin typeface="+mn-lt"/>
                <a:ea typeface="+mn-ea"/>
                <a:cs typeface="+mn-cs"/>
              </a:rPr>
              <a:t>capital - preference, access and affordability of services and infrastructure through priority ranking exercise.</a:t>
            </a:r>
          </a:p>
          <a:p>
            <a:r>
              <a:rPr lang="en-US" sz="1000" i="1" kern="1200" dirty="0" smtClean="0">
                <a:solidFill>
                  <a:schemeClr val="tx1"/>
                </a:solidFill>
                <a:effectLst/>
                <a:latin typeface="+mn-lt"/>
                <a:ea typeface="+mn-ea"/>
                <a:cs typeface="+mn-cs"/>
              </a:rPr>
              <a:t>Financial </a:t>
            </a:r>
            <a:r>
              <a:rPr lang="en-US" sz="1000" kern="1200" dirty="0" smtClean="0">
                <a:solidFill>
                  <a:schemeClr val="tx1"/>
                </a:solidFill>
                <a:effectLst/>
                <a:latin typeface="+mn-lt"/>
                <a:ea typeface="+mn-ea"/>
                <a:cs typeface="+mn-cs"/>
              </a:rPr>
              <a:t>capital - employment status to understand the household income, assets and compare with expenditures. This is closely linked to both human and physical capital.</a:t>
            </a:r>
          </a:p>
          <a:p>
            <a:r>
              <a:rPr lang="en-US" sz="1000" i="1" kern="1200" dirty="0" smtClean="0">
                <a:solidFill>
                  <a:schemeClr val="tx1"/>
                </a:solidFill>
                <a:effectLst/>
                <a:latin typeface="+mn-lt"/>
                <a:ea typeface="+mn-ea"/>
                <a:cs typeface="+mn-cs"/>
              </a:rPr>
              <a:t>Social </a:t>
            </a:r>
            <a:r>
              <a:rPr lang="en-US" sz="1000" kern="1200" dirty="0" smtClean="0">
                <a:solidFill>
                  <a:schemeClr val="tx1"/>
                </a:solidFill>
                <a:effectLst/>
                <a:latin typeface="+mn-lt"/>
                <a:ea typeface="+mn-ea"/>
                <a:cs typeface="+mn-cs"/>
              </a:rPr>
              <a:t>capital - to understand the networks in play, reciprocity and trust that exists.</a:t>
            </a:r>
          </a:p>
          <a:p>
            <a:r>
              <a:rPr lang="en-US" sz="1000" i="1" kern="1200" dirty="0" smtClean="0">
                <a:solidFill>
                  <a:schemeClr val="tx1"/>
                </a:solidFill>
                <a:effectLst/>
                <a:latin typeface="+mn-lt"/>
                <a:ea typeface="+mn-ea"/>
                <a:cs typeface="+mn-cs"/>
              </a:rPr>
              <a:t>Natural </a:t>
            </a:r>
            <a:r>
              <a:rPr lang="en-US" sz="1000" kern="1200" dirty="0" smtClean="0">
                <a:solidFill>
                  <a:schemeClr val="tx1"/>
                </a:solidFill>
                <a:effectLst/>
                <a:latin typeface="+mn-lt"/>
                <a:ea typeface="+mn-ea"/>
                <a:cs typeface="+mn-cs"/>
              </a:rPr>
              <a:t>capital in this specific case does not influence the livelihood due to the absence of natural resources around the settlement. Vellalore Lake is currently dried up and converted to other land uses. Sustainability measures in terms of adding to the natural resource base does not seem to fit in this context.</a:t>
            </a:r>
          </a:p>
          <a:p>
            <a:r>
              <a:rPr lang="en-US" sz="1000" kern="1200" dirty="0" smtClean="0">
                <a:solidFill>
                  <a:schemeClr val="tx1"/>
                </a:solidFill>
                <a:effectLst/>
                <a:latin typeface="+mn-lt"/>
                <a:ea typeface="+mn-ea"/>
                <a:cs typeface="+mn-cs"/>
              </a:rPr>
              <a:t>Data collected from 92 respondents is analyzed henceforth:</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first table indicates 62 % of total respondent in household survey belonging to the age groups (16 – 30) years and (31- 45) years. This infers a suitable sample of youth and working populations to map the impact of resettlement on physical and financial assets.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second table indicates that 81.5% of the sample population are married. The interviews with non-working female respondents indicated the income of their partners - to help in assessing the probable financial concerns. It may also be important to note the widowed population to highlight social concerns (discriminations under gender, status etc.,). However, the current study provides an overview but does not delve deep into these sensitivities. </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Overcrowding in departure slums make it a tedious affair for the officials to assign households based on the family size, especially in contexts where more than one generation reside together. However, the allotment is based on </a:t>
            </a:r>
            <a:r>
              <a:rPr lang="en-US" sz="1000" kern="1200" dirty="0" err="1" smtClean="0">
                <a:solidFill>
                  <a:schemeClr val="tx1"/>
                </a:solidFill>
                <a:effectLst/>
                <a:latin typeface="+mn-lt"/>
                <a:ea typeface="+mn-ea"/>
                <a:cs typeface="+mn-cs"/>
              </a:rPr>
              <a:t>Aadhaar</a:t>
            </a:r>
            <a:r>
              <a:rPr lang="en-US" sz="1000" kern="1200" dirty="0" smtClean="0">
                <a:solidFill>
                  <a:schemeClr val="tx1"/>
                </a:solidFill>
                <a:effectLst/>
                <a:latin typeface="+mn-lt"/>
                <a:ea typeface="+mn-ea"/>
                <a:cs typeface="+mn-cs"/>
              </a:rPr>
              <a:t> card (a 12-digit unique identity number that can be obtained by residents of India, based on their </a:t>
            </a:r>
            <a:r>
              <a:rPr lang="en-US" sz="1000" u="sng" kern="1200" dirty="0" smtClean="0">
                <a:solidFill>
                  <a:schemeClr val="tx1"/>
                </a:solidFill>
                <a:effectLst/>
                <a:latin typeface="+mn-lt"/>
                <a:ea typeface="+mn-ea"/>
                <a:cs typeface="+mn-cs"/>
                <a:hlinkClick r:id="rId3" tooltip="Biometric"/>
              </a:rPr>
              <a:t>biometric</a:t>
            </a:r>
            <a:r>
              <a:rPr lang="en-US" sz="1000" kern="1200" dirty="0" smtClean="0">
                <a:solidFill>
                  <a:schemeClr val="tx1"/>
                </a:solidFill>
                <a:effectLst/>
                <a:latin typeface="+mn-lt"/>
                <a:ea typeface="+mn-ea"/>
                <a:cs typeface="+mn-cs"/>
              </a:rPr>
              <a:t> and demographic data) of the beneficiary and one tenement</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is provided for one family. In the target sample, 15% of household have family size of 1-2, 64% of households have family size of 2-4</a:t>
            </a:r>
            <a:r>
              <a:rPr lang="en-US" sz="1000" kern="1200" baseline="0" dirty="0" smtClean="0">
                <a:solidFill>
                  <a:schemeClr val="tx1"/>
                </a:solidFill>
                <a:effectLst/>
                <a:latin typeface="+mn-lt"/>
                <a:ea typeface="+mn-ea"/>
                <a:cs typeface="+mn-cs"/>
              </a:rPr>
              <a:t> and </a:t>
            </a:r>
            <a:r>
              <a:rPr lang="en-US" sz="1000" i="1" kern="1200" dirty="0" smtClean="0">
                <a:solidFill>
                  <a:schemeClr val="tx1"/>
                </a:solidFill>
                <a:effectLst/>
                <a:latin typeface="+mn-lt"/>
                <a:ea typeface="+mn-ea"/>
                <a:cs typeface="+mn-cs"/>
              </a:rPr>
              <a:t>21%</a:t>
            </a:r>
            <a:r>
              <a:rPr lang="en-US" sz="1000" kern="1200" dirty="0" smtClean="0">
                <a:solidFill>
                  <a:schemeClr val="tx1"/>
                </a:solidFill>
                <a:effectLst/>
                <a:latin typeface="+mn-lt"/>
                <a:ea typeface="+mn-ea"/>
                <a:cs typeface="+mn-cs"/>
              </a:rPr>
              <a:t> of household have family size of 4 &amp; above – this may indicate a concern for overcrowding in the future bearing</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its implications on health and wellbeing.</a:t>
            </a:r>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25</a:t>
            </a:fld>
            <a:endParaRPr lang="en-US"/>
          </a:p>
        </p:txBody>
      </p:sp>
    </p:spTree>
    <p:extLst>
      <p:ext uri="{BB962C8B-B14F-4D97-AF65-F5344CB8AC3E}">
        <p14:creationId xmlns:p14="http://schemas.microsoft.com/office/powerpoint/2010/main" val="1076227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CLICK: Education:</a:t>
            </a:r>
          </a:p>
          <a:p>
            <a:r>
              <a:rPr lang="en-US" sz="1000" kern="1200" dirty="0" smtClean="0">
                <a:solidFill>
                  <a:schemeClr val="tx1"/>
                </a:solidFill>
                <a:effectLst/>
                <a:latin typeface="+mn-lt"/>
                <a:ea typeface="+mn-ea"/>
                <a:cs typeface="+mn-cs"/>
              </a:rPr>
              <a:t>30% of the target population are either uneducated or have completed secondary school. This justifies the low education levels of the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caste discussed earlier which implies effects on the employment type. Telugu and Tamil are the languages widely spoken amongst the lot.</a:t>
            </a:r>
          </a:p>
          <a:p>
            <a:r>
              <a:rPr lang="en-US" sz="1000" b="1" kern="1200" dirty="0" smtClean="0">
                <a:solidFill>
                  <a:schemeClr val="tx1"/>
                </a:solidFill>
                <a:effectLst/>
                <a:latin typeface="+mn-lt"/>
                <a:ea typeface="+mn-ea"/>
                <a:cs typeface="+mn-cs"/>
              </a:rPr>
              <a:t>CLICK: Employment type:</a:t>
            </a:r>
          </a:p>
          <a:p>
            <a:r>
              <a:rPr lang="en-US" sz="1000" kern="1200" dirty="0" smtClean="0">
                <a:solidFill>
                  <a:schemeClr val="tx1"/>
                </a:solidFill>
                <a:effectLst/>
                <a:latin typeface="+mn-lt"/>
                <a:ea typeface="+mn-ea"/>
                <a:cs typeface="+mn-cs"/>
              </a:rPr>
              <a:t>25% of the sample population work for the corporation while almost an equal percentage work for the private agencies (17%) or are self-employed (18%). With close to 23% of them having high school education, a shift in employment type (to private or self-employment) may indicate a faint occurrence of social mobility (or occupational mobility). The caste based discriminations that exist and the high rates of school dropouts, till date, have their implications on intergenerational occupational mobility of the </a:t>
            </a:r>
            <a:r>
              <a:rPr lang="en-US" sz="1000" kern="1200" dirty="0" err="1" smtClean="0">
                <a:solidFill>
                  <a:schemeClr val="tx1"/>
                </a:solidFill>
                <a:effectLst/>
                <a:latin typeface="+mn-lt"/>
                <a:ea typeface="+mn-ea"/>
                <a:cs typeface="+mn-cs"/>
              </a:rPr>
              <a:t>Arunthathiyars</a:t>
            </a:r>
            <a:r>
              <a:rPr lang="en-US" sz="1000" kern="1200" dirty="0" smtClean="0">
                <a:solidFill>
                  <a:schemeClr val="tx1"/>
                </a:solidFill>
                <a:effectLst/>
                <a:latin typeface="+mn-lt"/>
                <a:ea typeface="+mn-ea"/>
                <a:cs typeface="+mn-cs"/>
              </a:rPr>
              <a:t>. Apart from these, the probability of being employed by other government jobs remains low due to trust issues (from the dwellers with the agencies). Hence they resort to owning petty businesses or working for the private sector as a part of housekeeping.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Rate of employment: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The table reveals that 74% of the sample surveyed were employed. It is interesting to note here that the unemployment rate has increased amongst women post resettlement (Table 5.8). This indicates the loss of jobs as an effect of resettlement affecting women who may have worked as domestic help in residential areas around Variety hall. Low development in the housing sector in Vellalore, indicates fewer opportunities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Income: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44.5% of the survey sample earning between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5,000-10,000 indicates the income levels of daily wage (or minimum wage) workers (Table 5.11). An estimated range of expenditures per month have been devised below to compute income versus their expenditures, indicating the dynamics of the financial capital after resettlement. It is also important to observe that close to 23% of the sample population earn beyond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15,000 (salary for an entry level graduate in most private firms) which may point out the nature of employment and add a presumptive note on occupational mobility of those associated with private agencies or those who are self-employed. However, the added expenditures that may affect their savings have to be noted.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Expenditure: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Expenditures were computed considering basic necessities such as an individual gas connection (for cooking), electrical charges, medical expenses and groceries (Table 5.12) .Since most of the dwellers are provided with </a:t>
            </a:r>
            <a:r>
              <a:rPr lang="en-US" sz="1000" i="1" kern="1200" dirty="0" smtClean="0">
                <a:solidFill>
                  <a:schemeClr val="tx1"/>
                </a:solidFill>
                <a:effectLst/>
                <a:latin typeface="+mn-lt"/>
                <a:ea typeface="+mn-ea"/>
                <a:cs typeface="+mn-cs"/>
              </a:rPr>
              <a:t>medical</a:t>
            </a:r>
            <a:r>
              <a:rPr lang="en-US" sz="1000" kern="1200" dirty="0" smtClean="0">
                <a:solidFill>
                  <a:schemeClr val="tx1"/>
                </a:solidFill>
                <a:effectLst/>
                <a:latin typeface="+mn-lt"/>
                <a:ea typeface="+mn-ea"/>
                <a:cs typeface="+mn-cs"/>
              </a:rPr>
              <a:t> subsidies and free medical checkup (through medical care provided by the government) in government hospital, they travel to Ukkadam and Town Hall for medical attention. In case of emergencies, the nearest hospital is in </a:t>
            </a:r>
            <a:r>
              <a:rPr lang="en-US" sz="1000" kern="1200" dirty="0" err="1" smtClean="0">
                <a:solidFill>
                  <a:schemeClr val="tx1"/>
                </a:solidFill>
                <a:effectLst/>
                <a:latin typeface="+mn-lt"/>
                <a:ea typeface="+mn-ea"/>
                <a:cs typeface="+mn-cs"/>
              </a:rPr>
              <a:t>Podanur</a:t>
            </a:r>
            <a:r>
              <a:rPr lang="en-US" sz="1000" kern="1200" dirty="0" smtClean="0">
                <a:solidFill>
                  <a:schemeClr val="tx1"/>
                </a:solidFill>
                <a:effectLst/>
                <a:latin typeface="+mn-lt"/>
                <a:ea typeface="+mn-ea"/>
                <a:cs typeface="+mn-cs"/>
              </a:rPr>
              <a:t> (3kms from resettlement colony) or Vellalore Government Hospital (2 </a:t>
            </a:r>
            <a:r>
              <a:rPr lang="en-US" sz="1000" kern="1200" dirty="0" err="1" smtClean="0">
                <a:solidFill>
                  <a:schemeClr val="tx1"/>
                </a:solidFill>
                <a:effectLst/>
                <a:latin typeface="+mn-lt"/>
                <a:ea typeface="+mn-ea"/>
                <a:cs typeface="+mn-cs"/>
              </a:rPr>
              <a:t>kms</a:t>
            </a:r>
            <a:r>
              <a:rPr lang="en-US" sz="1000" kern="1200" dirty="0" smtClean="0">
                <a:solidFill>
                  <a:schemeClr val="tx1"/>
                </a:solidFill>
                <a:effectLst/>
                <a:latin typeface="+mn-lt"/>
                <a:ea typeface="+mn-ea"/>
                <a:cs typeface="+mn-cs"/>
              </a:rPr>
              <a:t> from resettlement colony). However, the outreach in terms of services and quality is, as yet, inefficient.</a:t>
            </a:r>
          </a:p>
          <a:p>
            <a:r>
              <a:rPr lang="en-US" sz="1000" kern="1200" dirty="0" smtClean="0">
                <a:solidFill>
                  <a:schemeClr val="tx1"/>
                </a:solidFill>
                <a:effectLst/>
                <a:latin typeface="+mn-lt"/>
                <a:ea typeface="+mn-ea"/>
                <a:cs typeface="+mn-cs"/>
              </a:rPr>
              <a:t>The </a:t>
            </a:r>
            <a:r>
              <a:rPr lang="en-US" sz="1000" i="1" kern="1200" dirty="0" smtClean="0">
                <a:solidFill>
                  <a:schemeClr val="tx1"/>
                </a:solidFill>
                <a:effectLst/>
                <a:latin typeface="+mn-lt"/>
                <a:ea typeface="+mn-ea"/>
                <a:cs typeface="+mn-cs"/>
              </a:rPr>
              <a:t>electrical expenses</a:t>
            </a:r>
            <a:r>
              <a:rPr lang="en-US" sz="1000" kern="1200" dirty="0" smtClean="0">
                <a:solidFill>
                  <a:schemeClr val="tx1"/>
                </a:solidFill>
                <a:effectLst/>
                <a:latin typeface="+mn-lt"/>
                <a:ea typeface="+mn-ea"/>
                <a:cs typeface="+mn-cs"/>
              </a:rPr>
              <a:t> for a single family of 4 member range between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100-350 for a period of two months, apart from the subsidies provided by the electricity board (where the first 100 units of billing is completely free of charge, to all its citizens). To negotiate the added expense, most of the dwellers saved on the electrical consumption with the use of kerosene stoves instead of induction cooker.</a:t>
            </a:r>
          </a:p>
          <a:p>
            <a:r>
              <a:rPr lang="en-US" sz="1000" kern="1200" dirty="0" smtClean="0">
                <a:solidFill>
                  <a:schemeClr val="tx1"/>
                </a:solidFill>
                <a:effectLst/>
                <a:latin typeface="+mn-lt"/>
                <a:ea typeface="+mn-ea"/>
                <a:cs typeface="+mn-cs"/>
              </a:rPr>
              <a:t>The cooking Gas connection or the </a:t>
            </a:r>
            <a:r>
              <a:rPr lang="en-US" sz="1000" i="1" kern="1200" dirty="0" smtClean="0">
                <a:solidFill>
                  <a:schemeClr val="tx1"/>
                </a:solidFill>
                <a:effectLst/>
                <a:latin typeface="+mn-lt"/>
                <a:ea typeface="+mn-ea"/>
                <a:cs typeface="+mn-cs"/>
              </a:rPr>
              <a:t>LPG connection</a:t>
            </a:r>
            <a:r>
              <a:rPr lang="en-US" sz="1000" kern="1200" dirty="0" smtClean="0">
                <a:solidFill>
                  <a:schemeClr val="tx1"/>
                </a:solidFill>
                <a:effectLst/>
                <a:latin typeface="+mn-lt"/>
                <a:ea typeface="+mn-ea"/>
                <a:cs typeface="+mn-cs"/>
              </a:rPr>
              <a:t> have not been updated with new addresses posing a problem with respect to the delivery of services. As a remedial measure, the dwellers have resorted to kerosene stoves for cooking and heating purposes.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i="1" kern="1200" dirty="0" smtClean="0">
                <a:solidFill>
                  <a:schemeClr val="tx1"/>
                </a:solidFill>
                <a:effectLst/>
                <a:latin typeface="+mn-lt"/>
                <a:ea typeface="+mn-ea"/>
                <a:cs typeface="+mn-cs"/>
              </a:rPr>
              <a:t>Groceries</a:t>
            </a:r>
            <a:r>
              <a:rPr lang="en-US" sz="1000" kern="1200" dirty="0" smtClean="0">
                <a:solidFill>
                  <a:schemeClr val="tx1"/>
                </a:solidFill>
                <a:effectLst/>
                <a:latin typeface="+mn-lt"/>
                <a:ea typeface="+mn-ea"/>
                <a:cs typeface="+mn-cs"/>
              </a:rPr>
              <a:t> are availed through government provided ration shop (at subsidized rates) with the proof of a ration card (an official document issued by </a:t>
            </a:r>
            <a:r>
              <a:rPr lang="en-US" sz="1000" u="sng" kern="1200" dirty="0" smtClean="0">
                <a:solidFill>
                  <a:schemeClr val="tx1"/>
                </a:solidFill>
                <a:effectLst/>
                <a:latin typeface="+mn-lt"/>
                <a:ea typeface="+mn-ea"/>
                <a:cs typeface="+mn-cs"/>
                <a:hlinkClick r:id="rId3" tooltip="State governments of India"/>
              </a:rPr>
              <a:t>state governments in India</a:t>
            </a:r>
            <a:r>
              <a:rPr lang="en-US" sz="1000" kern="1200" dirty="0" smtClean="0">
                <a:solidFill>
                  <a:schemeClr val="tx1"/>
                </a:solidFill>
                <a:effectLst/>
                <a:latin typeface="+mn-lt"/>
                <a:ea typeface="+mn-ea"/>
                <a:cs typeface="+mn-cs"/>
              </a:rPr>
              <a:t> to households that are eligible to purchase subsidized food grain from the </a:t>
            </a:r>
            <a:r>
              <a:rPr lang="en-US" sz="1000" u="sng" kern="1200" dirty="0" smtClean="0">
                <a:solidFill>
                  <a:schemeClr val="tx1"/>
                </a:solidFill>
                <a:effectLst/>
                <a:latin typeface="+mn-lt"/>
                <a:ea typeface="+mn-ea"/>
                <a:cs typeface="+mn-cs"/>
                <a:hlinkClick r:id="rId4" tooltip="Public distribution system"/>
              </a:rPr>
              <a:t>Public Distribution System</a:t>
            </a:r>
            <a:r>
              <a:rPr lang="en-US" sz="1000" kern="1200" dirty="0" smtClean="0">
                <a:solidFill>
                  <a:schemeClr val="tx1"/>
                </a:solidFill>
                <a:effectLst/>
                <a:latin typeface="+mn-lt"/>
                <a:ea typeface="+mn-ea"/>
                <a:cs typeface="+mn-cs"/>
              </a:rPr>
              <a:t> (under the </a:t>
            </a:r>
            <a:r>
              <a:rPr lang="en-US" sz="1000" u="sng" kern="1200" dirty="0" smtClean="0">
                <a:solidFill>
                  <a:schemeClr val="tx1"/>
                </a:solidFill>
                <a:effectLst/>
                <a:latin typeface="+mn-lt"/>
                <a:ea typeface="+mn-ea"/>
                <a:cs typeface="+mn-cs"/>
                <a:hlinkClick r:id="rId5" tooltip="National Food Security Act, 2013"/>
              </a:rPr>
              <a:t>National Food Security Act</a:t>
            </a:r>
            <a:r>
              <a:rPr lang="en-US" sz="1000" kern="1200" dirty="0" smtClean="0">
                <a:solidFill>
                  <a:schemeClr val="tx1"/>
                </a:solidFill>
                <a:effectLst/>
                <a:latin typeface="+mn-lt"/>
                <a:ea typeface="+mn-ea"/>
                <a:cs typeface="+mn-cs"/>
              </a:rPr>
              <a:t>). They also serve as a common form of identification for many Indians). However, these are not updated, till today. The residents travel to their departure slums for subsidized ration adding to the cost and effort in travel. Also, the government Ration Shop designed within Vellalore resettlement colony is still non functional. During informal interviews, the dwellers mentioned that men avail the grocery from government ration shop in Town Hall limits, on their way back from employment - once every week. </a:t>
            </a:r>
          </a:p>
          <a:p>
            <a:r>
              <a:rPr lang="en-US" sz="1000" kern="1200" dirty="0" smtClean="0">
                <a:solidFill>
                  <a:schemeClr val="tx1"/>
                </a:solidFill>
                <a:effectLst/>
                <a:latin typeface="+mn-lt"/>
                <a:ea typeface="+mn-ea"/>
                <a:cs typeface="+mn-cs"/>
              </a:rPr>
              <a:t>Apart from these, it is important to note that the costs of travel have increased substantially with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35 per day per person to travel by bus to the city </a:t>
            </a:r>
            <a:r>
              <a:rPr lang="en-US" sz="1000" kern="1200" dirty="0" err="1" smtClean="0">
                <a:solidFill>
                  <a:schemeClr val="tx1"/>
                </a:solidFill>
                <a:effectLst/>
                <a:latin typeface="+mn-lt"/>
                <a:ea typeface="+mn-ea"/>
                <a:cs typeface="+mn-cs"/>
              </a:rPr>
              <a:t>centre</a:t>
            </a:r>
            <a:r>
              <a:rPr lang="en-US" sz="1000" kern="1200" dirty="0" smtClean="0">
                <a:solidFill>
                  <a:schemeClr val="tx1"/>
                </a:solidFill>
                <a:effectLst/>
                <a:latin typeface="+mn-lt"/>
                <a:ea typeface="+mn-ea"/>
                <a:cs typeface="+mn-cs"/>
              </a:rPr>
              <a:t>. Assuming a family of two working professionals, the costs on travel would range between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1,750 - 2,100. The school goers also have to pay for transport adding to the overall costs. The fuel costs for a two wheeler (assuming a mileage of 40km/</a:t>
            </a:r>
            <a:r>
              <a:rPr lang="en-US" sz="1000" kern="1200" dirty="0" err="1" smtClean="0">
                <a:solidFill>
                  <a:schemeClr val="tx1"/>
                </a:solidFill>
                <a:effectLst/>
                <a:latin typeface="+mn-lt"/>
                <a:ea typeface="+mn-ea"/>
                <a:cs typeface="+mn-cs"/>
              </a:rPr>
              <a:t>ltr</a:t>
            </a:r>
            <a:r>
              <a:rPr lang="en-US" sz="1000" kern="1200" dirty="0" smtClean="0">
                <a:solidFill>
                  <a:schemeClr val="tx1"/>
                </a:solidFill>
                <a:effectLst/>
                <a:latin typeface="+mn-lt"/>
                <a:ea typeface="+mn-ea"/>
                <a:cs typeface="+mn-cs"/>
              </a:rPr>
              <a:t>) would range between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1,000 - 1,500.</a:t>
            </a:r>
          </a:p>
          <a:p>
            <a:r>
              <a:rPr lang="en-US" sz="1000" kern="1200" dirty="0" smtClean="0">
                <a:solidFill>
                  <a:schemeClr val="tx1"/>
                </a:solidFill>
                <a:effectLst/>
                <a:latin typeface="+mn-lt"/>
                <a:ea typeface="+mn-ea"/>
                <a:cs typeface="+mn-cs"/>
              </a:rPr>
              <a:t>This would make the range of expenditures between Rs.5,000-7,000 which makes savings a dreadful task.</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26</a:t>
            </a:fld>
            <a:endParaRPr lang="en-US"/>
          </a:p>
        </p:txBody>
      </p:sp>
    </p:spTree>
    <p:extLst>
      <p:ext uri="{BB962C8B-B14F-4D97-AF65-F5344CB8AC3E}">
        <p14:creationId xmlns:p14="http://schemas.microsoft.com/office/powerpoint/2010/main" val="3564542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mode of transport widely adopted by the dwellers is the public transport system - close to 61% of the survey sample and 32% of them own private vehicles. On the one hand, these figures defend the aforementioned woes of the transport system (time, cost and frequency) and on the other show a slow shift in transport modes tagging an extra fuel cost to the monthly expenditures. </a:t>
            </a:r>
          </a:p>
          <a:p>
            <a:r>
              <a:rPr lang="en-US" sz="1000" b="1" kern="1200" dirty="0" smtClean="0">
                <a:solidFill>
                  <a:schemeClr val="tx1"/>
                </a:solidFill>
                <a:effectLst/>
                <a:latin typeface="+mn-lt"/>
                <a:ea typeface="+mn-ea"/>
                <a:cs typeface="+mn-cs"/>
              </a:rPr>
              <a:t>CLICK: </a:t>
            </a:r>
            <a:r>
              <a:rPr lang="en-US" sz="1000" dirty="0" smtClean="0"/>
              <a:t>Measuring the Social</a:t>
            </a:r>
            <a:r>
              <a:rPr lang="en-US" sz="1000" baseline="0" dirty="0" smtClean="0"/>
              <a:t> capital:</a:t>
            </a:r>
          </a:p>
          <a:p>
            <a:r>
              <a:rPr lang="en-US" sz="1000" kern="1200" dirty="0" smtClean="0">
                <a:solidFill>
                  <a:schemeClr val="tx1"/>
                </a:solidFill>
                <a:effectLst/>
                <a:latin typeface="+mn-lt"/>
                <a:ea typeface="+mn-ea"/>
                <a:cs typeface="+mn-cs"/>
              </a:rPr>
              <a:t>The diverse social groups that are housed in the colony and the random housing unit allotment procedures of the TNSCB have disturbed the social networks that once held the community together. Low interactions between communities have been expressed in the name of religion or religious practices, caste etc., as expressed by one of the dwellers below. Issues of trust and reciprocity are but obvious in such scenarios which subsequently hinder the safety and security of the dwellers.</a:t>
            </a:r>
          </a:p>
          <a:p>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Degree of interaction: The dwellers were questioned based on the interactions with neighbors (as a measure of immediate help). 43.5% of the sample population have interacted seldom with their neighbors, although the</a:t>
            </a:r>
            <a:r>
              <a:rPr lang="en-US" sz="1000" kern="1200" baseline="0" dirty="0" smtClean="0">
                <a:solidFill>
                  <a:schemeClr val="tx1"/>
                </a:solidFill>
                <a:effectLst/>
                <a:latin typeface="+mn-lt"/>
                <a:ea typeface="+mn-ea"/>
                <a:cs typeface="+mn-cs"/>
              </a:rPr>
              <a:t> maximum response remains </a:t>
            </a:r>
            <a:r>
              <a:rPr lang="en-US" sz="1000" kern="1200" dirty="0" smtClean="0">
                <a:solidFill>
                  <a:schemeClr val="tx1"/>
                </a:solidFill>
                <a:effectLst/>
                <a:latin typeface="+mn-lt"/>
                <a:ea typeface="+mn-ea"/>
                <a:cs typeface="+mn-cs"/>
              </a:rPr>
              <a:t>neutral to the data intended with a feeble indication towards weak trust and reciprocity. </a:t>
            </a:r>
          </a:p>
          <a:p>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When further questioned about probability of new networks being formed, close to 70% of the dwellers have failed in making new friends post relocation.</a:t>
            </a:r>
          </a:p>
          <a:p>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festivals in India bring people together for a common celebration. The dwellers of CMC colony, celebrate Hindu festivals and festivals germane to their caste. The strong networks that make these celebrations seem mostly undisturbed with 40% of the dweller’s relatives residing within the resettlement colony. However, there are still a few others who travel back to their slums for celebrations. With only 20% of dwellers celebrating with friends and 10% with neighbors within the settlement indicate weak networks outside their comfort zones (i.e., caste or religion). An ostensible observation can be made to deduce a low </a:t>
            </a:r>
            <a:r>
              <a:rPr lang="en-US" sz="1000" i="1" kern="1200" dirty="0" smtClean="0">
                <a:solidFill>
                  <a:schemeClr val="tx1"/>
                </a:solidFill>
                <a:effectLst/>
                <a:latin typeface="+mn-lt"/>
                <a:ea typeface="+mn-ea"/>
                <a:cs typeface="+mn-cs"/>
              </a:rPr>
              <a:t>sense of belonging</a:t>
            </a:r>
            <a:r>
              <a:rPr lang="en-US" sz="1000" kern="1200" dirty="0" smtClean="0">
                <a:solidFill>
                  <a:schemeClr val="tx1"/>
                </a:solidFill>
                <a:effectLst/>
                <a:latin typeface="+mn-lt"/>
                <a:ea typeface="+mn-ea"/>
                <a:cs typeface="+mn-cs"/>
              </a:rPr>
              <a:t> or community living.  </a:t>
            </a:r>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27</a:t>
            </a:fld>
            <a:endParaRPr lang="en-US"/>
          </a:p>
        </p:txBody>
      </p:sp>
    </p:spTree>
    <p:extLst>
      <p:ext uri="{BB962C8B-B14F-4D97-AF65-F5344CB8AC3E}">
        <p14:creationId xmlns:p14="http://schemas.microsoft.com/office/powerpoint/2010/main" val="1339180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The priority ranking conducted during participatory exercises was reiterated in the household survey. However, the intent for this slightly changed to incorporate priorities based on an individual’s basic needs. The list included services such as water, education, health, good quality house, transport, proximity to amenities (location), employment and community living. The shared ranks were further prioritized to create a cumulative rank. </a:t>
            </a:r>
          </a:p>
          <a:p>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Ironically, transport was the least of their priorities when compared to a good quality house, access to clean water and community living. With the provision of house and water supply in Vellalore, community living and advantages of location appear to be the disregarded elements in promoting the well-being of dwellers.</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28</a:t>
            </a:fld>
            <a:endParaRPr lang="en-US"/>
          </a:p>
        </p:txBody>
      </p:sp>
    </p:spTree>
    <p:extLst>
      <p:ext uri="{BB962C8B-B14F-4D97-AF65-F5344CB8AC3E}">
        <p14:creationId xmlns:p14="http://schemas.microsoft.com/office/powerpoint/2010/main" val="1526425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Firstly, with more than 10 months into resettlement, dwellers are facing issues primarily related to transport and its related services. The issue is intensified with majority of those resettled travelling back to their departure slums for employment, schools, hospitals and other social amenities. Accessibility concerns (good quality education, health care services, etc.), increased travel time and costs and infrequent public transport services are asserted to poor provision of infrastructure. The school, ration shops, ICDS and the health </a:t>
            </a:r>
            <a:r>
              <a:rPr lang="en-US" sz="1000" kern="1200" dirty="0" err="1" smtClean="0">
                <a:solidFill>
                  <a:schemeClr val="tx1"/>
                </a:solidFill>
                <a:effectLst/>
                <a:latin typeface="+mn-lt"/>
                <a:ea typeface="+mn-ea"/>
                <a:cs typeface="+mn-cs"/>
              </a:rPr>
              <a:t>centre</a:t>
            </a:r>
            <a:r>
              <a:rPr lang="en-US" sz="1000" kern="1200" dirty="0" smtClean="0">
                <a:solidFill>
                  <a:schemeClr val="tx1"/>
                </a:solidFill>
                <a:effectLst/>
                <a:latin typeface="+mn-lt"/>
                <a:ea typeface="+mn-ea"/>
                <a:cs typeface="+mn-cs"/>
              </a:rPr>
              <a:t> within the premises remain non-functional, till date. </a:t>
            </a:r>
          </a:p>
          <a:p>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Secondly, high levels of social disarray is witnessed in the colony housing different slums with varied social backgrounds (religion or caste). The chaos has been mainly attributed to the allotment system undertaken by the TNSCB wherein the call for lots has dispersed the dwellers with priorities given only to households having senior citizens or physically handicapped. Discontent in this regard has further weakened the plausible ties that could have been established. The matters of concern could have been largely scaled down (through the comfort of network) if the pre-existent networks were directly transformed in the new setting. Fragmented social networks, weak trust levels and lack of reciprocity have raised alarming concerns of safety and security.</a:t>
            </a:r>
          </a:p>
          <a:p>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Thirdly, displacement has led to loss of jobs mostly amongst women which has its effects on the financial stability of the household. Moreover, it was observed during the field visits that the utility area</a:t>
            </a:r>
            <a:r>
              <a:rPr lang="en-US" sz="1000"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within the housing unit, is being used as a space to sell condiments and petty household items. These were mostly handled by women, unemployed after resettlement. These activities also indicate a sprout of informal activities as a medium of restoration in assets (mainly financial) lost or more so as a bottom-up livelihood strategy. The roads within the colony are occupied by cart sellers by the evening. All these can point towards weak planning and assessment during the pre-relocation period in gauging the socio-economic profiles documented by TNSCB. Proposals for street vendors and petty shop owners could have been incorporated during the design of the colony.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Rehabilitation through job provisions and skill training are more or less absent. The interventions of RHYTHEM (appointed by TNSCB) remained restricted to women only from </a:t>
            </a:r>
            <a:r>
              <a:rPr lang="en-US" sz="1000" kern="1200" dirty="0" err="1" smtClean="0">
                <a:solidFill>
                  <a:schemeClr val="tx1"/>
                </a:solidFill>
                <a:effectLst/>
                <a:latin typeface="+mn-lt"/>
                <a:ea typeface="+mn-ea"/>
                <a:cs typeface="+mn-cs"/>
              </a:rPr>
              <a:t>Aathupalayam</a:t>
            </a:r>
            <a:r>
              <a:rPr lang="en-US" sz="1000" kern="1200" dirty="0" smtClean="0">
                <a:solidFill>
                  <a:schemeClr val="tx1"/>
                </a:solidFill>
                <a:effectLst/>
                <a:latin typeface="+mn-lt"/>
                <a:ea typeface="+mn-ea"/>
                <a:cs typeface="+mn-cs"/>
              </a:rPr>
              <a:t> slum (about 50 women), thus posing a weak devolution of rehabilitation strategy. It is also important to note that the CMC colony residents are associated with caste-based occupation which makes them more vulnerable in combating livelihood issues. Furthermore, the ineffectual promises of employment opportunities in the proposed Bus Depot and Lorry Pet in Vellalore and the added pressures during this transitional period may provoke withdrawal by the dwellers to move back to the old location or elsewhere. It is important to note that the demolished slum land currently remains under the jurisdiction of the municipal corporation. If this is left undeveloped, opportunistic encroachments are not far from occurrence (adding to the story of many failed resettlement projects).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Fourthly, the concerns related to the colony are presently being voiced out to block committee members appointed post relocation. The members of the block committee are selected based on religion (at least one Hindu, Muslim, Christian etc.,) with women members completely absent. </a:t>
            </a:r>
            <a:r>
              <a:rPr lang="en-US" sz="1000" kern="1200" dirty="0" smtClean="0">
                <a:solidFill>
                  <a:schemeClr val="tx1"/>
                </a:solidFill>
                <a:effectLst/>
                <a:latin typeface="+mn-lt"/>
                <a:ea typeface="+mn-ea"/>
                <a:cs typeface="+mn-cs"/>
              </a:rPr>
              <a:t>Although, the committee organizes meetings every week (on Tuesdays between 8pm-8.30pm), participation by the dwellers is meek revealing trust issues. Constant persuasions by the committee to better the living conditions have been rendered futile.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Fifthly and most crucially, the entire process of resettlement i.e., pre-relocation planning, transitional processes and the post-relocation planning, has been completely </a:t>
            </a:r>
            <a:r>
              <a:rPr lang="en-US" sz="1000" i="1" kern="1200" dirty="0" smtClean="0">
                <a:solidFill>
                  <a:schemeClr val="tx1"/>
                </a:solidFill>
                <a:effectLst/>
                <a:latin typeface="+mn-lt"/>
                <a:ea typeface="+mn-ea"/>
                <a:cs typeface="+mn-cs"/>
              </a:rPr>
              <a:t>non-participatory</a:t>
            </a:r>
            <a:r>
              <a:rPr lang="en-US" sz="1000" kern="1200" dirty="0" smtClean="0">
                <a:solidFill>
                  <a:schemeClr val="tx1"/>
                </a:solidFill>
                <a:effectLst/>
                <a:latin typeface="+mn-lt"/>
                <a:ea typeface="+mn-ea"/>
                <a:cs typeface="+mn-cs"/>
              </a:rPr>
              <a:t> in nature. The news of resettlement was informed through the local councilors with consultations only during the allotment processes. These consultations were conducted just a month prior to relocation/shifting. The process of allotment was through the call of lots with very little preference or decision making power vested in the hands of the dwellers.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Lastly, the colony, ten months into occupancy, endorses an unkempt look with the first glance. The reasons can be many ranging from low quality infrastructure revealing cracks in the walls, leaking plumbing lines etc., to low maintenance by the officials (corporation) and the dwellers specifically in terms of waste disposal. The rain water culverts are clogged by undisposed wastes. The dwellers and the corporation endure in a complex web of blame game (of liability on dirty surroundings) with long run consequences on health and wellbeing.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29</a:t>
            </a:fld>
            <a:endParaRPr lang="en-US"/>
          </a:p>
        </p:txBody>
      </p:sp>
    </p:spTree>
    <p:extLst>
      <p:ext uri="{BB962C8B-B14F-4D97-AF65-F5344CB8AC3E}">
        <p14:creationId xmlns:p14="http://schemas.microsoft.com/office/powerpoint/2010/main" val="83415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rise in productivity and GDP became a cause to celebrate urbanization in the global context. However, the developing world catered high levels of urbanization without growth where the quality of opportunities depreciated. Decent housing gathered high precedence in such contexts.</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In the global context, during the 1970s, the approach to slum free cities included slum redevelopment though mass slum clearances, demolition of poor quality houses and provision of newer improved buildings. This expensive and tedious process involved relocation of slum dwellers to the fringes. Where most people were content with the quality of services, the experts criticized the social implications of the idea leading to the next phase of policies (by 1990s) concentrating on in-situ upgrading, provision of tenure security – to overcome the social costs of relocation.</a:t>
            </a:r>
          </a:p>
          <a:p>
            <a:r>
              <a:rPr lang="en-US" sz="1000" kern="1200" dirty="0" smtClean="0">
                <a:solidFill>
                  <a:schemeClr val="tx1"/>
                </a:solidFill>
                <a:effectLst/>
                <a:latin typeface="+mn-lt"/>
                <a:ea typeface="+mn-ea"/>
                <a:cs typeface="+mn-cs"/>
              </a:rPr>
              <a:t>The </a:t>
            </a:r>
            <a:r>
              <a:rPr lang="en-US" sz="1000" i="1" kern="1200" dirty="0" smtClean="0">
                <a:solidFill>
                  <a:schemeClr val="tx1"/>
                </a:solidFill>
                <a:effectLst/>
                <a:latin typeface="+mn-lt"/>
                <a:ea typeface="+mn-ea"/>
                <a:cs typeface="+mn-cs"/>
              </a:rPr>
              <a:t>demand</a:t>
            </a:r>
            <a:r>
              <a:rPr lang="en-US" sz="1000" kern="1200" dirty="0" smtClean="0">
                <a:solidFill>
                  <a:schemeClr val="tx1"/>
                </a:solidFill>
                <a:effectLst/>
                <a:latin typeface="+mn-lt"/>
                <a:ea typeface="+mn-ea"/>
                <a:cs typeface="+mn-cs"/>
              </a:rPr>
              <a:t> side of housing illustrates shortage of close to 19 million houses in Urban India, more than 50% of which belong to the Economically Weaker Section (EWS) whose monthly household income is less than Rs.25, 000. The lack of access to formal financing agencies or Housing Finance corporations (which ideally cater to the middle and higher income groups) make the urban poor vulnerable and incapable of maintaining a quality life. </a:t>
            </a:r>
          </a:p>
          <a:p>
            <a:r>
              <a:rPr lang="en-US" sz="1000" kern="1200" dirty="0" smtClean="0">
                <a:solidFill>
                  <a:schemeClr val="tx1"/>
                </a:solidFill>
                <a:effectLst/>
                <a:latin typeface="+mn-lt"/>
                <a:ea typeface="+mn-ea"/>
                <a:cs typeface="+mn-cs"/>
              </a:rPr>
              <a:t>The </a:t>
            </a:r>
            <a:r>
              <a:rPr lang="en-US" sz="1000" i="1" kern="1200" dirty="0" smtClean="0">
                <a:solidFill>
                  <a:schemeClr val="tx1"/>
                </a:solidFill>
                <a:effectLst/>
                <a:latin typeface="+mn-lt"/>
                <a:ea typeface="+mn-ea"/>
                <a:cs typeface="+mn-cs"/>
              </a:rPr>
              <a:t>supply</a:t>
            </a:r>
            <a:r>
              <a:rPr lang="en-US" sz="1000" kern="1200" dirty="0" smtClean="0">
                <a:solidFill>
                  <a:schemeClr val="tx1"/>
                </a:solidFill>
                <a:effectLst/>
                <a:latin typeface="+mn-lt"/>
                <a:ea typeface="+mn-ea"/>
                <a:cs typeface="+mn-cs"/>
              </a:rPr>
              <a:t> side supposes the affordability of a slum household to be priced under a forty-month income i.e., the house unit should be lesser than </a:t>
            </a:r>
            <a:r>
              <a:rPr lang="en-US" sz="1000" kern="1200" dirty="0" err="1" smtClean="0">
                <a:solidFill>
                  <a:schemeClr val="tx1"/>
                </a:solidFill>
                <a:effectLst/>
                <a:latin typeface="+mn-lt"/>
                <a:ea typeface="+mn-ea"/>
                <a:cs typeface="+mn-cs"/>
              </a:rPr>
              <a:t>Rs</a:t>
            </a:r>
            <a:r>
              <a:rPr lang="en-US" sz="1000" kern="1200" dirty="0" smtClean="0">
                <a:solidFill>
                  <a:schemeClr val="tx1"/>
                </a:solidFill>
                <a:effectLst/>
                <a:latin typeface="+mn-lt"/>
                <a:ea typeface="+mn-ea"/>
                <a:cs typeface="+mn-cs"/>
              </a:rPr>
              <a:t> 400,000. This is a substantive challenge for developers who often fail to provide decent housing at the aforementioned price (</a:t>
            </a:r>
            <a:r>
              <a:rPr lang="en-US" sz="1000" kern="1200" dirty="0" err="1" smtClean="0">
                <a:solidFill>
                  <a:schemeClr val="tx1"/>
                </a:solidFill>
                <a:effectLst/>
                <a:latin typeface="+mn-lt"/>
                <a:ea typeface="+mn-ea"/>
                <a:cs typeface="+mn-cs"/>
              </a:rPr>
              <a:t>Hindman</a:t>
            </a:r>
            <a:r>
              <a:rPr lang="en-US" sz="1000" kern="1200" dirty="0" smtClean="0">
                <a:solidFill>
                  <a:schemeClr val="tx1"/>
                </a:solidFill>
                <a:effectLst/>
                <a:latin typeface="+mn-lt"/>
                <a:ea typeface="+mn-ea"/>
                <a:cs typeface="+mn-cs"/>
              </a:rPr>
              <a:t>, et al., 2015). </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Furthermore, the availability of urban land, increased construction costs and local regulations constrain the supply of affordable housing. With limited amount of urban land within the city and the complexities in land licensing, most of the housing projects are pushed to the peripheries or the fringes as resettlement projects. </a:t>
            </a:r>
          </a:p>
          <a:p>
            <a:endParaRPr lang="en-US" sz="1000" kern="1200" dirty="0" smtClean="0">
              <a:solidFill>
                <a:schemeClr val="tx1"/>
              </a:solidFill>
              <a:effectLst/>
              <a:latin typeface="+mn-lt"/>
              <a:ea typeface="+mn-ea"/>
              <a:cs typeface="+mn-cs"/>
            </a:endParaRPr>
          </a:p>
          <a:p>
            <a:pPr>
              <a:lnSpc>
                <a:spcPct val="107000"/>
              </a:lnSpc>
            </a:pP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The development of housing policies in India can be mapped under –</a:t>
            </a:r>
          </a:p>
          <a:p>
            <a:pPr>
              <a:lnSpc>
                <a:spcPct val="107000"/>
              </a:lnSpc>
            </a:pPr>
            <a:r>
              <a:rPr lang="en-US" sz="1000" b="1" kern="1200" dirty="0" smtClean="0">
                <a:solidFill>
                  <a:schemeClr val="tx1"/>
                </a:solidFill>
                <a:effectLst/>
                <a:latin typeface="+mn-lt"/>
                <a:ea typeface="+mn-ea"/>
                <a:cs typeface="+mn-cs"/>
              </a:rPr>
              <a:t>CLICK: </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The objectives of National Slum Development </a:t>
            </a:r>
            <a:r>
              <a:rPr lang="en-US" sz="1000" dirty="0" err="1"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 (NSDP) in 1996 to improve physical amenities such as water supply, storm water drains, sanitation – common baths and toilets. The dwellers were provided with loans and subsidies to improve their housing while the government provided for the common amenities. This </a:t>
            </a:r>
            <a:r>
              <a:rPr lang="en-US" sz="1000" dirty="0" err="1"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 however, faced lags due to administrative concerns.</a:t>
            </a:r>
          </a:p>
          <a:p>
            <a:pPr marL="342900" marR="0" lvl="0" indent="-342900">
              <a:lnSpc>
                <a:spcPct val="115000"/>
              </a:lnSpc>
              <a:spcBef>
                <a:spcPts val="0"/>
              </a:spcBef>
              <a:spcAft>
                <a:spcPts val="0"/>
              </a:spcAft>
              <a:buFont typeface="+mj-lt"/>
              <a:buAutoNum type="arabicPeriod"/>
            </a:pPr>
            <a:endPar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US" sz="1000" dirty="0" smtClean="0">
                <a:effectLst/>
                <a:latin typeface="Times New Roman" panose="02020603050405020304" pitchFamily="18" charset="0"/>
                <a:ea typeface="Calibri" panose="020F0502020204030204" pitchFamily="34" charset="0"/>
              </a:rPr>
              <a:t>The Urban Infrastructure and Governance (UIG) financed infrastructure projects in most </a:t>
            </a:r>
            <a:r>
              <a:rPr lang="en-US" sz="1000" dirty="0" err="1" smtClean="0">
                <a:effectLst/>
                <a:latin typeface="Times New Roman" panose="02020603050405020304" pitchFamily="18" charset="0"/>
                <a:ea typeface="Calibri" panose="020F0502020204030204" pitchFamily="34" charset="0"/>
              </a:rPr>
              <a:t>JnNURM</a:t>
            </a:r>
            <a:r>
              <a:rPr lang="en-US" sz="1000" dirty="0" smtClean="0">
                <a:effectLst/>
                <a:latin typeface="Times New Roman" panose="02020603050405020304" pitchFamily="18" charset="0"/>
                <a:ea typeface="Calibri" panose="020F0502020204030204" pitchFamily="34" charset="0"/>
              </a:rPr>
              <a:t> (Jawaharlal Nehru National Urban Renewal Mission) projects and have commanded development led displacements of the urban poor with disruption to livelihood, social networks, access to amenities and inequities in benefits and social justice (Patel &amp; </a:t>
            </a:r>
            <a:r>
              <a:rPr lang="en-US" sz="1000" dirty="0" err="1" smtClean="0">
                <a:effectLst/>
                <a:latin typeface="Times New Roman" panose="02020603050405020304" pitchFamily="18" charset="0"/>
                <a:ea typeface="Calibri" panose="020F0502020204030204" pitchFamily="34" charset="0"/>
              </a:rPr>
              <a:t>Mandhyan</a:t>
            </a:r>
            <a:r>
              <a:rPr lang="en-US" sz="1000" dirty="0" smtClean="0">
                <a:effectLst/>
                <a:latin typeface="Times New Roman" panose="02020603050405020304" pitchFamily="18" charset="0"/>
                <a:ea typeface="Calibri" panose="020F0502020204030204" pitchFamily="34" charset="0"/>
              </a:rPr>
              <a:t>, 2014). </a:t>
            </a: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The objectives of Basic Services to Urban Poor (BSUP) to provide security of tenure at affordable prices along with improved infrastructure. This was related as a subsidized housing construction program by the government. The shortfalls of this initiative included the incapacities of the government in implementation, lack of transparency and poor monitoring (during construction) leading to poor quality housing.</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endPar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000" dirty="0" smtClean="0">
                <a:effectLst/>
                <a:latin typeface="Times New Roman" panose="02020603050405020304" pitchFamily="18" charset="0"/>
                <a:ea typeface="Calibri" panose="020F0502020204030204" pitchFamily="34" charset="0"/>
                <a:cs typeface="Times New Roman" panose="02020603050405020304" pitchFamily="18" charset="0"/>
              </a:rPr>
              <a:t>The year 2015 which witnessed </a:t>
            </a: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an ambitious vision of Housing for All scheme/policy by the government aimed at the provision of adequate and affordable housing for all by the year 2022. The proposals in this regard articulate in-situ redevelopments and resettlement (on-site and off-site) through subsidized housing; sometimes with the participation of the private sector. The scheme can be articulated through four sub-initiatives – </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In-situ Slum rehabilitation using land as a resource, with active participation of private developers.</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Public-Private Partnership for affordable housing.</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Affordable housing through Credit Linked Interest Subsidy – the research case under study</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Beneficiary led individual house construction or enhancement.</a:t>
            </a:r>
            <a:endParaRPr lang="en-US"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endPar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000" b="1" kern="1200" dirty="0" smtClean="0">
                <a:solidFill>
                  <a:schemeClr val="tx1"/>
                </a:solidFill>
                <a:effectLst/>
                <a:latin typeface="+mn-lt"/>
                <a:ea typeface="+mn-ea"/>
                <a:cs typeface="+mn-cs"/>
              </a:rPr>
              <a:t>CLICK: </a:t>
            </a:r>
          </a:p>
          <a:p>
            <a:r>
              <a:rPr lang="en-US" sz="1000" kern="1200" dirty="0" smtClean="0">
                <a:solidFill>
                  <a:schemeClr val="tx1"/>
                </a:solidFill>
                <a:effectLst/>
                <a:latin typeface="+mn-lt"/>
                <a:ea typeface="+mn-ea"/>
                <a:cs typeface="+mn-cs"/>
              </a:rPr>
              <a:t>At the global context, </a:t>
            </a:r>
            <a:r>
              <a:rPr lang="en-US" sz="1000" kern="1200" baseline="0" dirty="0" smtClean="0">
                <a:solidFill>
                  <a:schemeClr val="tx1"/>
                </a:solidFill>
                <a:effectLst/>
                <a:latin typeface="+mn-lt"/>
                <a:ea typeface="+mn-ea"/>
                <a:cs typeface="+mn-cs"/>
              </a:rPr>
              <a:t>the </a:t>
            </a:r>
            <a:r>
              <a:rPr lang="en-US" sz="1000" kern="1200" dirty="0" smtClean="0">
                <a:solidFill>
                  <a:schemeClr val="tx1"/>
                </a:solidFill>
                <a:effectLst/>
                <a:latin typeface="+mn-lt"/>
                <a:ea typeface="+mn-ea"/>
                <a:cs typeface="+mn-cs"/>
              </a:rPr>
              <a:t>World Bank in 1990 adopted remedial measures for the complexity of issues arising from displacement and proposed operational guidelines. The shortfall, however, was pointed towards the interpretation of improved living standards only with income restoration and to some extent livelihood replacement (</a:t>
            </a:r>
            <a:r>
              <a:rPr lang="en-US" sz="1000" kern="1200" dirty="0" err="1" smtClean="0">
                <a:solidFill>
                  <a:schemeClr val="tx1"/>
                </a:solidFill>
                <a:effectLst/>
                <a:latin typeface="+mn-lt"/>
                <a:ea typeface="+mn-ea"/>
                <a:cs typeface="+mn-cs"/>
              </a:rPr>
              <a:t>Nayak</a:t>
            </a:r>
            <a:r>
              <a:rPr lang="en-US" sz="1000" kern="1200" dirty="0" smtClean="0">
                <a:solidFill>
                  <a:schemeClr val="tx1"/>
                </a:solidFill>
                <a:effectLst/>
                <a:latin typeface="+mn-lt"/>
                <a:ea typeface="+mn-ea"/>
                <a:cs typeface="+mn-cs"/>
              </a:rPr>
              <a:t>, 2011)</a:t>
            </a:r>
          </a:p>
          <a:p>
            <a:r>
              <a:rPr lang="en-US" sz="1000" kern="1200" dirty="0" smtClean="0">
                <a:solidFill>
                  <a:schemeClr val="tx1"/>
                </a:solidFill>
                <a:effectLst/>
                <a:latin typeface="+mn-lt"/>
                <a:ea typeface="+mn-ea"/>
                <a:cs typeface="+mn-cs"/>
              </a:rPr>
              <a:t>World Bank thus proposes two standpoints: one completely refusing the idea of displacement and the other tackling the methodological aspects of easing negative impacts irrespective of overcoming complexities. </a:t>
            </a:r>
          </a:p>
          <a:p>
            <a:r>
              <a:rPr lang="en-US" sz="1000" kern="1200" dirty="0" smtClean="0">
                <a:solidFill>
                  <a:schemeClr val="tx1"/>
                </a:solidFill>
                <a:effectLst/>
                <a:latin typeface="+mn-lt"/>
                <a:ea typeface="+mn-ea"/>
                <a:cs typeface="+mn-cs"/>
              </a:rPr>
              <a:t>The propositions</a:t>
            </a:r>
            <a:r>
              <a:rPr lang="en-US" sz="1000" kern="1200" baseline="0" dirty="0" smtClean="0">
                <a:solidFill>
                  <a:schemeClr val="tx1"/>
                </a:solidFill>
                <a:effectLst/>
                <a:latin typeface="+mn-lt"/>
                <a:ea typeface="+mn-ea"/>
                <a:cs typeface="+mn-cs"/>
              </a:rPr>
              <a:t> of the World Bank range from minimization of involuntary resettlements, compensations at replacement costs, subsidized commute costs, safety ad accessibility to participatory processes.</a:t>
            </a:r>
            <a:endParaRPr lang="en-US" sz="1000" kern="1200" dirty="0" smtClean="0">
              <a:solidFill>
                <a:schemeClr val="tx1"/>
              </a:solidFill>
              <a:effectLst/>
              <a:latin typeface="+mn-lt"/>
              <a:ea typeface="+mn-ea"/>
              <a:cs typeface="+mn-cs"/>
            </a:endParaRPr>
          </a:p>
          <a:p>
            <a:pPr marL="0" marR="0" lvl="0" indent="0">
              <a:lnSpc>
                <a:spcPct val="115000"/>
              </a:lnSpc>
              <a:spcBef>
                <a:spcPts val="0"/>
              </a:spcBef>
              <a:spcAft>
                <a:spcPts val="0"/>
              </a:spcAft>
              <a:buFont typeface="+mj-lt"/>
              <a:buNone/>
            </a:pPr>
            <a:endPar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000" b="1" kern="1200" dirty="0" smtClean="0">
                <a:solidFill>
                  <a:schemeClr val="tx1"/>
                </a:solidFill>
                <a:effectLst/>
                <a:latin typeface="+mn-lt"/>
                <a:ea typeface="+mn-ea"/>
                <a:cs typeface="+mn-cs"/>
              </a:rPr>
              <a:t>The ideals of Slum free city in the context of Tamil Nadu,</a:t>
            </a:r>
            <a:r>
              <a:rPr lang="en-US" sz="1000" b="1" kern="1200" baseline="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The slum free city plan, initiated in 2010, under Rajiv </a:t>
            </a:r>
            <a:r>
              <a:rPr lang="en-US" sz="1000" kern="1200" dirty="0" err="1" smtClean="0">
                <a:solidFill>
                  <a:schemeClr val="tx1"/>
                </a:solidFill>
                <a:effectLst/>
                <a:latin typeface="+mn-lt"/>
                <a:ea typeface="+mn-ea"/>
                <a:cs typeface="+mn-cs"/>
              </a:rPr>
              <a:t>Awas</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Yojana</a:t>
            </a:r>
            <a:r>
              <a:rPr lang="en-US" sz="1000" kern="1200" dirty="0" smtClean="0">
                <a:solidFill>
                  <a:schemeClr val="tx1"/>
                </a:solidFill>
                <a:effectLst/>
                <a:latin typeface="+mn-lt"/>
                <a:ea typeface="+mn-ea"/>
                <a:cs typeface="+mn-cs"/>
              </a:rPr>
              <a:t> (currently known as Pradhan </a:t>
            </a:r>
            <a:r>
              <a:rPr lang="en-US" sz="1000" kern="1200" dirty="0" err="1" smtClean="0">
                <a:solidFill>
                  <a:schemeClr val="tx1"/>
                </a:solidFill>
                <a:effectLst/>
                <a:latin typeface="+mn-lt"/>
                <a:ea typeface="+mn-ea"/>
                <a:cs typeface="+mn-cs"/>
              </a:rPr>
              <a:t>Mantri</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Awas</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Yojana</a:t>
            </a:r>
            <a:r>
              <a:rPr lang="en-US" sz="1000" kern="1200" dirty="0" smtClean="0">
                <a:solidFill>
                  <a:schemeClr val="tx1"/>
                </a:solidFill>
                <a:effectLst/>
                <a:latin typeface="+mn-lt"/>
                <a:ea typeface="+mn-ea"/>
                <a:cs typeface="+mn-cs"/>
              </a:rPr>
              <a:t> (PMAY)) entailed remedial measures for shortage of urban land, shelter and amenities in two ways – upgrading and resettlement of existing slums with property rights, housing and reservation of land (to avoid new slum formation). The arrival of private sector in such schemes emanated as a response to ambiguities in the objectives and vision of the public sector wherein the slums have swayed between illegalities and exclusion on the one hand and tolerance and recognition on the other.</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The weave of World Bank’s strategies in the 1970s with the Tamil Nadu Slum Clearance Board’s (TNSCB) visions, particularly in the housing sector, restructured TNSCB to limit political shadows and the degree of dependence on state capital. With in-situ developments and upgrading in its initial years, the TNSCB in the 90s, shifted back to weak trails - as a testimony to struggle oriented action against evictions – a response to relocation – which was a tolerable option in the 1980s with persuasion of the Community Development Wing (CDW) and several interconnected trends (tough stance of the state agencies, strenuous outreach etc.,). Furthermore, the introduction of state sponsored self-help groups mediated by the NGOs promoted systems of patronage and power struggles between the state and the NGOs and the NGOs with the slum. Dynamics in the occupancy of slums, divisive party politics within slum communities and gentrification of TNSCB tenements tarnished the unity essential for the success of such schemes (</a:t>
            </a:r>
            <a:r>
              <a:rPr lang="en-US" sz="1000" kern="1200" dirty="0" err="1" smtClean="0">
                <a:solidFill>
                  <a:schemeClr val="tx1"/>
                </a:solidFill>
                <a:effectLst/>
                <a:latin typeface="+mn-lt"/>
                <a:ea typeface="+mn-ea"/>
                <a:cs typeface="+mn-cs"/>
              </a:rPr>
              <a:t>Hochart</a:t>
            </a:r>
            <a:r>
              <a:rPr lang="en-US" sz="1000" kern="1200" dirty="0" smtClean="0">
                <a:solidFill>
                  <a:schemeClr val="tx1"/>
                </a:solidFill>
                <a:effectLst/>
                <a:latin typeface="+mn-lt"/>
                <a:ea typeface="+mn-ea"/>
                <a:cs typeface="+mn-cs"/>
              </a:rPr>
              <a:t>, 2014).</a:t>
            </a:r>
          </a:p>
          <a:p>
            <a:pPr marL="0" marR="0" lvl="0" indent="0">
              <a:lnSpc>
                <a:spcPct val="115000"/>
              </a:lnSpc>
              <a:spcBef>
                <a:spcPts val="0"/>
              </a:spcBef>
              <a:spcAft>
                <a:spcPts val="0"/>
              </a:spcAft>
              <a:buFont typeface="+mj-lt"/>
              <a:buNone/>
            </a:pPr>
            <a:endParaRPr lang="en-US" sz="10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3</a:t>
            </a:fld>
            <a:endParaRPr lang="en-US"/>
          </a:p>
        </p:txBody>
      </p:sp>
    </p:spTree>
    <p:extLst>
      <p:ext uri="{BB962C8B-B14F-4D97-AF65-F5344CB8AC3E}">
        <p14:creationId xmlns:p14="http://schemas.microsoft.com/office/powerpoint/2010/main" val="3693131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In Conclusion: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As expressed by Ms. </a:t>
            </a:r>
            <a:r>
              <a:rPr lang="en-US" sz="1000" kern="1200" dirty="0" err="1" smtClean="0">
                <a:solidFill>
                  <a:schemeClr val="tx1"/>
                </a:solidFill>
                <a:effectLst/>
                <a:latin typeface="+mn-lt"/>
                <a:ea typeface="+mn-ea"/>
                <a:cs typeface="+mn-cs"/>
              </a:rPr>
              <a:t>Ananya</a:t>
            </a:r>
            <a:r>
              <a:rPr lang="en-US" sz="1000" kern="1200" baseline="0" dirty="0" smtClean="0">
                <a:solidFill>
                  <a:schemeClr val="tx1"/>
                </a:solidFill>
                <a:effectLst/>
                <a:latin typeface="+mn-lt"/>
                <a:ea typeface="+mn-ea"/>
                <a:cs typeface="+mn-cs"/>
              </a:rPr>
              <a:t> Roy(2005, p156), quote-unquote </a:t>
            </a:r>
            <a:r>
              <a:rPr lang="en-US" sz="1000" kern="1200" dirty="0" smtClean="0">
                <a:solidFill>
                  <a:schemeClr val="tx1"/>
                </a:solidFill>
                <a:effectLst/>
                <a:latin typeface="+mn-lt"/>
                <a:ea typeface="+mn-ea"/>
                <a:cs typeface="+mn-cs"/>
              </a:rPr>
              <a:t>“Confronting the failures and limitations of models (policy</a:t>
            </a:r>
            <a:r>
              <a:rPr lang="en-US" sz="1000" kern="1200" baseline="0" dirty="0" smtClean="0">
                <a:solidFill>
                  <a:schemeClr val="tx1"/>
                </a:solidFill>
                <a:effectLst/>
                <a:latin typeface="+mn-lt"/>
                <a:ea typeface="+mn-ea"/>
                <a:cs typeface="+mn-cs"/>
              </a:rPr>
              <a:t> models)</a:t>
            </a:r>
            <a:r>
              <a:rPr lang="en-US" sz="1000" kern="1200" dirty="0" smtClean="0">
                <a:solidFill>
                  <a:schemeClr val="tx1"/>
                </a:solidFill>
                <a:effectLst/>
                <a:latin typeface="+mn-lt"/>
                <a:ea typeface="+mn-ea"/>
                <a:cs typeface="+mn-cs"/>
              </a:rPr>
              <a:t> provides a more realistic sense of politics and conflicts, and also forces planning to face up to the consequences of its own good action. Such outcomes must be seen as something more than simply unintended consequences“. Saying so, Vellalore resettlement project conceives a rather repressive theory wherein resettlement theories in the global context have been replaced by in-situ redevelopment concepts, right based policies and participatory developments.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Reiterating the SLF, the processes and institutions (resettlement policy and TNSCB) that assess the livelihood assets and propose livelihood strategies seem to falter in the case of Vellalore with distressing outcomes such as lack of employment opportunities, inaccessible infrastructure, and affordability concerns -  recycling of poverty, adding to the existing vulnerabilities.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Planning in this sense brings the attitude of a “casual shrug” (Roy, 2005, p. 156) stating inabilities in managing the advocacies of complex social systems .The weak social capital is thus another primary concern that renders the context fragile - which may augment vulnerabilities. Pressures on land - both on resettlement premises (infrastructure pressure) and on the departure lands (shift of economy) may influence the dynamics of micro-economics and thereby impact livelihood.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latin typeface="+mn-lt"/>
                <a:ea typeface="+mn-ea"/>
                <a:cs typeface="+mn-cs"/>
              </a:rPr>
              <a:t>This report questions the snowballing of issues highlighted in the earlier chapters to embark upon a </a:t>
            </a:r>
            <a:r>
              <a:rPr lang="en-US" sz="1000" i="1" kern="1200" dirty="0" smtClean="0">
                <a:solidFill>
                  <a:schemeClr val="tx1"/>
                </a:solidFill>
                <a:effectLst/>
                <a:latin typeface="+mn-lt"/>
                <a:ea typeface="+mn-ea"/>
                <a:cs typeface="+mn-cs"/>
              </a:rPr>
              <a:t>vertical slum in the making </a:t>
            </a:r>
            <a:r>
              <a:rPr lang="en-US" sz="1000" kern="1200" dirty="0" smtClean="0">
                <a:solidFill>
                  <a:schemeClr val="tx1"/>
                </a:solidFill>
                <a:effectLst/>
                <a:latin typeface="+mn-lt"/>
                <a:ea typeface="+mn-ea"/>
                <a:cs typeface="+mn-cs"/>
              </a:rPr>
              <a:t>- if immediate remedial measures are left unheeded. </a:t>
            </a:r>
            <a:r>
              <a:rPr lang="en-US" sz="1000" i="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However, as the title of this research puts across an understanding of the lives in transition, the observations made, though restricted to the current scenario, may give rise to ensuing hypotheses (specific to gender, caste, religion, employment, social networks etc.,) rooting from the inferences made. </a:t>
            </a:r>
          </a:p>
          <a:p>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30</a:t>
            </a:fld>
            <a:endParaRPr lang="en-US"/>
          </a:p>
        </p:txBody>
      </p:sp>
    </p:spTree>
    <p:extLst>
      <p:ext uri="{BB962C8B-B14F-4D97-AF65-F5344CB8AC3E}">
        <p14:creationId xmlns:p14="http://schemas.microsoft.com/office/powerpoint/2010/main" val="276845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mj-lt"/>
              <a:buAutoNum type="alphaLcPeriod"/>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5145A98-1A64-41DE-9AF3-CBD2C48D9F8D}" type="slidenum">
              <a:rPr lang="en-US" smtClean="0"/>
              <a:t>4</a:t>
            </a:fld>
            <a:endParaRPr lang="en-US"/>
          </a:p>
        </p:txBody>
      </p:sp>
    </p:spTree>
    <p:extLst>
      <p:ext uri="{BB962C8B-B14F-4D97-AF65-F5344CB8AC3E}">
        <p14:creationId xmlns:p14="http://schemas.microsoft.com/office/powerpoint/2010/main" val="152951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Slum free city in the context of Tamil Nadu.</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slum free city plan, initiated in 2010, under Rajiv </a:t>
            </a:r>
            <a:r>
              <a:rPr lang="en-US" sz="1200" kern="1200" dirty="0" err="1" smtClean="0">
                <a:solidFill>
                  <a:schemeClr val="tx1"/>
                </a:solidFill>
                <a:effectLst/>
                <a:latin typeface="+mn-lt"/>
                <a:ea typeface="+mn-ea"/>
                <a:cs typeface="+mn-cs"/>
              </a:rPr>
              <a:t>Awas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Yojana</a:t>
            </a:r>
            <a:r>
              <a:rPr lang="en-US" sz="1200" kern="1200" dirty="0" smtClean="0">
                <a:solidFill>
                  <a:schemeClr val="tx1"/>
                </a:solidFill>
                <a:effectLst/>
                <a:latin typeface="+mn-lt"/>
                <a:ea typeface="+mn-ea"/>
                <a:cs typeface="+mn-cs"/>
              </a:rPr>
              <a:t> (currently known as Pradhan </a:t>
            </a:r>
            <a:r>
              <a:rPr lang="en-US" sz="1200" kern="1200" dirty="0" err="1" smtClean="0">
                <a:solidFill>
                  <a:schemeClr val="tx1"/>
                </a:solidFill>
                <a:effectLst/>
                <a:latin typeface="+mn-lt"/>
                <a:ea typeface="+mn-ea"/>
                <a:cs typeface="+mn-cs"/>
              </a:rPr>
              <a:t>Mantri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Awas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Yojana</a:t>
            </a:r>
            <a:r>
              <a:rPr lang="en-US" sz="1200" kern="1200" dirty="0" smtClean="0">
                <a:solidFill>
                  <a:schemeClr val="tx1"/>
                </a:solidFill>
                <a:effectLst/>
                <a:latin typeface="+mn-lt"/>
                <a:ea typeface="+mn-ea"/>
                <a:cs typeface="+mn-cs"/>
              </a:rPr>
              <a:t> (PMAY)) entailed remedial measures for shortage of urban land, shelter and amenities in two ways – upgrading and resettlement of existing slums with property rights, housing and reservation of land (to avoid new slum formation). The arrival of private sector in such schemes emanated as a response to ambiguities in the objectives and vision of the public sector wherein the slums have swayed between illegalities and exclusion on the one hand and tolerance and recognition on the other.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weave of World Bank’s strategies in the 1970s with the Tamil Nadu Slum Clearance Board’s (TNSCB) visions, particularly in the housing sector, restructured TNSCB to limit political shadows and the degree of dependence on state capital. With in-situ developments and upgrading in its initial years, the TNSCB in the 90s, shifted back to weak trails - as a testimony to struggle oriented action against evictions – a response to relocation – which was a tolerable option in the 1980s with persuasion of the Community Development Wing (CDW) and several interconnected trends (tough stance of the state agencies, strenuous outreach etc.,). Furthermore, the introduction of state sponsored self-help groups mediated by the NGOs promoted systems of patronage and power struggles between the state and the NGOs and the NGOs with the slum. Dynamics in the occupancy of slums, divisive party politics within slum communities and gentrification of TNSCB tenements tarnished the unity essential for the success of such schemes (</a:t>
            </a:r>
            <a:r>
              <a:rPr lang="en-US" sz="1200" kern="1200" dirty="0" err="1" smtClean="0">
                <a:solidFill>
                  <a:schemeClr val="tx1"/>
                </a:solidFill>
                <a:effectLst/>
                <a:latin typeface="+mn-lt"/>
                <a:ea typeface="+mn-ea"/>
                <a:cs typeface="+mn-cs"/>
              </a:rPr>
              <a:t>Hochart</a:t>
            </a:r>
            <a:r>
              <a:rPr lang="en-US" sz="1200" kern="1200" dirty="0" smtClean="0">
                <a:solidFill>
                  <a:schemeClr val="tx1"/>
                </a:solidFill>
                <a:effectLst/>
                <a:latin typeface="+mn-lt"/>
                <a:ea typeface="+mn-ea"/>
                <a:cs typeface="+mn-cs"/>
              </a:rPr>
              <a:t>, 2014).</a:t>
            </a:r>
          </a:p>
          <a:p>
            <a:pPr marL="342900" marR="0" lvl="0" indent="-342900">
              <a:lnSpc>
                <a:spcPct val="115000"/>
              </a:lnSpc>
              <a:spcBef>
                <a:spcPts val="0"/>
              </a:spcBef>
              <a:spcAft>
                <a:spcPts val="0"/>
              </a:spcAft>
              <a:buFont typeface="+mj-lt"/>
              <a:buAutoNum type="alphaLcPeriod"/>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65145A98-1A64-41DE-9AF3-CBD2C48D9F8D}" type="slidenum">
              <a:rPr lang="en-US" smtClean="0"/>
              <a:t>5</a:t>
            </a:fld>
            <a:endParaRPr lang="en-US"/>
          </a:p>
        </p:txBody>
      </p:sp>
    </p:spTree>
    <p:extLst>
      <p:ext uri="{BB962C8B-B14F-4D97-AF65-F5344CB8AC3E}">
        <p14:creationId xmlns:p14="http://schemas.microsoft.com/office/powerpoint/2010/main" val="64172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Migration theories propose push and pull factors whose occurrence and scale determine the premises of resettlement. In case of involuntary resettlements, the push factor (diminished decision making) overpower to render the affected powerless (</a:t>
            </a:r>
            <a:r>
              <a:rPr lang="en-US" sz="1200" kern="1200" dirty="0" err="1" smtClean="0">
                <a:solidFill>
                  <a:schemeClr val="tx1"/>
                </a:solidFill>
                <a:effectLst/>
                <a:latin typeface="+mn-lt"/>
                <a:ea typeface="+mn-ea"/>
                <a:cs typeface="+mn-cs"/>
              </a:rPr>
              <a:t>Ayyar</a:t>
            </a:r>
            <a:r>
              <a:rPr lang="en-US" sz="1200" kern="1200" dirty="0" smtClean="0">
                <a:solidFill>
                  <a:schemeClr val="tx1"/>
                </a:solidFill>
                <a:effectLst/>
                <a:latin typeface="+mn-lt"/>
                <a:ea typeface="+mn-ea"/>
                <a:cs typeface="+mn-cs"/>
              </a:rPr>
              <a:t>, 2013). Voluntary </a:t>
            </a:r>
            <a:r>
              <a:rPr lang="en-US" sz="1200" kern="1200" dirty="0" err="1" smtClean="0">
                <a:solidFill>
                  <a:schemeClr val="tx1"/>
                </a:solidFill>
                <a:effectLst/>
                <a:latin typeface="+mn-lt"/>
                <a:ea typeface="+mn-ea"/>
                <a:cs typeface="+mn-cs"/>
              </a:rPr>
              <a:t>resettlment</a:t>
            </a:r>
            <a:r>
              <a:rPr lang="en-US" sz="1200" kern="1200" dirty="0" smtClean="0">
                <a:solidFill>
                  <a:schemeClr val="tx1"/>
                </a:solidFill>
                <a:effectLst/>
                <a:latin typeface="+mn-lt"/>
                <a:ea typeface="+mn-ea"/>
                <a:cs typeface="+mn-cs"/>
              </a:rPr>
              <a:t> is differentiated with the involuntary type with the former’s migration being gradual with less time for adaptation in the socio-economic spectrums while the latter’s process deems to be indiscriminate disrupting the socio-economic mechanisms (Contractor, et al., 2006).</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aspect of resettlement is most often juxtaposed between the provisions of good quality services, essential amenities, better social living and most importantly a legal recognition embossed on it. These parameters are not necessarily disparate, for example, with the provision of security of tenure and evasion from the fear of evictions, household investments diverge to cater housing, health and education with subsequent influence on income levels and better living conditions - physical and social health, wellbeing - to further better morbidity and mortality rates. A contention to this premise is directed towards the location or the context of resettlement.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developmental aspects of resettlement are based on the perceptions of enhanced use of land and property. To its best, relocation should be undertaken at the will of the dwellers. “At worst, resettlement is little better than forced eviction with no attempt at consultation or consideration of the social and economic consequences of moving people to distant, often peripheral, sites with no access to urban infrastructure, services or transport”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Insecure tenure increases the possibility of involuntary resettlement as well as affecting the necessary compensation and assistance to the affected households (United Nations Human Settlements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2003). Apart from political upheavals and natural calamities as a basis for resettlement, many of them are an effect of unplanned, unanticipated developmental projects desired by agencies of the government, businesses etc. (</a:t>
            </a:r>
            <a:r>
              <a:rPr lang="en-US" sz="1200" kern="1200" dirty="0" err="1" smtClean="0">
                <a:solidFill>
                  <a:schemeClr val="tx1"/>
                </a:solidFill>
                <a:effectLst/>
                <a:latin typeface="+mn-lt"/>
                <a:ea typeface="+mn-ea"/>
                <a:cs typeface="+mn-cs"/>
              </a:rPr>
              <a:t>Ayyar</a:t>
            </a:r>
            <a:r>
              <a:rPr lang="en-US" sz="1200" kern="1200" dirty="0" smtClean="0">
                <a:solidFill>
                  <a:schemeClr val="tx1"/>
                </a:solidFill>
                <a:effectLst/>
                <a:latin typeface="+mn-lt"/>
                <a:ea typeface="+mn-ea"/>
                <a:cs typeface="+mn-cs"/>
              </a:rPr>
              <a:t>, 2013)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Involuntary resettlement has been exclusively researched upon by Michael M. </a:t>
            </a:r>
            <a:r>
              <a:rPr lang="en-US" sz="1200" kern="1200" dirty="0" err="1" smtClean="0">
                <a:solidFill>
                  <a:schemeClr val="tx1"/>
                </a:solidFill>
                <a:effectLst/>
                <a:latin typeface="+mn-lt"/>
                <a:ea typeface="+mn-ea"/>
                <a:cs typeface="+mn-cs"/>
              </a:rPr>
              <a:t>Cernea</a:t>
            </a:r>
            <a:r>
              <a:rPr lang="en-US" sz="1200" kern="1200" dirty="0" smtClean="0">
                <a:solidFill>
                  <a:schemeClr val="tx1"/>
                </a:solidFill>
                <a:effectLst/>
                <a:latin typeface="+mn-lt"/>
                <a:ea typeface="+mn-ea"/>
                <a:cs typeface="+mn-cs"/>
              </a:rPr>
              <a:t>(2004) who explains two distinct yet closely linked components – the first being the displacement of people and the second reconstruction of their livelihood which entails rehabilitation. </a:t>
            </a:r>
          </a:p>
          <a:p>
            <a:endParaRPr lang="en-US" dirty="0"/>
          </a:p>
        </p:txBody>
      </p:sp>
      <p:sp>
        <p:nvSpPr>
          <p:cNvPr id="4" name="Slide Number Placeholder 3"/>
          <p:cNvSpPr>
            <a:spLocks noGrp="1"/>
          </p:cNvSpPr>
          <p:nvPr>
            <p:ph type="sldNum" sz="quarter" idx="10"/>
          </p:nvPr>
        </p:nvSpPr>
        <p:spPr/>
        <p:txBody>
          <a:bodyPr/>
          <a:lstStyle/>
          <a:p>
            <a:fld id="{65145A98-1A64-41DE-9AF3-CBD2C48D9F8D}" type="slidenum">
              <a:rPr lang="en-US" smtClean="0"/>
              <a:t>6</a:t>
            </a:fld>
            <a:endParaRPr lang="en-US"/>
          </a:p>
        </p:txBody>
      </p:sp>
    </p:spTree>
    <p:extLst>
      <p:ext uri="{BB962C8B-B14F-4D97-AF65-F5344CB8AC3E}">
        <p14:creationId xmlns:p14="http://schemas.microsoft.com/office/powerpoint/2010/main" val="210501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Cernea</a:t>
            </a:r>
            <a:r>
              <a:rPr lang="en-US" sz="1200" kern="1200" dirty="0" smtClean="0">
                <a:solidFill>
                  <a:schemeClr val="tx1"/>
                </a:solidFill>
                <a:effectLst/>
                <a:latin typeface="+mn-lt"/>
                <a:ea typeface="+mn-ea"/>
                <a:cs typeface="+mn-cs"/>
              </a:rPr>
              <a:t> (2004)proposes risk reversals and strategies to reestablish livelihoods by firstly defining the process of resettlement, the impoverishment risks and the risk reversal methodologies.</a:t>
            </a:r>
          </a:p>
          <a:p>
            <a:r>
              <a:rPr lang="en-US" sz="1200" kern="1200" dirty="0" smtClean="0">
                <a:solidFill>
                  <a:schemeClr val="tx1"/>
                </a:solidFill>
                <a:effectLst/>
                <a:latin typeface="+mn-lt"/>
                <a:ea typeface="+mn-ea"/>
                <a:cs typeface="+mn-cs"/>
              </a:rPr>
              <a:t>The process of recruitment, transitions, development and handing over, along with the understanding of resident’s response and stress behaviors are articulated to define patterns and conceptual models and frame a toolbox for researchers.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model assesses the effects and losses through a synchronic process to propose recovery strategies after resettlement. Dismantling the effects, </a:t>
            </a:r>
            <a:r>
              <a:rPr lang="en-US" sz="1200" kern="1200" dirty="0" err="1" smtClean="0">
                <a:solidFill>
                  <a:schemeClr val="tx1"/>
                </a:solidFill>
                <a:effectLst/>
                <a:latin typeface="+mn-lt"/>
                <a:ea typeface="+mn-ea"/>
                <a:cs typeface="+mn-cs"/>
              </a:rPr>
              <a:t>Cernea</a:t>
            </a:r>
            <a:r>
              <a:rPr lang="en-US" sz="1200" kern="1200" dirty="0" smtClean="0">
                <a:solidFill>
                  <a:schemeClr val="tx1"/>
                </a:solidFill>
                <a:effectLst/>
                <a:latin typeface="+mn-lt"/>
                <a:ea typeface="+mn-ea"/>
                <a:cs typeface="+mn-cs"/>
              </a:rPr>
              <a:t> (2004) talks about components of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Landlessness – foundation of dweller’s activities and livelihoods are expropriated leading to losses in terms of natural and man-made capital to end with pauperization.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Joblessness – loss of wage employment, assets, loss of land, shift to tertiary occupations and failure in creation of new jobs to match obtainable human skills entails a substantive investment; failure of which leads to unemployment and underemployment. Skill training as a remedial component need not necessarily provide jobs.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Homelessness - alienation and deprivation in social status are repercussions of loss of common community space and individual homes. This aspect is closely linked to joblessness, marginalization and morbidity rates compelling the need for better financing (of the project and the compensation based on assessed market value).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Marginalization - economic instabilities, obsolete human skills for the new context, time bound improvements in the standards of living and downward trends in social mobility are common grounds for marginalization along with the overlooked facets of psychological consequences, behavioral impairments, anxiety etc.,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and increased morbidity – nutrition related issues arise from the impacts of landlessness and joblessness. Social stresses arising from these, relocation based illnesses (environment quality of the relocation site) work as differential consequences on physical and mental health across gender and 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Loss of access to common property resources - a component that hinders livelihood since they remain uncompensated by the government i.e., loss of school, religious spaces, community spaces, burial grounds etc.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Community disarticulation – social fabric gets disturbed by fragmentations within communities, networks and patterns of organization. These are overlooked and uncompensated by the programs. Rebuilding the prior bonds remains a tedious affair. Piecemeal relocation radically imposes stress in prior ties, inter-personal behaviors and cohesion within households. Participation in societal activities after relocation remains challenged. Facing social uncertainties is the heaviest costs of all inducing stress on poverty and adds to vulnerabilities owing to powerlessness and dependency.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smtClean="0">
                <a:solidFill>
                  <a:schemeClr val="tx1"/>
                </a:solidFill>
                <a:effectLst/>
                <a:latin typeface="+mn-lt"/>
                <a:ea typeface="+mn-ea"/>
                <a:cs typeface="+mn-cs"/>
              </a:rPr>
              <a:t>Gender and social concerns - </a:t>
            </a:r>
            <a:r>
              <a:rPr lang="en-US" sz="1200" kern="1200" dirty="0" smtClean="0">
                <a:solidFill>
                  <a:schemeClr val="tx1"/>
                </a:solidFill>
                <a:effectLst/>
                <a:latin typeface="+mn-lt"/>
                <a:ea typeface="+mn-ea"/>
                <a:cs typeface="+mn-cs"/>
              </a:rPr>
              <a:t>Compensation biases in the case of women were revealed under a gender oriented study of the framework (</a:t>
            </a:r>
            <a:r>
              <a:rPr lang="en-US" sz="1200" kern="1200" dirty="0" err="1" smtClean="0">
                <a:solidFill>
                  <a:schemeClr val="tx1"/>
                </a:solidFill>
                <a:effectLst/>
                <a:latin typeface="+mn-lt"/>
                <a:ea typeface="+mn-ea"/>
                <a:cs typeface="+mn-cs"/>
              </a:rPr>
              <a:t>Cernea</a:t>
            </a:r>
            <a:r>
              <a:rPr lang="en-US" sz="1200" kern="1200" dirty="0" smtClean="0">
                <a:solidFill>
                  <a:schemeClr val="tx1"/>
                </a:solidFill>
                <a:effectLst/>
                <a:latin typeface="+mn-lt"/>
                <a:ea typeface="+mn-ea"/>
                <a:cs typeface="+mn-cs"/>
              </a:rPr>
              <a:t>, 2004). In multistoried structures, women may often face issues in terms of the time spent in collecting water and the struggles of carrying to the upper floor. Many who work as domestic help at middle-income households might lose their jobs post resettlement – attributed mainly to the lack of transport facilities, costs incurred and time of travel. The public spaces or the common amenities such as the parks, playgrounds, community halls may sometimes be restrictive to women provided the evident mixed neighborhood-led consequences. The men of the other community can be mostly judged as a threat (</a:t>
            </a:r>
            <a:r>
              <a:rPr lang="en-US" sz="1200" kern="1200" dirty="0" err="1" smtClean="0">
                <a:solidFill>
                  <a:schemeClr val="tx1"/>
                </a:solidFill>
                <a:effectLst/>
                <a:latin typeface="+mn-lt"/>
                <a:ea typeface="+mn-ea"/>
                <a:cs typeface="+mn-cs"/>
              </a:rPr>
              <a:t>Ayyar</a:t>
            </a:r>
            <a:r>
              <a:rPr lang="en-US" sz="1200" kern="1200" dirty="0" smtClean="0">
                <a:solidFill>
                  <a:schemeClr val="tx1"/>
                </a:solidFill>
                <a:effectLst/>
                <a:latin typeface="+mn-lt"/>
                <a:ea typeface="+mn-ea"/>
                <a:cs typeface="+mn-cs"/>
              </a:rPr>
              <a:t>, 2013).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Lastly, an increased dropout rate amongst students was another aspect of concern after relocation.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It is also imperative to touch upon the pressure relocation imposes on the host land and resources (physical and social). The economic impacts (rise in prices), health impacts, cultural concerns endure for a considerable period of time. The inequities in opportunities should be minimal. It is, therefore, imperative to state that these processes and risks occur simultaneously and thus their reconstructive strategies have to be multidimensional, comprehensive and systematic.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lvl="0"/>
            <a:endParaRPr lang="en-US" sz="1200" b="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5145A98-1A64-41DE-9AF3-CBD2C48D9F8D}" type="slidenum">
              <a:rPr lang="en-US" smtClean="0"/>
              <a:t>7</a:t>
            </a:fld>
            <a:endParaRPr lang="en-US"/>
          </a:p>
        </p:txBody>
      </p:sp>
    </p:spTree>
    <p:extLst>
      <p:ext uri="{BB962C8B-B14F-4D97-AF65-F5344CB8AC3E}">
        <p14:creationId xmlns:p14="http://schemas.microsoft.com/office/powerpoint/2010/main" val="662062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Cernea</a:t>
            </a:r>
            <a:r>
              <a:rPr lang="en-US" sz="1200" kern="1200" dirty="0" smtClean="0">
                <a:solidFill>
                  <a:schemeClr val="tx1"/>
                </a:solidFill>
                <a:effectLst/>
                <a:latin typeface="+mn-lt"/>
                <a:ea typeface="+mn-ea"/>
                <a:cs typeface="+mn-cs"/>
              </a:rPr>
              <a:t> (2004)proposes risk reversals as focused strategies enduring as chain effects and synergies that direct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Landlessness and joblessness to land-based resettlement and re-employment respectively – co-ownership of new lands, provision for new employments and skill enhancement.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Homelessness to house construction.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Marginalization to social inclusion.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Restoration of common assets and services.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Community rebuilding.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Improved healthcare and adequate nutrition.</a:t>
            </a:r>
          </a:p>
          <a:p>
            <a:endParaRPr lang="en-US" dirty="0" smtClean="0"/>
          </a:p>
          <a:p>
            <a:r>
              <a:rPr lang="en-US" sz="1200" kern="1200" dirty="0" smtClean="0">
                <a:solidFill>
                  <a:schemeClr val="tx1"/>
                </a:solidFill>
                <a:effectLst/>
                <a:latin typeface="+mn-lt"/>
                <a:ea typeface="+mn-ea"/>
                <a:cs typeface="+mn-cs"/>
              </a:rPr>
              <a:t>The risks and their reconstructive strategies, on a general platform, can be indicated under four tasks – </a:t>
            </a:r>
          </a:p>
          <a:p>
            <a:pPr lvl="0"/>
            <a:r>
              <a:rPr lang="en-US" sz="1200" kern="1200" dirty="0" smtClean="0">
                <a:solidFill>
                  <a:schemeClr val="tx1"/>
                </a:solidFill>
                <a:effectLst/>
                <a:latin typeface="+mn-lt"/>
                <a:ea typeface="+mn-ea"/>
                <a:cs typeface="+mn-cs"/>
              </a:rPr>
              <a:t>Planning and indicative function – predictive in nature. This includes an encounter with the community to assist and comfort for the shock induced vis-à-vis the news of resettlement along with mapping of the existing socio-economic profile.</a:t>
            </a:r>
          </a:p>
          <a:p>
            <a:pPr lvl="0"/>
            <a:r>
              <a:rPr lang="en-US" sz="1200" kern="1200" dirty="0" smtClean="0">
                <a:solidFill>
                  <a:schemeClr val="tx1"/>
                </a:solidFill>
                <a:effectLst/>
                <a:latin typeface="+mn-lt"/>
                <a:ea typeface="+mn-ea"/>
                <a:cs typeface="+mn-cs"/>
              </a:rPr>
              <a:t>Exploration, explanation and assessment function – a diagnostic approach. Sensitivity towards the repercussions due to breakdown of social networks, loss of livelihood, education, and mobility should inform the design of resettlement framework. Participatory tools and mechanisms to be adopted at every stage.</a:t>
            </a:r>
          </a:p>
          <a:p>
            <a:pPr lvl="0"/>
            <a:r>
              <a:rPr lang="en-US" sz="1200" kern="1200" dirty="0" smtClean="0">
                <a:solidFill>
                  <a:schemeClr val="tx1"/>
                </a:solidFill>
                <a:effectLst/>
                <a:latin typeface="+mn-lt"/>
                <a:ea typeface="+mn-ea"/>
                <a:cs typeface="+mn-cs"/>
              </a:rPr>
              <a:t>Propositions for reconstruction and reestablishment – a problem-resolution function. A social Impact Assessment is prepared as a monitoring tool post resettlement “ to understand the hardships of the people while resettlement, the lacunae of the process, the benefits and welfares received as planned, the issues and concerns of the involved departments and the learning from the exercise (Singh &amp; </a:t>
            </a:r>
            <a:r>
              <a:rPr lang="en-US" sz="1200" kern="1200" dirty="0" err="1" smtClean="0">
                <a:solidFill>
                  <a:schemeClr val="tx1"/>
                </a:solidFill>
                <a:effectLst/>
                <a:latin typeface="+mn-lt"/>
                <a:ea typeface="+mn-ea"/>
                <a:cs typeface="+mn-cs"/>
              </a:rPr>
              <a:t>Khosla</a:t>
            </a:r>
            <a:r>
              <a:rPr lang="en-US" sz="1200" kern="1200" dirty="0" smtClean="0">
                <a:solidFill>
                  <a:schemeClr val="tx1"/>
                </a:solidFill>
                <a:effectLst/>
                <a:latin typeface="+mn-lt"/>
                <a:ea typeface="+mn-ea"/>
                <a:cs typeface="+mn-cs"/>
              </a:rPr>
              <a:t>, 2014) and</a:t>
            </a:r>
          </a:p>
          <a:p>
            <a:pPr lvl="0"/>
            <a:r>
              <a:rPr lang="en-US" sz="1200" kern="1200" dirty="0" smtClean="0">
                <a:solidFill>
                  <a:schemeClr val="tx1"/>
                </a:solidFill>
                <a:effectLst/>
                <a:latin typeface="+mn-lt"/>
                <a:ea typeface="+mn-ea"/>
                <a:cs typeface="+mn-cs"/>
              </a:rPr>
              <a:t>Investigative function to conduct research and formulate hypotheses – a research function.</a:t>
            </a:r>
          </a:p>
          <a:p>
            <a:endParaRPr lang="en-US" dirty="0" smtClean="0"/>
          </a:p>
          <a:p>
            <a:r>
              <a:rPr lang="en-US" u="sng" dirty="0" smtClean="0"/>
              <a:t>Community rebuilding:</a:t>
            </a:r>
          </a:p>
          <a:p>
            <a:r>
              <a:rPr lang="en-US" sz="1200" kern="1200" dirty="0" smtClean="0">
                <a:solidFill>
                  <a:schemeClr val="tx1"/>
                </a:solidFill>
                <a:effectLst/>
                <a:latin typeface="+mn-lt"/>
                <a:ea typeface="+mn-ea"/>
                <a:cs typeface="+mn-cs"/>
              </a:rPr>
              <a:t>With the current practices of redundant cost-benefit analyses, discounting of the sensitivity analyses and risks, multivariate pressures on the residents seem to exist with emphasis mainly inclined towards rates of return for the project investors rather than protecting people’s interests and welfare; and this, by large conflicts the policy’s objective in tackling poverty. </a:t>
            </a:r>
          </a:p>
          <a:p>
            <a:r>
              <a:rPr lang="en-US" sz="1200" kern="1200" dirty="0" smtClean="0">
                <a:solidFill>
                  <a:schemeClr val="tx1"/>
                </a:solidFill>
                <a:effectLst/>
                <a:latin typeface="+mn-lt"/>
                <a:ea typeface="+mn-ea"/>
                <a:cs typeface="+mn-cs"/>
              </a:rPr>
              <a:t>Access to community-owned resources as a fallback strategy for the reestablishment of social ties providing access to resources are mapped. Organized and collective actions for the marginalized and vulnerable can improve inclusion. Common cultural values help overcoming material deprivations, economic instabilities etc.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Social security: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entails not just the provision of asset but the access to it as well such as “access to reasonable employment opportunities, transportation to access the workplaces, food security through ration shops, hospital and health care services, educational facilities to acquire skills, and emergency benefits and care” (Contractor, et al., 2006, p. 40).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Privatization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Public Private Partnerships as a part of </a:t>
            </a:r>
            <a:r>
              <a:rPr lang="en-US" sz="1200" i="1" kern="1200" dirty="0" smtClean="0">
                <a:solidFill>
                  <a:schemeClr val="tx1"/>
                </a:solidFill>
                <a:effectLst/>
                <a:latin typeface="+mn-lt"/>
                <a:ea typeface="+mn-ea"/>
                <a:cs typeface="+mn-cs"/>
              </a:rPr>
              <a:t>slum free India</a:t>
            </a:r>
            <a:r>
              <a:rPr lang="en-US" sz="1200" kern="1200" dirty="0" smtClean="0">
                <a:solidFill>
                  <a:schemeClr val="tx1"/>
                </a:solidFill>
                <a:effectLst/>
                <a:latin typeface="+mn-lt"/>
                <a:ea typeface="+mn-ea"/>
                <a:cs typeface="+mn-cs"/>
              </a:rPr>
              <a:t> promotes the development and access to slum lands to developers through Transferable Development Rights (TDR) in exchange for housing provided for the displaced slum households. The pitfall in a democratic setting is the increased privatization which undermine the institutional and political practices specifically in terms of governance that promote people’s participation </a:t>
            </a:r>
          </a:p>
          <a:p>
            <a:endParaRPr lang="en-US" dirty="0"/>
          </a:p>
        </p:txBody>
      </p:sp>
      <p:sp>
        <p:nvSpPr>
          <p:cNvPr id="4" name="Slide Number Placeholder 3"/>
          <p:cNvSpPr>
            <a:spLocks noGrp="1"/>
          </p:cNvSpPr>
          <p:nvPr>
            <p:ph type="sldNum" sz="quarter" idx="10"/>
          </p:nvPr>
        </p:nvSpPr>
        <p:spPr/>
        <p:txBody>
          <a:bodyPr/>
          <a:lstStyle/>
          <a:p>
            <a:fld id="{65145A98-1A64-41DE-9AF3-CBD2C48D9F8D}" type="slidenum">
              <a:rPr lang="en-US" smtClean="0"/>
              <a:t>8</a:t>
            </a:fld>
            <a:endParaRPr lang="en-US"/>
          </a:p>
        </p:txBody>
      </p:sp>
    </p:spTree>
    <p:extLst>
      <p:ext uri="{BB962C8B-B14F-4D97-AF65-F5344CB8AC3E}">
        <p14:creationId xmlns:p14="http://schemas.microsoft.com/office/powerpoint/2010/main" val="3677500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effectLst/>
                <a:latin typeface="Times New Roman" panose="02020603050405020304" pitchFamily="18" charset="0"/>
                <a:ea typeface="Calibri" panose="020F0502020204030204" pitchFamily="34" charset="0"/>
              </a:rPr>
              <a:t>Now, What is resettlement? It is</a:t>
            </a:r>
            <a:r>
              <a:rPr lang="en-US" sz="1000" baseline="0" dirty="0" smtClean="0">
                <a:effectLst/>
                <a:latin typeface="Times New Roman" panose="02020603050405020304" pitchFamily="18" charset="0"/>
                <a:ea typeface="Calibri" panose="020F0502020204030204" pitchFamily="34" charset="0"/>
              </a:rPr>
              <a:t> “</a:t>
            </a:r>
            <a:r>
              <a:rPr lang="en-US" sz="1000" dirty="0" smtClean="0">
                <a:effectLst/>
                <a:latin typeface="Times New Roman" panose="02020603050405020304" pitchFamily="18" charset="0"/>
                <a:ea typeface="Calibri" panose="020F0502020204030204" pitchFamily="34" charset="0"/>
              </a:rPr>
              <a:t>The process of </a:t>
            </a:r>
            <a:r>
              <a:rPr lang="en-US" sz="1000" b="1" i="1" dirty="0" smtClean="0">
                <a:effectLst/>
                <a:latin typeface="Times New Roman" panose="02020603050405020304" pitchFamily="18" charset="0"/>
                <a:ea typeface="Calibri" panose="020F0502020204030204" pitchFamily="34" charset="0"/>
              </a:rPr>
              <a:t>identification and transfer </a:t>
            </a:r>
            <a:r>
              <a:rPr lang="en-US" sz="1000" dirty="0" smtClean="0">
                <a:effectLst/>
                <a:latin typeface="Times New Roman" panose="02020603050405020304" pitchFamily="18" charset="0"/>
                <a:ea typeface="Calibri" panose="020F0502020204030204" pitchFamily="34" charset="0"/>
              </a:rPr>
              <a:t>of a group, large or small, from their local habitat/ native place to a host place, which may or may not have agreed to admit them. It may happen </a:t>
            </a:r>
            <a:r>
              <a:rPr lang="en-US" sz="1000" b="1" i="1" dirty="0" smtClean="0">
                <a:effectLst/>
                <a:latin typeface="Times New Roman" panose="02020603050405020304" pitchFamily="18" charset="0"/>
                <a:ea typeface="Calibri" panose="020F0502020204030204" pitchFamily="34" charset="0"/>
              </a:rPr>
              <a:t>voluntarily</a:t>
            </a:r>
            <a:r>
              <a:rPr lang="en-US" sz="1000" dirty="0" smtClean="0">
                <a:effectLst/>
                <a:latin typeface="Times New Roman" panose="02020603050405020304" pitchFamily="18" charset="0"/>
                <a:ea typeface="Calibri" panose="020F0502020204030204" pitchFamily="34" charset="0"/>
              </a:rPr>
              <a:t>, when people or communities migrate from one place to another on will. It may also happen </a:t>
            </a:r>
            <a:r>
              <a:rPr lang="en-US" sz="1000" b="1" i="1" dirty="0" smtClean="0">
                <a:effectLst/>
                <a:latin typeface="Times New Roman" panose="02020603050405020304" pitchFamily="18" charset="0"/>
                <a:ea typeface="Calibri" panose="020F0502020204030204" pitchFamily="34" charset="0"/>
              </a:rPr>
              <a:t>involuntarily</a:t>
            </a:r>
            <a:r>
              <a:rPr lang="en-US" sz="1000" dirty="0" smtClean="0">
                <a:effectLst/>
                <a:latin typeface="Times New Roman" panose="02020603050405020304" pitchFamily="18" charset="0"/>
                <a:ea typeface="Calibri" panose="020F0502020204030204" pitchFamily="34" charset="0"/>
              </a:rPr>
              <a:t>, when it is forced by the public agency for the larger public good/benefit. Resettlement usually happens with </a:t>
            </a:r>
            <a:r>
              <a:rPr lang="en-US" sz="1000" b="1" i="1" dirty="0" smtClean="0">
                <a:effectLst/>
                <a:latin typeface="Times New Roman" panose="02020603050405020304" pitchFamily="18" charset="0"/>
                <a:ea typeface="Calibri" panose="020F0502020204030204" pitchFamily="34" charset="0"/>
              </a:rPr>
              <a:t>some compensation</a:t>
            </a:r>
            <a:r>
              <a:rPr lang="en-US" sz="1000" dirty="0" smtClean="0">
                <a:effectLst/>
                <a:latin typeface="Times New Roman" panose="02020603050405020304" pitchFamily="18" charset="0"/>
                <a:ea typeface="Calibri" panose="020F0502020204030204" pitchFamily="34" charset="0"/>
              </a:rPr>
              <a:t>; the benefits, monetary or non-monetary or in any form, that the person resettled is provided in lieu of the lost locale, assets, work places, relationships, etc. In the case of slum dwellers, compensation is provided in the form of land or housing at highly subsidized rates to eligible slum families.”</a:t>
            </a:r>
          </a:p>
          <a:p>
            <a:r>
              <a:rPr lang="en-US" sz="1000" dirty="0" smtClean="0">
                <a:latin typeface="Times New Roman" panose="02020603050405020304" pitchFamily="18" charset="0"/>
                <a:ea typeface="Calibri" panose="020F0502020204030204" pitchFamily="34" charset="0"/>
              </a:rPr>
              <a:t>		</a:t>
            </a:r>
            <a:r>
              <a:rPr lang="en-US" sz="1000" dirty="0" smtClean="0">
                <a:effectLst/>
                <a:latin typeface="Times New Roman" panose="02020603050405020304" pitchFamily="18" charset="0"/>
                <a:ea typeface="Calibri" panose="020F0502020204030204" pitchFamily="34" charset="0"/>
              </a:rPr>
              <a:t>(Singh &amp; </a:t>
            </a:r>
            <a:r>
              <a:rPr lang="en-US" sz="1000" dirty="0" err="1" smtClean="0">
                <a:effectLst/>
                <a:latin typeface="Times New Roman" panose="02020603050405020304" pitchFamily="18" charset="0"/>
                <a:ea typeface="Calibri" panose="020F0502020204030204" pitchFamily="34" charset="0"/>
              </a:rPr>
              <a:t>Khosla</a:t>
            </a:r>
            <a:r>
              <a:rPr lang="en-US" sz="1000" dirty="0" smtClean="0">
                <a:effectLst/>
                <a:latin typeface="Times New Roman" panose="02020603050405020304" pitchFamily="18" charset="0"/>
                <a:ea typeface="Calibri" panose="020F0502020204030204" pitchFamily="34" charset="0"/>
              </a:rPr>
              <a:t>, 2014, p. 1). </a:t>
            </a:r>
            <a:endParaRPr lang="en-US" sz="1000" dirty="0" smtClean="0"/>
          </a:p>
          <a:p>
            <a:r>
              <a:rPr lang="en-US" sz="1000" kern="1200" dirty="0" smtClean="0">
                <a:solidFill>
                  <a:schemeClr val="tx1"/>
                </a:solidFill>
                <a:effectLst/>
                <a:latin typeface="+mn-lt"/>
                <a:ea typeface="+mn-ea"/>
                <a:cs typeface="+mn-cs"/>
              </a:rPr>
              <a:t>Michael M </a:t>
            </a:r>
            <a:r>
              <a:rPr lang="en-US" sz="1000" kern="1200" dirty="0" err="1" smtClean="0">
                <a:solidFill>
                  <a:schemeClr val="tx1"/>
                </a:solidFill>
                <a:effectLst/>
                <a:latin typeface="+mn-lt"/>
                <a:ea typeface="+mn-ea"/>
                <a:cs typeface="+mn-cs"/>
              </a:rPr>
              <a:t>Cernea</a:t>
            </a:r>
            <a:r>
              <a:rPr lang="en-US" sz="1000" kern="1200" dirty="0" smtClean="0">
                <a:solidFill>
                  <a:schemeClr val="tx1"/>
                </a:solidFill>
                <a:effectLst/>
                <a:latin typeface="+mn-lt"/>
                <a:ea typeface="+mn-ea"/>
                <a:cs typeface="+mn-cs"/>
              </a:rPr>
              <a:t> (2004)proposes risk reversals and strategies to re-establish livelihoods by firstly defining the process of resettlement, the impoverishment risks and the risk reversal methodologies.</a:t>
            </a:r>
          </a:p>
          <a:p>
            <a:r>
              <a:rPr lang="en-US" sz="1000" kern="1200" dirty="0" smtClean="0">
                <a:solidFill>
                  <a:schemeClr val="tx1"/>
                </a:solidFill>
                <a:effectLst/>
                <a:latin typeface="+mn-lt"/>
                <a:ea typeface="+mn-ea"/>
                <a:cs typeface="+mn-cs"/>
              </a:rPr>
              <a:t>The process of recruitment, transitions, development and handing over, along with the understanding of resident’s response and stress behaviors are articulated to define patterns and conceptual models and frame a toolbox for researchers.</a:t>
            </a:r>
          </a:p>
          <a:p>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model assesses the effects and losses through a synchronic process to propose recovery strategies after resettlement. Dismantling the effects, </a:t>
            </a:r>
            <a:r>
              <a:rPr lang="en-US" sz="1000" kern="1200" dirty="0" err="1" smtClean="0">
                <a:solidFill>
                  <a:schemeClr val="tx1"/>
                </a:solidFill>
                <a:effectLst/>
                <a:latin typeface="+mn-lt"/>
                <a:ea typeface="+mn-ea"/>
                <a:cs typeface="+mn-cs"/>
              </a:rPr>
              <a:t>Cernea</a:t>
            </a:r>
            <a:r>
              <a:rPr lang="en-US" sz="1000" kern="1200" dirty="0" smtClean="0">
                <a:solidFill>
                  <a:schemeClr val="tx1"/>
                </a:solidFill>
                <a:effectLst/>
                <a:latin typeface="+mn-lt"/>
                <a:ea typeface="+mn-ea"/>
                <a:cs typeface="+mn-cs"/>
              </a:rPr>
              <a:t> (2004) talks about components of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Landlessness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Joblessness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Homelessness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Marginalization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Food insecurity and increased morbidity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Loss of access to common property resources</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Community disarticulation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dirty="0" smtClean="0">
                <a:solidFill>
                  <a:schemeClr val="tx1"/>
                </a:solidFill>
                <a:effectLst/>
                <a:latin typeface="+mn-lt"/>
                <a:ea typeface="+mn-ea"/>
                <a:cs typeface="+mn-cs"/>
              </a:rPr>
              <a:t>Gender and social concerns</a:t>
            </a:r>
            <a:endParaRPr lang="en-US" sz="10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Lastly, an increased dropout rate amongst students was another aspect of concern after relocation.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dirty="0" smtClean="0">
                <a:solidFill>
                  <a:schemeClr val="tx1"/>
                </a:solidFill>
                <a:effectLst/>
                <a:latin typeface="+mn-lt"/>
                <a:ea typeface="+mn-ea"/>
                <a:cs typeface="+mn-cs"/>
              </a:rPr>
              <a:t>It is also imperative to touch upon the pressure relocation imposes on the host land and resources (physical and social). The economic impacts (rise in prices), health impacts, cultural concerns endure for a considerable period of time. The inequities in opportunities should be minimal. It is, therefore, imperative to state that these processes and risks occur simultaneously and thus their reconstructive strategies have to be multidimensional, comprehensive and systematic. </a:t>
            </a:r>
          </a:p>
          <a:p>
            <a:endParaRPr lang="en-US" sz="1000" dirty="0" smtClean="0"/>
          </a:p>
          <a:p>
            <a:r>
              <a:rPr lang="en-US" sz="1000" b="1" kern="1200" dirty="0" smtClean="0">
                <a:solidFill>
                  <a:schemeClr val="tx1"/>
                </a:solidFill>
                <a:effectLst/>
                <a:latin typeface="+mn-lt"/>
                <a:ea typeface="+mn-ea"/>
                <a:cs typeface="+mn-cs"/>
              </a:rPr>
              <a:t>CLICK: </a:t>
            </a:r>
            <a:r>
              <a:rPr lang="en-US" sz="1000" kern="1200" dirty="0" smtClean="0">
                <a:solidFill>
                  <a:schemeClr val="tx1"/>
                </a:solidFill>
                <a:effectLst/>
                <a:latin typeface="+mn-lt"/>
                <a:ea typeface="+mn-ea"/>
                <a:cs typeface="+mn-cs"/>
              </a:rPr>
              <a:t>The risks and their reconstructive strategies, on a general platform, can be indicated under four tasks –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Planning and indicative function – predictive in nature.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Exploration, explanation and assessment function – a diagnostic approach.</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Propositions for reconstruction and reestablishment – a problem-resolution function. </a:t>
            </a: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Investigative function to conduct research and formulate hypotheses – a research function</a:t>
            </a:r>
          </a:p>
          <a:p>
            <a:pPr marL="171450" lvl="0" indent="-171450">
              <a:buFont typeface="Arial" panose="020B0604020202020204" pitchFamily="34" charset="0"/>
              <a:buChar char="•"/>
            </a:pPr>
            <a:endParaRPr lang="en-US"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CLICK: </a:t>
            </a:r>
            <a:r>
              <a:rPr lang="en-US" sz="1000" b="0" kern="1200" dirty="0" smtClean="0">
                <a:solidFill>
                  <a:schemeClr val="tx1"/>
                </a:solidFill>
                <a:effectLst/>
                <a:latin typeface="+mn-lt"/>
                <a:ea typeface="+mn-ea"/>
                <a:cs typeface="+mn-cs"/>
              </a:rPr>
              <a:t>Further to these, community rebuilding for better access to community owned</a:t>
            </a:r>
            <a:r>
              <a:rPr lang="en-US" sz="1000" b="0" kern="1200" baseline="0" dirty="0" smtClean="0">
                <a:solidFill>
                  <a:schemeClr val="tx1"/>
                </a:solidFill>
                <a:effectLst/>
                <a:latin typeface="+mn-lt"/>
                <a:ea typeface="+mn-ea"/>
                <a:cs typeface="+mn-cs"/>
              </a:rPr>
              <a:t> resources, collective actions to tackle exclusion and other deprivations; social security measures to obtain rightful access to assets; privatization that promote PPPs with access to lands in exchange for housing for slum dwellers are also suggested as reconstructive strategies. However, t</a:t>
            </a:r>
            <a:r>
              <a:rPr lang="en-US" sz="1000" b="0" kern="1200" dirty="0" smtClean="0">
                <a:solidFill>
                  <a:schemeClr val="tx1"/>
                </a:solidFill>
                <a:effectLst/>
                <a:latin typeface="+mn-lt"/>
                <a:ea typeface="+mn-ea"/>
                <a:cs typeface="+mn-cs"/>
              </a:rPr>
              <a:t>he pitfall in a democratic setting is the increased privatization which undermine the institutional and political practices specifically in terms of governance that promote people’s participation. </a:t>
            </a:r>
          </a:p>
          <a:p>
            <a:pPr marL="0" lvl="0" indent="0">
              <a:buFont typeface="Arial" panose="020B0604020202020204" pitchFamily="34" charset="0"/>
              <a:buNone/>
            </a:pPr>
            <a:endParaRPr lang="en-US" sz="10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65145A98-1A64-41DE-9AF3-CBD2C48D9F8D}" type="slidenum">
              <a:rPr lang="en-US" smtClean="0"/>
              <a:t>9</a:t>
            </a:fld>
            <a:endParaRPr lang="en-US"/>
          </a:p>
        </p:txBody>
      </p:sp>
    </p:spTree>
    <p:extLst>
      <p:ext uri="{BB962C8B-B14F-4D97-AF65-F5344CB8AC3E}">
        <p14:creationId xmlns:p14="http://schemas.microsoft.com/office/powerpoint/2010/main" val="3356036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01876F-318A-48D9-9F04-40C51A37F90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813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01876F-318A-48D9-9F04-40C51A37F90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1299108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01876F-318A-48D9-9F04-40C51A37F90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126482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01876F-318A-48D9-9F04-40C51A37F90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13299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01876F-318A-48D9-9F04-40C51A37F906}" type="datetimeFigureOut">
              <a:rPr lang="en-US" smtClean="0"/>
              <a:t>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3811929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01876F-318A-48D9-9F04-40C51A37F906}"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291707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01876F-318A-48D9-9F04-40C51A37F906}" type="datetimeFigureOut">
              <a:rPr lang="en-US" smtClean="0"/>
              <a:t>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3681543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01876F-318A-48D9-9F04-40C51A37F906}" type="datetimeFigureOut">
              <a:rPr lang="en-US" smtClean="0"/>
              <a:t>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257303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1876F-318A-48D9-9F04-40C51A37F906}" type="datetimeFigureOut">
              <a:rPr lang="en-US" smtClean="0"/>
              <a:t>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316560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01876F-318A-48D9-9F04-40C51A37F906}"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2075595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01876F-318A-48D9-9F04-40C51A37F906}" type="datetimeFigureOut">
              <a:rPr lang="en-US" smtClean="0"/>
              <a:t>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01B672-0A79-4866-89D8-B716A456987B}" type="slidenum">
              <a:rPr lang="en-US" smtClean="0"/>
              <a:t>‹#›</a:t>
            </a:fld>
            <a:endParaRPr lang="en-US"/>
          </a:p>
        </p:txBody>
      </p:sp>
    </p:spTree>
    <p:extLst>
      <p:ext uri="{BB962C8B-B14F-4D97-AF65-F5344CB8AC3E}">
        <p14:creationId xmlns:p14="http://schemas.microsoft.com/office/powerpoint/2010/main" val="317030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1876F-318A-48D9-9F04-40C51A37F906}" type="datetimeFigureOut">
              <a:rPr lang="en-US" smtClean="0"/>
              <a:t>1/29/2019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01B672-0A79-4866-89D8-B716A456987B}" type="slidenum">
              <a:rPr lang="en-US" smtClean="0"/>
              <a:t>‹#›</a:t>
            </a:fld>
            <a:endParaRPr lang="en-US"/>
          </a:p>
        </p:txBody>
      </p:sp>
    </p:spTree>
    <p:extLst>
      <p:ext uri="{BB962C8B-B14F-4D97-AF65-F5344CB8AC3E}">
        <p14:creationId xmlns:p14="http://schemas.microsoft.com/office/powerpoint/2010/main" val="646109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5.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jpeg"/><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oleObject" Target="../embeddings/oleObject1.bin"/><Relationship Id="rId9"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6.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png"/><Relationship Id="rId11" Type="http://schemas.microsoft.com/office/2007/relationships/hdphoto" Target="../media/hdphoto2.wdp"/><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oleObject" Target="../embeddings/oleObject7.bin"/><Relationship Id="rId18" Type="http://schemas.openxmlformats.org/officeDocument/2006/relationships/image" Target="../media/image30.jpeg"/><Relationship Id="rId3" Type="http://schemas.openxmlformats.org/officeDocument/2006/relationships/notesSlide" Target="../notesSlides/notesSlide17.xml"/><Relationship Id="rId21" Type="http://schemas.openxmlformats.org/officeDocument/2006/relationships/image" Target="../media/image33.jpeg"/><Relationship Id="rId7" Type="http://schemas.openxmlformats.org/officeDocument/2006/relationships/oleObject" Target="../embeddings/oleObject3.bin"/><Relationship Id="rId12" Type="http://schemas.openxmlformats.org/officeDocument/2006/relationships/oleObject" Target="../embeddings/oleObject6.bin"/><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oleObject" Target="../embeddings/oleObject9.bin"/><Relationship Id="rId20" Type="http://schemas.openxmlformats.org/officeDocument/2006/relationships/image" Target="../media/image32.jpeg"/><Relationship Id="rId1" Type="http://schemas.openxmlformats.org/officeDocument/2006/relationships/vmlDrawing" Target="../drawings/vmlDrawing3.vml"/><Relationship Id="rId6" Type="http://schemas.microsoft.com/office/2007/relationships/hdphoto" Target="../media/hdphoto2.wdp"/><Relationship Id="rId11" Type="http://schemas.openxmlformats.org/officeDocument/2006/relationships/image" Target="../media/image27.emf"/><Relationship Id="rId5" Type="http://schemas.openxmlformats.org/officeDocument/2006/relationships/image" Target="../media/image7.png"/><Relationship Id="rId15" Type="http://schemas.openxmlformats.org/officeDocument/2006/relationships/oleObject" Target="../embeddings/oleObject8.bin"/><Relationship Id="rId10" Type="http://schemas.openxmlformats.org/officeDocument/2006/relationships/oleObject" Target="../embeddings/oleObject5.bin"/><Relationship Id="rId19" Type="http://schemas.openxmlformats.org/officeDocument/2006/relationships/image" Target="../media/image31.jpeg"/><Relationship Id="rId4" Type="http://schemas.openxmlformats.org/officeDocument/2006/relationships/image" Target="../media/image2.jpeg"/><Relationship Id="rId9" Type="http://schemas.openxmlformats.org/officeDocument/2006/relationships/oleObject" Target="../embeddings/oleObject4.bin"/><Relationship Id="rId14" Type="http://schemas.openxmlformats.org/officeDocument/2006/relationships/image" Target="../media/image28.png"/><Relationship Id="rId22"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jpeg"/><Relationship Id="rId7"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ijlljs.in/wp-content/uploads/2016/02/16.pdf" TargetMode="External"/><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8.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0.png"/><Relationship Id="rId10" Type="http://schemas.microsoft.com/office/2007/relationships/hdphoto" Target="../media/hdphoto2.wdp"/><Relationship Id="rId4" Type="http://schemas.openxmlformats.org/officeDocument/2006/relationships/image" Target="../media/image39.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49.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7.png"/><Relationship Id="rId5" Type="http://schemas.openxmlformats.org/officeDocument/2006/relationships/image" Target="../media/image44.png"/><Relationship Id="rId10" Type="http://schemas.microsoft.com/office/2007/relationships/hdphoto" Target="../media/hdphoto2.wdp"/><Relationship Id="rId4" Type="http://schemas.openxmlformats.org/officeDocument/2006/relationships/image" Target="../media/image43.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0.png"/><Relationship Id="rId7"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2.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microsoft.com/office/2007/relationships/hdphoto" Target="../media/hdphoto2.wdp"/><Relationship Id="rId10" Type="http://schemas.openxmlformats.org/officeDocument/2006/relationships/image" Target="../media/image60.jpeg"/><Relationship Id="rId4" Type="http://schemas.openxmlformats.org/officeDocument/2006/relationships/image" Target="../media/image7.png"/><Relationship Id="rId9"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9133" y="5522599"/>
            <a:ext cx="8962768" cy="1054904"/>
          </a:xfrm>
          <a:prstGeom prst="rect">
            <a:avLst/>
          </a:prstGeom>
          <a:ln>
            <a:noFill/>
          </a:ln>
        </p:spPr>
        <p:txBody>
          <a:bodyPr wrap="square">
            <a:spAutoFit/>
          </a:bodyPr>
          <a:lstStyle/>
          <a:p>
            <a:pPr>
              <a:lnSpc>
                <a:spcPct val="107000"/>
              </a:lnSpc>
              <a:spcAft>
                <a:spcPts val="800"/>
              </a:spcAft>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Living in transition:</a:t>
            </a:r>
            <a:endParaRPr lang="en-US"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An exploratory case on the impacts of resettlement on the livelihood of CMC colony dwellers.</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1400" dirty="0" err="1" smtClean="0">
                <a:effectLst/>
                <a:latin typeface="Times New Roman" panose="02020603050405020304" pitchFamily="18" charset="0"/>
                <a:ea typeface="Calibri" panose="020F0502020204030204" pitchFamily="34" charset="0"/>
                <a:cs typeface="Times New Roman" panose="02020603050405020304" pitchFamily="18" charset="0"/>
              </a:rPr>
              <a:t>Hiranmayi</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400" dirty="0" err="1" smtClean="0">
                <a:effectLst/>
                <a:latin typeface="Times New Roman" panose="02020603050405020304" pitchFamily="18" charset="0"/>
                <a:ea typeface="Calibri" panose="020F0502020204030204" pitchFamily="34" charset="0"/>
                <a:cs typeface="Times New Roman" panose="02020603050405020304" pitchFamily="18" charset="0"/>
              </a:rPr>
              <a:t>Shankavaram</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4468483" y="1250831"/>
            <a:ext cx="3351238" cy="923330"/>
          </a:xfrm>
          <a:prstGeom prst="rect">
            <a:avLst/>
          </a:prstGeom>
          <a:noFill/>
        </p:spPr>
        <p:txBody>
          <a:bodyPr wrap="none" rtlCol="0">
            <a:spAutoFit/>
          </a:bodyPr>
          <a:lstStyle/>
          <a:p>
            <a:r>
              <a:rPr lang="en-US" sz="5400" dirty="0" smtClean="0"/>
              <a:t>Add Image </a:t>
            </a:r>
            <a:endParaRPr lang="en-US" sz="5400"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t="32168" b="8156"/>
          <a:stretch/>
        </p:blipFill>
        <p:spPr>
          <a:xfrm>
            <a:off x="0" y="0"/>
            <a:ext cx="12193900" cy="5457524"/>
          </a:xfrm>
          <a:prstGeom prst="rect">
            <a:avLst/>
          </a:prstGeom>
        </p:spPr>
      </p:pic>
      <p:pic>
        <p:nvPicPr>
          <p:cNvPr id="7" name="Picture 6" descr="logo.JPG"/>
          <p:cNvPicPr/>
          <p:nvPr/>
        </p:nvPicPr>
        <p:blipFill>
          <a:blip r:embed="rId5"/>
          <a:stretch>
            <a:fillRect/>
          </a:stretch>
        </p:blipFill>
        <p:spPr>
          <a:xfrm>
            <a:off x="10046818" y="6547007"/>
            <a:ext cx="2051221" cy="24015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b="20672"/>
          <a:stretch/>
        </p:blipFill>
        <p:spPr>
          <a:xfrm>
            <a:off x="9241901" y="6199039"/>
            <a:ext cx="767121" cy="592495"/>
          </a:xfrm>
          <a:prstGeom prst="rect">
            <a:avLst/>
          </a:prstGeom>
        </p:spPr>
      </p:pic>
    </p:spTree>
    <p:extLst>
      <p:ext uri="{BB962C8B-B14F-4D97-AF65-F5344CB8AC3E}">
        <p14:creationId xmlns:p14="http://schemas.microsoft.com/office/powerpoint/2010/main" val="4100092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77043" y="57059"/>
            <a:ext cx="6691255" cy="461665"/>
          </a:xfrm>
          <a:prstGeom prst="rect">
            <a:avLst/>
          </a:prstGeom>
        </p:spPr>
        <p:txBody>
          <a:bodyPr wrap="none">
            <a:spAutoFit/>
          </a:bodyPr>
          <a:lstStyle/>
          <a:p>
            <a:r>
              <a:rPr lang="en-US" sz="2400" b="1" dirty="0" smtClean="0">
                <a:ea typeface="Calibri" panose="020F0502020204030204" pitchFamily="34" charset="0"/>
              </a:rPr>
              <a:t>RESETTLEMENT: A PRETEXT FOR GENTRIFICATION? </a:t>
            </a:r>
            <a:endParaRPr lang="en-US" sz="2400" dirty="0"/>
          </a:p>
        </p:txBody>
      </p:sp>
      <p:sp>
        <p:nvSpPr>
          <p:cNvPr id="4" name="Rectangle 3"/>
          <p:cNvSpPr/>
          <p:nvPr/>
        </p:nvSpPr>
        <p:spPr>
          <a:xfrm>
            <a:off x="6119974" y="556157"/>
            <a:ext cx="6072026" cy="6282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6119974" y="1488328"/>
            <a:ext cx="6065924" cy="3415268"/>
          </a:xfrm>
          <a:prstGeom prst="rect">
            <a:avLst/>
          </a:prstGeom>
        </p:spPr>
      </p:pic>
      <p:sp>
        <p:nvSpPr>
          <p:cNvPr id="7" name="Rectangle 6"/>
          <p:cNvSpPr/>
          <p:nvPr/>
        </p:nvSpPr>
        <p:spPr>
          <a:xfrm>
            <a:off x="6096000" y="4903596"/>
            <a:ext cx="1197764" cy="215444"/>
          </a:xfrm>
          <a:prstGeom prst="rect">
            <a:avLst/>
          </a:prstGeom>
        </p:spPr>
        <p:txBody>
          <a:bodyPr wrap="none">
            <a:spAutoFit/>
          </a:bodyPr>
          <a:lstStyle/>
          <a:p>
            <a:r>
              <a:rPr lang="en-US" sz="8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800" dirty="0">
                <a:solidFill>
                  <a:srgbClr val="050303"/>
                </a:solidFill>
                <a:latin typeface="Times New Roman" panose="02020603050405020304" pitchFamily="18" charset="0"/>
                <a:ea typeface="Calibri" panose="020F0502020204030204" pitchFamily="34" charset="0"/>
                <a:cs typeface="Times New Roman" panose="02020603050405020304" pitchFamily="18" charset="0"/>
              </a:rPr>
              <a:t>T</a:t>
            </a:r>
            <a:r>
              <a:rPr lang="en-US" sz="8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he Economist  </a:t>
            </a:r>
            <a:endParaRPr lang="en-US" sz="800" dirty="0"/>
          </a:p>
        </p:txBody>
      </p:sp>
      <p:sp>
        <p:nvSpPr>
          <p:cNvPr id="8" name="Rectangle 7"/>
          <p:cNvSpPr/>
          <p:nvPr/>
        </p:nvSpPr>
        <p:spPr>
          <a:xfrm>
            <a:off x="76656" y="634001"/>
            <a:ext cx="6031331" cy="461665"/>
          </a:xfrm>
          <a:prstGeom prst="rect">
            <a:avLst/>
          </a:prstGeom>
        </p:spPr>
        <p:txBody>
          <a:bodyPr wrap="none">
            <a:spAutoFit/>
          </a:bodyPr>
          <a:lstStyle/>
          <a:p>
            <a:pPr marL="342900" indent="-342900">
              <a:buFont typeface="Arial" panose="020B0604020202020204" pitchFamily="34" charset="0"/>
              <a:buChar char="•"/>
            </a:pPr>
            <a:r>
              <a:rPr lang="en-US" sz="2400" dirty="0" smtClean="0"/>
              <a:t>Presumed </a:t>
            </a:r>
            <a:r>
              <a:rPr lang="en-US" sz="2400" dirty="0"/>
              <a:t>patterns of re-investment in land </a:t>
            </a:r>
          </a:p>
        </p:txBody>
      </p:sp>
      <p:sp>
        <p:nvSpPr>
          <p:cNvPr id="9" name="Rectangle 8"/>
          <p:cNvSpPr/>
          <p:nvPr/>
        </p:nvSpPr>
        <p:spPr>
          <a:xfrm>
            <a:off x="116386" y="1557923"/>
            <a:ext cx="5887202" cy="461665"/>
          </a:xfrm>
          <a:prstGeom prst="rect">
            <a:avLst/>
          </a:prstGeom>
        </p:spPr>
        <p:txBody>
          <a:bodyPr wrap="square">
            <a:spAutoFit/>
          </a:bodyPr>
          <a:lstStyle/>
          <a:p>
            <a:pPr marL="342900" indent="-342900">
              <a:buFont typeface="Arial" panose="020B0604020202020204" pitchFamily="34" charset="0"/>
              <a:buChar char="•"/>
            </a:pPr>
            <a:r>
              <a:rPr lang="en-US" sz="2400" dirty="0" smtClean="0"/>
              <a:t>Uprisings </a:t>
            </a:r>
            <a:r>
              <a:rPr lang="en-US" sz="2400" dirty="0"/>
              <a:t>(political debates) </a:t>
            </a:r>
            <a:endParaRPr lang="en-US" sz="2400" dirty="0" smtClean="0"/>
          </a:p>
        </p:txBody>
      </p:sp>
      <p:sp>
        <p:nvSpPr>
          <p:cNvPr id="10" name="Rectangle 9"/>
          <p:cNvSpPr/>
          <p:nvPr/>
        </p:nvSpPr>
        <p:spPr>
          <a:xfrm>
            <a:off x="180857" y="4043810"/>
            <a:ext cx="5854443" cy="1477328"/>
          </a:xfrm>
          <a:prstGeom prst="rect">
            <a:avLst/>
          </a:prstGeom>
          <a:ln>
            <a:solidFill>
              <a:schemeClr val="bg2">
                <a:lumMod val="50000"/>
              </a:schemeClr>
            </a:solidFill>
          </a:ln>
        </p:spPr>
        <p:txBody>
          <a:bodyPr wrap="square">
            <a:spAutoFit/>
          </a:bodyPr>
          <a:lstStyle/>
          <a:p>
            <a:r>
              <a:rPr lang="en-US" dirty="0"/>
              <a:t>a response to urban revolution (a capitalist approach), </a:t>
            </a:r>
            <a:endParaRPr lang="en-US" dirty="0" smtClean="0"/>
          </a:p>
          <a:p>
            <a:endParaRPr lang="en-US" dirty="0"/>
          </a:p>
          <a:p>
            <a:r>
              <a:rPr lang="en-US" dirty="0" smtClean="0"/>
              <a:t>enclosures </a:t>
            </a:r>
            <a:r>
              <a:rPr lang="en-US" dirty="0"/>
              <a:t>(privatization of public lands) and </a:t>
            </a:r>
            <a:endParaRPr lang="en-US" dirty="0" smtClean="0"/>
          </a:p>
          <a:p>
            <a:endParaRPr lang="en-US" dirty="0"/>
          </a:p>
          <a:p>
            <a:r>
              <a:rPr lang="en-US" dirty="0" smtClean="0"/>
              <a:t>accumulation </a:t>
            </a:r>
            <a:r>
              <a:rPr lang="en-US" dirty="0"/>
              <a:t>by dispossession</a:t>
            </a:r>
          </a:p>
        </p:txBody>
      </p:sp>
      <p:sp>
        <p:nvSpPr>
          <p:cNvPr id="12" name="Rectangle 11"/>
          <p:cNvSpPr/>
          <p:nvPr/>
        </p:nvSpPr>
        <p:spPr>
          <a:xfrm>
            <a:off x="2335844" y="5609809"/>
            <a:ext cx="3102509" cy="830997"/>
          </a:xfrm>
          <a:prstGeom prst="rect">
            <a:avLst/>
          </a:prstGeom>
        </p:spPr>
        <p:txBody>
          <a:bodyPr wrap="square">
            <a:spAutoFit/>
          </a:bodyPr>
          <a:lstStyle/>
          <a:p>
            <a:r>
              <a:rPr lang="en-US" sz="1600" dirty="0"/>
              <a:t>incremental investment</a:t>
            </a:r>
          </a:p>
          <a:p>
            <a:r>
              <a:rPr lang="en-US" sz="1600" dirty="0" smtClean="0"/>
              <a:t>endorsed </a:t>
            </a:r>
            <a:r>
              <a:rPr lang="en-US" sz="1600" dirty="0"/>
              <a:t>as underinvested spaces rather than disinvested spaces</a:t>
            </a:r>
          </a:p>
        </p:txBody>
      </p:sp>
      <p:sp>
        <p:nvSpPr>
          <p:cNvPr id="13" name="Down Arrow 12"/>
          <p:cNvSpPr/>
          <p:nvPr/>
        </p:nvSpPr>
        <p:spPr>
          <a:xfrm>
            <a:off x="2467187" y="2060564"/>
            <a:ext cx="653143" cy="633046"/>
          </a:xfrm>
          <a:prstGeom prst="downArrow">
            <a:avLst/>
          </a:prstGeom>
          <a:noFill/>
          <a:ln w="381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4" name="Rectangle 13"/>
          <p:cNvSpPr/>
          <p:nvPr/>
        </p:nvSpPr>
        <p:spPr>
          <a:xfrm>
            <a:off x="458030" y="2727098"/>
            <a:ext cx="4520853" cy="400110"/>
          </a:xfrm>
          <a:prstGeom prst="rect">
            <a:avLst/>
          </a:prstGeom>
        </p:spPr>
        <p:txBody>
          <a:bodyPr wrap="none">
            <a:spAutoFit/>
          </a:bodyPr>
          <a:lstStyle/>
          <a:p>
            <a:r>
              <a:rPr lang="en-US" sz="2000" dirty="0"/>
              <a:t>traditional struggles against gentrification</a:t>
            </a:r>
          </a:p>
        </p:txBody>
      </p:sp>
      <p:sp>
        <p:nvSpPr>
          <p:cNvPr id="15" name="Rectangle 14"/>
          <p:cNvSpPr/>
          <p:nvPr/>
        </p:nvSpPr>
        <p:spPr>
          <a:xfrm>
            <a:off x="1173682" y="1042101"/>
            <a:ext cx="3760004" cy="400110"/>
          </a:xfrm>
          <a:prstGeom prst="rect">
            <a:avLst/>
          </a:prstGeom>
        </p:spPr>
        <p:txBody>
          <a:bodyPr wrap="none">
            <a:spAutoFit/>
          </a:bodyPr>
          <a:lstStyle/>
          <a:p>
            <a:r>
              <a:rPr lang="en-US" sz="2000" dirty="0" smtClean="0">
                <a:solidFill>
                  <a:schemeClr val="bg2">
                    <a:lumMod val="50000"/>
                  </a:schemeClr>
                </a:solidFill>
              </a:rPr>
              <a:t>Slum demolitions </a:t>
            </a:r>
            <a:r>
              <a:rPr lang="en-US" sz="2000" dirty="0" smtClean="0">
                <a:solidFill>
                  <a:schemeClr val="bg2">
                    <a:lumMod val="50000"/>
                  </a:schemeClr>
                </a:solidFill>
                <a:sym typeface="Wingdings" panose="05000000000000000000" pitchFamily="2" charset="2"/>
              </a:rPr>
              <a:t> gentrification</a:t>
            </a:r>
            <a:endParaRPr lang="en-US" sz="2000" dirty="0">
              <a:solidFill>
                <a:schemeClr val="bg2">
                  <a:lumMod val="50000"/>
                </a:schemeClr>
              </a:solidFill>
            </a:endParaRPr>
          </a:p>
        </p:txBody>
      </p:sp>
      <p:sp>
        <p:nvSpPr>
          <p:cNvPr id="16" name="Rectangle 15"/>
          <p:cNvSpPr/>
          <p:nvPr/>
        </p:nvSpPr>
        <p:spPr>
          <a:xfrm>
            <a:off x="3181540" y="2158958"/>
            <a:ext cx="1639488" cy="400110"/>
          </a:xfrm>
          <a:prstGeom prst="rect">
            <a:avLst/>
          </a:prstGeom>
        </p:spPr>
        <p:txBody>
          <a:bodyPr wrap="none">
            <a:spAutoFit/>
          </a:bodyPr>
          <a:lstStyle/>
          <a:p>
            <a:r>
              <a:rPr lang="en-US" sz="2000" dirty="0" smtClean="0">
                <a:solidFill>
                  <a:schemeClr val="bg2">
                    <a:lumMod val="50000"/>
                  </a:schemeClr>
                </a:solidFill>
              </a:rPr>
              <a:t>Weak relation</a:t>
            </a:r>
            <a:endParaRPr lang="en-US" sz="2000" dirty="0">
              <a:solidFill>
                <a:schemeClr val="bg2">
                  <a:lumMod val="50000"/>
                </a:schemeClr>
              </a:solidFill>
            </a:endParaRPr>
          </a:p>
        </p:txBody>
      </p:sp>
      <p:sp>
        <p:nvSpPr>
          <p:cNvPr id="17" name="Rectangle 16"/>
          <p:cNvSpPr/>
          <p:nvPr/>
        </p:nvSpPr>
        <p:spPr>
          <a:xfrm>
            <a:off x="116386" y="3697265"/>
            <a:ext cx="1666418" cy="369332"/>
          </a:xfrm>
          <a:prstGeom prst="rect">
            <a:avLst/>
          </a:prstGeom>
        </p:spPr>
        <p:txBody>
          <a:bodyPr wrap="none">
            <a:spAutoFit/>
          </a:bodyPr>
          <a:lstStyle/>
          <a:p>
            <a:r>
              <a:rPr lang="en-US" b="1" dirty="0" smtClean="0">
                <a:solidFill>
                  <a:schemeClr val="tx2"/>
                </a:solidFill>
              </a:rPr>
              <a:t>RESETTLEMENT</a:t>
            </a:r>
            <a:endParaRPr lang="en-US" b="1" dirty="0">
              <a:solidFill>
                <a:schemeClr val="tx2"/>
              </a:solidFill>
            </a:endParaRPr>
          </a:p>
        </p:txBody>
      </p:sp>
      <p:sp>
        <p:nvSpPr>
          <p:cNvPr id="18" name="Down Arrow 17"/>
          <p:cNvSpPr/>
          <p:nvPr/>
        </p:nvSpPr>
        <p:spPr>
          <a:xfrm rot="16200000">
            <a:off x="5452279" y="5760195"/>
            <a:ext cx="653143" cy="633046"/>
          </a:xfrm>
          <a:prstGeom prst="downArrow">
            <a:avLst/>
          </a:prstGeom>
          <a:noFill/>
          <a:ln w="38100">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9" name="Rectangle 18"/>
          <p:cNvSpPr/>
          <p:nvPr/>
        </p:nvSpPr>
        <p:spPr>
          <a:xfrm>
            <a:off x="7814861" y="6442016"/>
            <a:ext cx="1492203" cy="307777"/>
          </a:xfrm>
          <a:prstGeom prst="rect">
            <a:avLst/>
          </a:prstGeom>
        </p:spPr>
        <p:txBody>
          <a:bodyPr wrap="none">
            <a:spAutoFit/>
          </a:bodyPr>
          <a:lstStyle/>
          <a:p>
            <a:r>
              <a:rPr lang="en-US" sz="1400" dirty="0" smtClean="0"/>
              <a:t>Weak justification</a:t>
            </a:r>
            <a:endParaRPr lang="en-US" sz="1400" dirty="0"/>
          </a:p>
        </p:txBody>
      </p:sp>
      <p:sp>
        <p:nvSpPr>
          <p:cNvPr id="21" name="Rectangle 20"/>
          <p:cNvSpPr/>
          <p:nvPr/>
        </p:nvSpPr>
        <p:spPr>
          <a:xfrm>
            <a:off x="8924101" y="5854951"/>
            <a:ext cx="1975068" cy="369332"/>
          </a:xfrm>
          <a:prstGeom prst="rect">
            <a:avLst/>
          </a:prstGeom>
        </p:spPr>
        <p:txBody>
          <a:bodyPr wrap="square">
            <a:spAutoFit/>
          </a:bodyPr>
          <a:lstStyle/>
          <a:p>
            <a:r>
              <a:rPr lang="en-US" dirty="0" smtClean="0"/>
              <a:t>SLUM REMOVAL</a:t>
            </a:r>
            <a:endParaRPr lang="en-US" dirty="0"/>
          </a:p>
        </p:txBody>
      </p:sp>
      <p:sp>
        <p:nvSpPr>
          <p:cNvPr id="22" name="Rectangle 21"/>
          <p:cNvSpPr/>
          <p:nvPr/>
        </p:nvSpPr>
        <p:spPr>
          <a:xfrm>
            <a:off x="6209551" y="5750146"/>
            <a:ext cx="1797563" cy="584775"/>
          </a:xfrm>
          <a:prstGeom prst="rect">
            <a:avLst/>
          </a:prstGeom>
        </p:spPr>
        <p:txBody>
          <a:bodyPr wrap="square">
            <a:spAutoFit/>
          </a:bodyPr>
          <a:lstStyle/>
          <a:p>
            <a:r>
              <a:rPr lang="en-US" sz="1600" dirty="0" smtClean="0"/>
              <a:t>Re-investment in disinvested spaces</a:t>
            </a:r>
            <a:endParaRPr lang="en-US" sz="1600" dirty="0"/>
          </a:p>
        </p:txBody>
      </p:sp>
      <p:sp>
        <p:nvSpPr>
          <p:cNvPr id="24" name="Down Arrow 23"/>
          <p:cNvSpPr/>
          <p:nvPr/>
        </p:nvSpPr>
        <p:spPr>
          <a:xfrm rot="16200000">
            <a:off x="8170700" y="5754111"/>
            <a:ext cx="653143" cy="633046"/>
          </a:xfrm>
          <a:prstGeom prst="downArrow">
            <a:avLst/>
          </a:prstGeom>
          <a:noFill/>
          <a:ln w="38100">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5" name="Rectangle 24"/>
          <p:cNvSpPr/>
          <p:nvPr/>
        </p:nvSpPr>
        <p:spPr>
          <a:xfrm>
            <a:off x="2430203" y="3262050"/>
            <a:ext cx="1014124" cy="400110"/>
          </a:xfrm>
          <a:prstGeom prst="rect">
            <a:avLst/>
          </a:prstGeom>
        </p:spPr>
        <p:txBody>
          <a:bodyPr wrap="none">
            <a:spAutoFit/>
          </a:bodyPr>
          <a:lstStyle/>
          <a:p>
            <a:r>
              <a:rPr lang="en-US" sz="2000" b="1" u="sng" dirty="0" smtClean="0">
                <a:solidFill>
                  <a:srgbClr val="FF0000"/>
                </a:solidFill>
              </a:rPr>
              <a:t>VERSUS</a:t>
            </a:r>
            <a:endParaRPr lang="en-US" sz="2000" b="1" u="sng" dirty="0">
              <a:solidFill>
                <a:srgbClr val="FF0000"/>
              </a:solidFill>
            </a:endParaRPr>
          </a:p>
        </p:txBody>
      </p:sp>
      <p:pic>
        <p:nvPicPr>
          <p:cNvPr id="23" name="Picture 22" descr="logo.JPG"/>
          <p:cNvPicPr/>
          <p:nvPr/>
        </p:nvPicPr>
        <p:blipFill>
          <a:blip r:embed="rId4">
            <a:duotone>
              <a:schemeClr val="bg2">
                <a:shade val="45000"/>
                <a:satMod val="135000"/>
              </a:schemeClr>
              <a:prstClr val="white"/>
            </a:duotone>
          </a:blip>
          <a:stretch>
            <a:fillRect/>
          </a:stretch>
        </p:blipFill>
        <p:spPr>
          <a:xfrm>
            <a:off x="865249" y="6581197"/>
            <a:ext cx="2051221" cy="240159"/>
          </a:xfrm>
          <a:prstGeom prst="rect">
            <a:avLst/>
          </a:prstGeom>
          <a:noFill/>
          <a:ln>
            <a:noFill/>
          </a:ln>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0672"/>
          <a:stretch/>
        </p:blipFill>
        <p:spPr>
          <a:xfrm>
            <a:off x="60332" y="6233229"/>
            <a:ext cx="767121" cy="592495"/>
          </a:xfrm>
          <a:prstGeom prst="rect">
            <a:avLst/>
          </a:prstGeom>
        </p:spPr>
      </p:pic>
    </p:spTree>
    <p:extLst>
      <p:ext uri="{BB962C8B-B14F-4D97-AF65-F5344CB8AC3E}">
        <p14:creationId xmlns:p14="http://schemas.microsoft.com/office/powerpoint/2010/main" val="1876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2" grpId="0"/>
      <p:bldP spid="13" grpId="0" animBg="1"/>
      <p:bldP spid="14" grpId="0"/>
      <p:bldP spid="15" grpId="0"/>
      <p:bldP spid="16" grpId="0"/>
      <p:bldP spid="17" grpId="0"/>
      <p:bldP spid="18" grpId="0" animBg="1"/>
      <p:bldP spid="19" grpId="0"/>
      <p:bldP spid="21" grpId="0"/>
      <p:bldP spid="22" grpId="0"/>
      <p:bldP spid="24"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82915" y="2792112"/>
            <a:ext cx="1226618" cy="338554"/>
          </a:xfrm>
          <a:prstGeom prst="rect">
            <a:avLst/>
          </a:prstGeom>
        </p:spPr>
        <p:txBody>
          <a:bodyPr wrap="none">
            <a:spAutoFit/>
          </a:bodyPr>
          <a:lstStyle/>
          <a:p>
            <a:r>
              <a:rPr lang="en-US" sz="1600" b="1" u="sng" dirty="0" smtClean="0"/>
              <a:t>LIVELIHOOD</a:t>
            </a:r>
            <a:endParaRPr lang="en-US" sz="1600" b="1" u="sng" dirty="0"/>
          </a:p>
        </p:txBody>
      </p:sp>
      <p:pic>
        <p:nvPicPr>
          <p:cNvPr id="3" name="Picture 2"/>
          <p:cNvPicPr>
            <a:picLocks noChangeAspect="1"/>
          </p:cNvPicPr>
          <p:nvPr/>
        </p:nvPicPr>
        <p:blipFill>
          <a:blip r:embed="rId3"/>
          <a:stretch>
            <a:fillRect/>
          </a:stretch>
        </p:blipFill>
        <p:spPr>
          <a:xfrm>
            <a:off x="7792642" y="1787635"/>
            <a:ext cx="1607163" cy="1004477"/>
          </a:xfrm>
          <a:prstGeom prst="rect">
            <a:avLst/>
          </a:prstGeom>
        </p:spPr>
      </p:pic>
      <p:sp>
        <p:nvSpPr>
          <p:cNvPr id="5" name="Rectangle 4"/>
          <p:cNvSpPr/>
          <p:nvPr/>
        </p:nvSpPr>
        <p:spPr>
          <a:xfrm>
            <a:off x="7171261" y="1186760"/>
            <a:ext cx="3062614" cy="523220"/>
          </a:xfrm>
          <a:prstGeom prst="rect">
            <a:avLst/>
          </a:prstGeom>
        </p:spPr>
        <p:txBody>
          <a:bodyPr wrap="square">
            <a:spAutoFit/>
          </a:bodyPr>
          <a:lstStyle/>
          <a:p>
            <a:r>
              <a:rPr lang="en-US" sz="1400" b="1" u="sng" dirty="0">
                <a:latin typeface="Times New Roman" panose="02020603050405020304" pitchFamily="18" charset="0"/>
                <a:ea typeface="Calibri" panose="020F0502020204030204" pitchFamily="34" charset="0"/>
              </a:rPr>
              <a:t>Context: </a:t>
            </a:r>
            <a:r>
              <a:rPr lang="en-US" sz="1400" b="1" dirty="0">
                <a:solidFill>
                  <a:schemeClr val="accent5">
                    <a:lumMod val="50000"/>
                  </a:schemeClr>
                </a:solidFill>
                <a:latin typeface="Times New Roman" panose="02020603050405020304" pitchFamily="18" charset="0"/>
                <a:ea typeface="Calibri" panose="020F0502020204030204" pitchFamily="34" charset="0"/>
              </a:rPr>
              <a:t>Poverty alleviation through resettlement and rehabilitation</a:t>
            </a:r>
          </a:p>
        </p:txBody>
      </p:sp>
      <p:sp>
        <p:nvSpPr>
          <p:cNvPr id="6" name="Rectangle 5"/>
          <p:cNvSpPr/>
          <p:nvPr/>
        </p:nvSpPr>
        <p:spPr>
          <a:xfrm>
            <a:off x="10233875" y="1781848"/>
            <a:ext cx="1138517" cy="523220"/>
          </a:xfrm>
          <a:prstGeom prst="rect">
            <a:avLst/>
          </a:prstGeom>
        </p:spPr>
        <p:txBody>
          <a:bodyPr wrap="square">
            <a:spAutoFit/>
          </a:bodyPr>
          <a:lstStyle/>
          <a:p>
            <a:r>
              <a:rPr lang="en-IN" sz="1400" b="1" dirty="0">
                <a:solidFill>
                  <a:schemeClr val="accent5">
                    <a:lumMod val="50000"/>
                  </a:schemeClr>
                </a:solidFill>
                <a:latin typeface="Times New Roman" panose="02020603050405020304" pitchFamily="18" charset="0"/>
                <a:ea typeface="Calibri" panose="020F0502020204030204" pitchFamily="34" charset="0"/>
              </a:rPr>
              <a:t>Livelihood provisioning </a:t>
            </a:r>
            <a:endParaRPr lang="en-IN" sz="1400" b="1" dirty="0" smtClean="0">
              <a:solidFill>
                <a:schemeClr val="accent5">
                  <a:lumMod val="50000"/>
                </a:schemeClr>
              </a:solidFill>
              <a:latin typeface="Times New Roman" panose="02020603050405020304" pitchFamily="18" charset="0"/>
              <a:ea typeface="Calibri" panose="020F0502020204030204" pitchFamily="34" charset="0"/>
            </a:endParaRPr>
          </a:p>
        </p:txBody>
      </p:sp>
      <p:sp>
        <p:nvSpPr>
          <p:cNvPr id="7" name="Rectangle 6"/>
          <p:cNvSpPr/>
          <p:nvPr/>
        </p:nvSpPr>
        <p:spPr>
          <a:xfrm>
            <a:off x="7171261" y="642995"/>
            <a:ext cx="2658805" cy="338554"/>
          </a:xfrm>
          <a:prstGeom prst="rect">
            <a:avLst/>
          </a:prstGeom>
        </p:spPr>
        <p:txBody>
          <a:bodyPr wrap="none">
            <a:spAutoFit/>
          </a:bodyPr>
          <a:lstStyle/>
          <a:p>
            <a:r>
              <a:rPr lang="en-US" sz="1600" b="1" dirty="0"/>
              <a:t>LIVELIHOOD INTERVENTIONS</a:t>
            </a:r>
          </a:p>
        </p:txBody>
      </p:sp>
      <p:sp>
        <p:nvSpPr>
          <p:cNvPr id="9" name="Rectangle 8"/>
          <p:cNvSpPr/>
          <p:nvPr/>
        </p:nvSpPr>
        <p:spPr>
          <a:xfrm>
            <a:off x="8273379" y="3203819"/>
            <a:ext cx="1416890" cy="523220"/>
          </a:xfrm>
          <a:prstGeom prst="rect">
            <a:avLst/>
          </a:prstGeom>
        </p:spPr>
        <p:txBody>
          <a:bodyPr wrap="square">
            <a:spAutoFit/>
          </a:bodyPr>
          <a:lstStyle/>
          <a:p>
            <a:r>
              <a:rPr lang="en-IN" sz="1400" b="1" dirty="0">
                <a:solidFill>
                  <a:schemeClr val="accent5">
                    <a:lumMod val="50000"/>
                  </a:schemeClr>
                </a:solidFill>
                <a:latin typeface="Times New Roman" panose="02020603050405020304" pitchFamily="18" charset="0"/>
                <a:ea typeface="Calibri" panose="020F0502020204030204" pitchFamily="34" charset="0"/>
              </a:rPr>
              <a:t>Livelihood protection </a:t>
            </a:r>
          </a:p>
        </p:txBody>
      </p:sp>
      <p:sp>
        <p:nvSpPr>
          <p:cNvPr id="10" name="Rectangle 9"/>
          <p:cNvSpPr/>
          <p:nvPr/>
        </p:nvSpPr>
        <p:spPr>
          <a:xfrm>
            <a:off x="5939062" y="1781848"/>
            <a:ext cx="1232199" cy="523220"/>
          </a:xfrm>
          <a:prstGeom prst="rect">
            <a:avLst/>
          </a:prstGeom>
        </p:spPr>
        <p:txBody>
          <a:bodyPr wrap="square">
            <a:spAutoFit/>
          </a:bodyPr>
          <a:lstStyle/>
          <a:p>
            <a:r>
              <a:rPr lang="en-IN" sz="1400" b="1" dirty="0">
                <a:solidFill>
                  <a:schemeClr val="accent5">
                    <a:lumMod val="50000"/>
                  </a:schemeClr>
                </a:solidFill>
                <a:latin typeface="Times New Roman" panose="02020603050405020304" pitchFamily="18" charset="0"/>
                <a:ea typeface="Calibri" panose="020F0502020204030204" pitchFamily="34" charset="0"/>
              </a:rPr>
              <a:t>Livelihood promotion</a:t>
            </a:r>
            <a:endParaRPr lang="en-US" sz="1400" dirty="0">
              <a:solidFill>
                <a:schemeClr val="accent5">
                  <a:lumMod val="50000"/>
                </a:schemeClr>
              </a:solidFill>
              <a:latin typeface="Times New Roman" panose="02020603050405020304" pitchFamily="18" charset="0"/>
              <a:ea typeface="Calibri" panose="020F0502020204030204" pitchFamily="34" charset="0"/>
            </a:endParaRPr>
          </a:p>
        </p:txBody>
      </p:sp>
      <p:cxnSp>
        <p:nvCxnSpPr>
          <p:cNvPr id="12" name="Straight Connector 11"/>
          <p:cNvCxnSpPr>
            <a:stCxn id="7" idx="3"/>
          </p:cNvCxnSpPr>
          <p:nvPr/>
        </p:nvCxnSpPr>
        <p:spPr>
          <a:xfrm>
            <a:off x="9830066" y="812272"/>
            <a:ext cx="8072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19357" y="812272"/>
            <a:ext cx="0" cy="8977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637286" y="2441669"/>
            <a:ext cx="0" cy="102376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17"/>
          <p:cNvCxnSpPr/>
          <p:nvPr/>
        </p:nvCxnSpPr>
        <p:spPr>
          <a:xfrm flipH="1">
            <a:off x="9471874" y="3465429"/>
            <a:ext cx="1165412" cy="0"/>
          </a:xfrm>
          <a:prstGeom prst="lin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p:cNvCxnSpPr>
            <a:stCxn id="9" idx="1"/>
          </p:cNvCxnSpPr>
          <p:nvPr/>
        </p:nvCxnSpPr>
        <p:spPr>
          <a:xfrm flipH="1">
            <a:off x="6555161" y="3465429"/>
            <a:ext cx="17182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555161" y="2441669"/>
            <a:ext cx="0" cy="10237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0" idx="0"/>
          </p:cNvCxnSpPr>
          <p:nvPr/>
        </p:nvCxnSpPr>
        <p:spPr>
          <a:xfrm flipH="1" flipV="1">
            <a:off x="6555161" y="812272"/>
            <a:ext cx="1" cy="9695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7" idx="1"/>
          </p:cNvCxnSpPr>
          <p:nvPr/>
        </p:nvCxnSpPr>
        <p:spPr>
          <a:xfrm>
            <a:off x="6549379" y="812272"/>
            <a:ext cx="6218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36527" y="1288084"/>
            <a:ext cx="2691763" cy="338554"/>
          </a:xfrm>
          <a:prstGeom prst="rect">
            <a:avLst/>
          </a:prstGeom>
        </p:spPr>
        <p:txBody>
          <a:bodyPr wrap="none">
            <a:spAutoFit/>
          </a:bodyPr>
          <a:lstStyle/>
          <a:p>
            <a:r>
              <a:rPr lang="en-IN" sz="1600" b="1" dirty="0">
                <a:latin typeface="PTSans-NarrowBold"/>
              </a:rPr>
              <a:t>Circumspective approach</a:t>
            </a:r>
            <a:endParaRPr lang="en-US" sz="1600" b="1" dirty="0">
              <a:latin typeface="PTSans-NarrowBold"/>
            </a:endParaRPr>
          </a:p>
        </p:txBody>
      </p:sp>
      <p:sp>
        <p:nvSpPr>
          <p:cNvPr id="28" name="Rectangle 27"/>
          <p:cNvSpPr/>
          <p:nvPr/>
        </p:nvSpPr>
        <p:spPr>
          <a:xfrm>
            <a:off x="975664" y="2206015"/>
            <a:ext cx="2520242" cy="338554"/>
          </a:xfrm>
          <a:prstGeom prst="rect">
            <a:avLst/>
          </a:prstGeom>
        </p:spPr>
        <p:txBody>
          <a:bodyPr wrap="none">
            <a:spAutoFit/>
          </a:bodyPr>
          <a:lstStyle/>
          <a:p>
            <a:r>
              <a:rPr lang="en-IN" sz="1600" b="1" dirty="0">
                <a:latin typeface="PTSans-NarrowBold"/>
              </a:rPr>
              <a:t>Retrospective approach</a:t>
            </a:r>
            <a:endParaRPr lang="en-US" sz="1600" b="1" dirty="0">
              <a:latin typeface="PTSans-NarrowBold"/>
            </a:endParaRPr>
          </a:p>
        </p:txBody>
      </p:sp>
      <p:sp>
        <p:nvSpPr>
          <p:cNvPr id="29" name="Rectangle 28"/>
          <p:cNvSpPr/>
          <p:nvPr/>
        </p:nvSpPr>
        <p:spPr>
          <a:xfrm>
            <a:off x="954455" y="3944592"/>
            <a:ext cx="2326278" cy="338554"/>
          </a:xfrm>
          <a:prstGeom prst="rect">
            <a:avLst/>
          </a:prstGeom>
        </p:spPr>
        <p:txBody>
          <a:bodyPr wrap="none">
            <a:spAutoFit/>
          </a:bodyPr>
          <a:lstStyle/>
          <a:p>
            <a:r>
              <a:rPr lang="en-IN" sz="1600" b="1" dirty="0">
                <a:latin typeface="PTSans-NarrowBold"/>
              </a:rPr>
              <a:t>Prospective approach</a:t>
            </a:r>
            <a:endParaRPr lang="en-US" sz="1600" b="1" dirty="0">
              <a:latin typeface="PTSans-NarrowBold"/>
            </a:endParaRPr>
          </a:p>
        </p:txBody>
      </p:sp>
      <p:sp>
        <p:nvSpPr>
          <p:cNvPr id="30" name="Rectangle 29"/>
          <p:cNvSpPr/>
          <p:nvPr/>
        </p:nvSpPr>
        <p:spPr>
          <a:xfrm>
            <a:off x="954455" y="1591257"/>
            <a:ext cx="2682475" cy="646331"/>
          </a:xfrm>
          <a:prstGeom prst="rect">
            <a:avLst/>
          </a:prstGeom>
        </p:spPr>
        <p:txBody>
          <a:bodyPr wrap="square">
            <a:spAutoFit/>
          </a:bodyPr>
          <a:lstStyle/>
          <a:p>
            <a:r>
              <a:rPr lang="en-IN" sz="1200" dirty="0">
                <a:latin typeface="Times New Roman" panose="02020603050405020304" pitchFamily="18" charset="0"/>
                <a:ea typeface="Calibri" panose="020F0502020204030204" pitchFamily="34" charset="0"/>
                <a:cs typeface="Times New Roman" panose="02020603050405020304" pitchFamily="18" charset="0"/>
              </a:rPr>
              <a:t>that understands the diversity that exists at the moment to propose participatory interventions</a:t>
            </a:r>
            <a:endParaRPr lang="en-US" sz="1200" dirty="0"/>
          </a:p>
        </p:txBody>
      </p:sp>
      <p:sp>
        <p:nvSpPr>
          <p:cNvPr id="31" name="Rectangle 30"/>
          <p:cNvSpPr/>
          <p:nvPr/>
        </p:nvSpPr>
        <p:spPr>
          <a:xfrm>
            <a:off x="975664" y="2536729"/>
            <a:ext cx="3214381" cy="1278042"/>
          </a:xfrm>
          <a:prstGeom prst="rect">
            <a:avLst/>
          </a:prstGeom>
        </p:spPr>
        <p:txBody>
          <a:bodyPr wrap="square">
            <a:spAutoFit/>
          </a:bodyPr>
          <a:lstStyle/>
          <a:p>
            <a:pPr>
              <a:lnSpc>
                <a:spcPct val="107000"/>
              </a:lnSpc>
            </a:pPr>
            <a:r>
              <a:rPr lang="en-IN" sz="1200" dirty="0">
                <a:latin typeface="Times New Roman" panose="02020603050405020304" pitchFamily="18" charset="0"/>
                <a:ea typeface="Calibri" panose="020F0502020204030204" pitchFamily="34" charset="0"/>
                <a:cs typeface="Times New Roman" panose="02020603050405020304" pitchFamily="18" charset="0"/>
              </a:rPr>
              <a:t>a longitudinal comparison between livelihoods that studies the pre-existing contexts, trends of change, institutional frameworks and relationships between macro, </a:t>
            </a:r>
            <a:r>
              <a:rPr lang="en-IN" sz="1200" dirty="0" err="1">
                <a:latin typeface="Times New Roman" panose="02020603050405020304" pitchFamily="18" charset="0"/>
                <a:ea typeface="Calibri" panose="020F0502020204030204" pitchFamily="34" charset="0"/>
                <a:cs typeface="Times New Roman" panose="02020603050405020304" pitchFamily="18" charset="0"/>
              </a:rPr>
              <a:t>meso</a:t>
            </a:r>
            <a:r>
              <a:rPr lang="en-IN" sz="1200" dirty="0">
                <a:latin typeface="Times New Roman" panose="02020603050405020304" pitchFamily="18" charset="0"/>
                <a:ea typeface="Calibri" panose="020F0502020204030204" pitchFamily="34" charset="0"/>
                <a:cs typeface="Times New Roman" panose="02020603050405020304" pitchFamily="18" charset="0"/>
              </a:rPr>
              <a:t> and micro levels – to highlight the vulnerability matrices and impoverishment trajectories.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954455" y="4283146"/>
            <a:ext cx="3152608" cy="1200329"/>
          </a:xfrm>
          <a:prstGeom prst="rect">
            <a:avLst/>
          </a:prstGeom>
        </p:spPr>
        <p:txBody>
          <a:bodyPr wrap="square">
            <a:spAutoFit/>
          </a:bodyPr>
          <a:lstStyle/>
          <a:p>
            <a:r>
              <a:rPr lang="en-IN" sz="1200" dirty="0">
                <a:latin typeface="Times New Roman" panose="02020603050405020304" pitchFamily="18" charset="0"/>
                <a:ea typeface="Calibri" panose="020F0502020204030204" pitchFamily="34" charset="0"/>
                <a:cs typeface="Times New Roman" panose="02020603050405020304" pitchFamily="18" charset="0"/>
              </a:rPr>
              <a:t>that influence policy with considerations of past policies under different political regimes, the rationales of development and interventions at various levels, and the procedures of monitoring and evaluation that help build alternate livelihood frameworks to facilitate opportunities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p:cNvSpPr/>
          <p:nvPr/>
        </p:nvSpPr>
        <p:spPr>
          <a:xfrm>
            <a:off x="690282" y="1167431"/>
            <a:ext cx="3616592" cy="4562028"/>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268245" y="777754"/>
            <a:ext cx="2227661" cy="338554"/>
          </a:xfrm>
          <a:prstGeom prst="rect">
            <a:avLst/>
          </a:prstGeom>
        </p:spPr>
        <p:txBody>
          <a:bodyPr wrap="none">
            <a:spAutoFit/>
          </a:bodyPr>
          <a:lstStyle/>
          <a:p>
            <a:r>
              <a:rPr lang="en-US" sz="1600" b="1" dirty="0"/>
              <a:t>LIVELIHOOD </a:t>
            </a:r>
            <a:r>
              <a:rPr lang="en-US" sz="1600" b="1" dirty="0" smtClean="0"/>
              <a:t>APPROACH</a:t>
            </a:r>
            <a:endParaRPr lang="en-US" sz="1600" b="1" dirty="0"/>
          </a:p>
        </p:txBody>
      </p:sp>
      <p:pic>
        <p:nvPicPr>
          <p:cNvPr id="35" name="Picture 34" descr="G:\vellalore\slf.png"/>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505369" y="3727039"/>
            <a:ext cx="6458468" cy="3215434"/>
          </a:xfrm>
          <a:prstGeom prst="rect">
            <a:avLst/>
          </a:prstGeom>
          <a:noFill/>
          <a:ln>
            <a:noFill/>
          </a:ln>
        </p:spPr>
      </p:pic>
      <p:pic>
        <p:nvPicPr>
          <p:cNvPr id="36" name="Picture 35" descr="logo.JPG"/>
          <p:cNvPicPr/>
          <p:nvPr/>
        </p:nvPicPr>
        <p:blipFill>
          <a:blip r:embed="rId5">
            <a:duotone>
              <a:schemeClr val="bg2">
                <a:shade val="45000"/>
                <a:satMod val="135000"/>
              </a:schemeClr>
              <a:prstClr val="white"/>
            </a:duotone>
          </a:blip>
          <a:stretch>
            <a:fillRect/>
          </a:stretch>
        </p:blipFill>
        <p:spPr>
          <a:xfrm>
            <a:off x="937233" y="6526615"/>
            <a:ext cx="2051221" cy="240159"/>
          </a:xfrm>
          <a:prstGeom prst="rect">
            <a:avLst/>
          </a:prstGeom>
          <a:noFill/>
          <a:ln>
            <a:noFill/>
          </a:ln>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b="20672"/>
          <a:stretch/>
        </p:blipFill>
        <p:spPr>
          <a:xfrm>
            <a:off x="132316" y="6178647"/>
            <a:ext cx="767121" cy="592495"/>
          </a:xfrm>
          <a:prstGeom prst="rect">
            <a:avLst/>
          </a:prstGeom>
        </p:spPr>
      </p:pic>
      <p:sp>
        <p:nvSpPr>
          <p:cNvPr id="38" name="Rectangle 37"/>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323264" y="44816"/>
            <a:ext cx="1745991" cy="461665"/>
          </a:xfrm>
          <a:prstGeom prst="rect">
            <a:avLst/>
          </a:prstGeom>
        </p:spPr>
        <p:txBody>
          <a:bodyPr wrap="none">
            <a:spAutoFit/>
          </a:bodyPr>
          <a:lstStyle/>
          <a:p>
            <a:r>
              <a:rPr lang="en-US" sz="2400" b="1" dirty="0" smtClean="0"/>
              <a:t>LIVELIHOOD</a:t>
            </a:r>
            <a:endParaRPr lang="en-US" sz="2400" dirty="0"/>
          </a:p>
        </p:txBody>
      </p:sp>
    </p:spTree>
    <p:extLst>
      <p:ext uri="{BB962C8B-B14F-4D97-AF65-F5344CB8AC3E}">
        <p14:creationId xmlns:p14="http://schemas.microsoft.com/office/powerpoint/2010/main" val="193268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27" grpId="0"/>
      <p:bldP spid="28" grpId="0"/>
      <p:bldP spid="29" grpId="0"/>
      <p:bldP spid="30" grpId="0"/>
      <p:bldP spid="31" grpId="0"/>
      <p:bldP spid="32" grpId="0"/>
      <p:bldP spid="33"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 y="575784"/>
            <a:ext cx="6072026" cy="6282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 y="1151568"/>
            <a:ext cx="6072028" cy="5324535"/>
          </a:xfrm>
          <a:prstGeom prst="rect">
            <a:avLst/>
          </a:prstGeom>
        </p:spPr>
        <p:txBody>
          <a:bodyPr wrap="square">
            <a:spAutoFit/>
          </a:bodyPr>
          <a:lstStyle/>
          <a:p>
            <a:pPr marL="342900" indent="-342900">
              <a:buFont typeface="Arial" panose="020B0604020202020204" pitchFamily="34" charset="0"/>
              <a:buChar char="•"/>
            </a:pPr>
            <a:r>
              <a:rPr lang="en-US" sz="2000" dirty="0" smtClean="0">
                <a:effectLst/>
                <a:latin typeface="Times New Roman" panose="02020603050405020304" pitchFamily="18" charset="0"/>
                <a:ea typeface="Calibri" panose="020F0502020204030204" pitchFamily="34" charset="0"/>
              </a:rPr>
              <a:t>Non-compliance of social and economic factors.</a:t>
            </a:r>
          </a:p>
          <a:p>
            <a:pPr marL="342900" indent="-342900">
              <a:buFont typeface="Arial" panose="020B0604020202020204" pitchFamily="34" charset="0"/>
              <a:buChar char="•"/>
            </a:pPr>
            <a:endParaRPr lang="en-US" sz="2000" dirty="0" smtClean="0">
              <a:effectLst/>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000" dirty="0" smtClean="0">
                <a:effectLst/>
                <a:latin typeface="Times New Roman" panose="02020603050405020304" pitchFamily="18" charset="0"/>
                <a:ea typeface="Calibri" panose="020F0502020204030204" pitchFamily="34" charset="0"/>
              </a:rPr>
              <a:t>Time gaps in the process of resettlement.</a:t>
            </a:r>
          </a:p>
          <a:p>
            <a:pPr marL="342900" indent="-342900">
              <a:buFont typeface="Arial" panose="020B0604020202020204" pitchFamily="34" charset="0"/>
              <a:buChar char="•"/>
            </a:pPr>
            <a:endParaRPr lang="en-US" sz="2000" dirty="0" smtClean="0">
              <a:effectLst/>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000" dirty="0" smtClean="0">
                <a:latin typeface="Times New Roman" panose="02020603050405020304" pitchFamily="18" charset="0"/>
                <a:ea typeface="Calibri" panose="020F0502020204030204" pitchFamily="34" charset="0"/>
              </a:rPr>
              <a:t>Availability </a:t>
            </a:r>
            <a:r>
              <a:rPr lang="en-US" sz="2000" dirty="0">
                <a:latin typeface="Times New Roman" panose="02020603050405020304" pitchFamily="18" charset="0"/>
                <a:ea typeface="Calibri" panose="020F0502020204030204" pitchFamily="34" charset="0"/>
              </a:rPr>
              <a:t>of </a:t>
            </a:r>
            <a:r>
              <a:rPr lang="en-US" sz="2000" dirty="0" smtClean="0">
                <a:latin typeface="Times New Roman" panose="02020603050405020304" pitchFamily="18" charset="0"/>
                <a:ea typeface="Calibri" panose="020F0502020204030204" pitchFamily="34" charset="0"/>
              </a:rPr>
              <a:t>land</a:t>
            </a:r>
          </a:p>
          <a:p>
            <a:pPr marL="342900" indent="-342900">
              <a:buFont typeface="Arial" panose="020B0604020202020204" pitchFamily="34" charset="0"/>
              <a:buChar char="•"/>
            </a:pPr>
            <a:endParaRPr lang="en-US" sz="20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000" dirty="0" smtClean="0">
                <a:latin typeface="Times New Roman" panose="02020603050405020304" pitchFamily="18" charset="0"/>
                <a:ea typeface="Calibri" panose="020F0502020204030204" pitchFamily="34" charset="0"/>
              </a:rPr>
              <a:t>Flaws </a:t>
            </a:r>
            <a:r>
              <a:rPr lang="en-US" sz="2000" dirty="0">
                <a:latin typeface="Times New Roman" panose="02020603050405020304" pitchFamily="18" charset="0"/>
                <a:ea typeface="Calibri" panose="020F0502020204030204" pitchFamily="34" charset="0"/>
              </a:rPr>
              <a:t>in its implementation (and rehabilitation</a:t>
            </a:r>
            <a:r>
              <a:rPr lang="en-US" sz="2000" dirty="0" smtClean="0">
                <a:latin typeface="Times New Roman" panose="02020603050405020304" pitchFamily="18" charset="0"/>
                <a:ea typeface="Calibri" panose="020F0502020204030204" pitchFamily="34" charset="0"/>
              </a:rPr>
              <a:t>).</a:t>
            </a:r>
          </a:p>
          <a:p>
            <a:pPr marL="342900" indent="-342900">
              <a:buFont typeface="Arial" panose="020B0604020202020204" pitchFamily="34" charset="0"/>
              <a:buChar char="•"/>
            </a:pPr>
            <a:endParaRPr lang="en-US" sz="2000" dirty="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000" dirty="0" smtClean="0">
                <a:latin typeface="Times New Roman" panose="02020603050405020304" pitchFamily="18" charset="0"/>
                <a:ea typeface="Calibri" panose="020F0502020204030204" pitchFamily="34" charset="0"/>
              </a:rPr>
              <a:t>Increased </a:t>
            </a:r>
            <a:r>
              <a:rPr lang="en-US" sz="2000" dirty="0">
                <a:latin typeface="Times New Roman" panose="02020603050405020304" pitchFamily="18" charset="0"/>
                <a:ea typeface="Calibri" panose="020F0502020204030204" pitchFamily="34" charset="0"/>
              </a:rPr>
              <a:t>commuting time and transport </a:t>
            </a:r>
            <a:r>
              <a:rPr lang="en-US" sz="2000" dirty="0" smtClean="0">
                <a:latin typeface="Times New Roman" panose="02020603050405020304" pitchFamily="18" charset="0"/>
                <a:ea typeface="Calibri" panose="020F0502020204030204" pitchFamily="34" charset="0"/>
              </a:rPr>
              <a:t>costs.</a:t>
            </a:r>
          </a:p>
          <a:p>
            <a:pPr marL="342900" indent="-342900">
              <a:buFont typeface="Arial" panose="020B0604020202020204" pitchFamily="34" charset="0"/>
              <a:buChar char="•"/>
            </a:pPr>
            <a:endParaRPr lang="en-US" sz="2000" dirty="0" smtClean="0">
              <a:latin typeface="Times New Roman" panose="02020603050405020304" pitchFamily="18" charset="0"/>
              <a:ea typeface="Calibri" panose="020F0502020204030204" pitchFamily="34" charset="0"/>
            </a:endParaRP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Change </a:t>
            </a:r>
            <a:r>
              <a:rPr lang="en-US" sz="2000" dirty="0">
                <a:latin typeface="Times New Roman" panose="02020603050405020304" pitchFamily="18" charset="0"/>
                <a:cs typeface="Times New Roman" panose="02020603050405020304" pitchFamily="18" charset="0"/>
              </a:rPr>
              <a:t>in social </a:t>
            </a:r>
            <a:r>
              <a:rPr lang="en-US" sz="2000" dirty="0" smtClean="0">
                <a:latin typeface="Times New Roman" panose="02020603050405020304" pitchFamily="18" charset="0"/>
                <a:cs typeface="Times New Roman" panose="02020603050405020304" pitchFamily="18" charset="0"/>
              </a:rPr>
              <a:t>ecology.</a:t>
            </a:r>
          </a:p>
          <a:p>
            <a:pPr marL="342900" indent="-34290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Caste based differences. Insecurities and crime.</a:t>
            </a:r>
          </a:p>
          <a:p>
            <a:r>
              <a:rPr lang="en-US" sz="2000" dirty="0" smtClean="0">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Consultations over co-planning.</a:t>
            </a:r>
          </a:p>
          <a:p>
            <a:pPr marL="342900" indent="-342900">
              <a:buFont typeface="Arial" panose="020B0604020202020204" pitchFamily="34" charset="0"/>
              <a:buChar char="•"/>
            </a:pPr>
            <a:endParaRPr lang="en-US" sz="20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The role of NGOs.</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5323264" y="44816"/>
            <a:ext cx="1497526" cy="461665"/>
          </a:xfrm>
          <a:prstGeom prst="rect">
            <a:avLst/>
          </a:prstGeom>
        </p:spPr>
        <p:txBody>
          <a:bodyPr wrap="none">
            <a:spAutoFit/>
          </a:bodyPr>
          <a:lstStyle/>
          <a:p>
            <a:r>
              <a:rPr lang="en-US" sz="2400" b="1" dirty="0" smtClean="0"/>
              <a:t>CRITICISM</a:t>
            </a:r>
            <a:endParaRPr lang="en-US" sz="2400" dirty="0"/>
          </a:p>
        </p:txBody>
      </p:sp>
      <p:pic>
        <p:nvPicPr>
          <p:cNvPr id="12" name="Picture 11"/>
          <p:cNvPicPr>
            <a:picLocks noChangeAspect="1"/>
          </p:cNvPicPr>
          <p:nvPr/>
        </p:nvPicPr>
        <p:blipFill>
          <a:blip r:embed="rId3"/>
          <a:stretch>
            <a:fillRect/>
          </a:stretch>
        </p:blipFill>
        <p:spPr>
          <a:xfrm>
            <a:off x="6109270" y="2196209"/>
            <a:ext cx="6082730" cy="3041365"/>
          </a:xfrm>
          <a:prstGeom prst="rect">
            <a:avLst/>
          </a:prstGeom>
        </p:spPr>
      </p:pic>
      <p:sp>
        <p:nvSpPr>
          <p:cNvPr id="13" name="Rectangle 12"/>
          <p:cNvSpPr/>
          <p:nvPr/>
        </p:nvSpPr>
        <p:spPr>
          <a:xfrm>
            <a:off x="9410666" y="5237574"/>
            <a:ext cx="2476191" cy="461665"/>
          </a:xfrm>
          <a:prstGeom prst="rect">
            <a:avLst/>
          </a:prstGeom>
        </p:spPr>
        <p:txBody>
          <a:bodyPr wrap="none">
            <a:spAutoFit/>
          </a:bodyPr>
          <a:lstStyle/>
          <a:p>
            <a:r>
              <a:rPr lang="en-US" sz="2400" b="1" dirty="0" smtClean="0"/>
              <a:t>…. a tedious affair</a:t>
            </a:r>
            <a:endParaRPr lang="en-US" sz="2400" dirty="0"/>
          </a:p>
        </p:txBody>
      </p:sp>
      <p:pic>
        <p:nvPicPr>
          <p:cNvPr id="10" name="Picture 9" descr="logo.JPG"/>
          <p:cNvPicPr/>
          <p:nvPr/>
        </p:nvPicPr>
        <p:blipFill>
          <a:blip r:embed="rId4">
            <a:duotone>
              <a:schemeClr val="bg2">
                <a:shade val="45000"/>
                <a:satMod val="135000"/>
              </a:schemeClr>
              <a:prstClr val="white"/>
            </a:duotone>
          </a:blip>
          <a:stretch>
            <a:fillRect/>
          </a:stretch>
        </p:blipFill>
        <p:spPr>
          <a:xfrm>
            <a:off x="10092376" y="6571067"/>
            <a:ext cx="2051221" cy="240159"/>
          </a:xfrm>
          <a:prstGeom prst="rect">
            <a:avLst/>
          </a:prstGeom>
          <a:noFill/>
          <a:ln>
            <a:noFill/>
          </a:ln>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0672"/>
          <a:stretch/>
        </p:blipFill>
        <p:spPr>
          <a:xfrm>
            <a:off x="9287459" y="6223099"/>
            <a:ext cx="767121" cy="592495"/>
          </a:xfrm>
          <a:prstGeom prst="rect">
            <a:avLst/>
          </a:prstGeom>
        </p:spPr>
      </p:pic>
    </p:spTree>
    <p:extLst>
      <p:ext uri="{BB962C8B-B14F-4D97-AF65-F5344CB8AC3E}">
        <p14:creationId xmlns:p14="http://schemas.microsoft.com/office/powerpoint/2010/main" val="3916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5956" y="533400"/>
            <a:ext cx="8938846" cy="6142787"/>
            <a:chOff x="152400" y="533400"/>
            <a:chExt cx="9203417" cy="6324600"/>
          </a:xfrm>
        </p:grpSpPr>
        <p:pic>
          <p:nvPicPr>
            <p:cNvPr id="3" name="Picture 2" descr="E:\Binucom\vellalore\tnscb\CBE_TENEMENTS_UNTEN_SLUMS1.jpg"/>
            <p:cNvPicPr>
              <a:picLocks noChangeAspect="1" noChangeArrowheads="1"/>
            </p:cNvPicPr>
            <p:nvPr/>
          </p:nvPicPr>
          <p:blipFill rotWithShape="1">
            <a:blip r:embed="rId3" cstate="print"/>
            <a:srcRect l="22500" t="45240" r="21134"/>
            <a:stretch/>
          </p:blipFill>
          <p:spPr bwMode="auto">
            <a:xfrm>
              <a:off x="152400" y="533400"/>
              <a:ext cx="9203417" cy="6324600"/>
            </a:xfrm>
            <a:prstGeom prst="rect">
              <a:avLst/>
            </a:prstGeom>
            <a:noFill/>
          </p:spPr>
        </p:pic>
        <p:cxnSp>
          <p:nvCxnSpPr>
            <p:cNvPr id="4" name="Straight Connector 3"/>
            <p:cNvCxnSpPr/>
            <p:nvPr/>
          </p:nvCxnSpPr>
          <p:spPr>
            <a:xfrm>
              <a:off x="3657601" y="3276600"/>
              <a:ext cx="2743199" cy="2286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733801" y="3048000"/>
              <a:ext cx="2666999" cy="457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810001" y="3200400"/>
              <a:ext cx="2514600" cy="2667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05201" y="3048000"/>
              <a:ext cx="2895599" cy="457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33801" y="3200400"/>
              <a:ext cx="2666999" cy="3048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76601" y="3048000"/>
              <a:ext cx="3124199" cy="457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91001" y="3352800"/>
              <a:ext cx="2209799" cy="1524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8801" y="3276600"/>
              <a:ext cx="761999" cy="2286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5143501" y="2247901"/>
              <a:ext cx="2514601" cy="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6019801" y="2743201"/>
              <a:ext cx="1143001" cy="381001"/>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flipV="1">
              <a:off x="6400800" y="1981200"/>
              <a:ext cx="1981202" cy="152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5486398" y="2590800"/>
              <a:ext cx="1447802" cy="38100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5257798" y="2362200"/>
              <a:ext cx="1676402" cy="609601"/>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1905000"/>
              <a:ext cx="2362200" cy="1600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410200" y="3505200"/>
              <a:ext cx="990600" cy="3048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6400801" y="2180962"/>
              <a:ext cx="2224779" cy="13242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62400" y="2667000"/>
              <a:ext cx="2438400" cy="838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791200" y="3505200"/>
              <a:ext cx="609600" cy="7620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886200" y="1905000"/>
              <a:ext cx="2514600" cy="1600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6169556" y="8382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45556" y="0"/>
            <a:ext cx="3839513" cy="507831"/>
          </a:xfrm>
          <a:prstGeom prst="rect">
            <a:avLst/>
          </a:prstGeom>
          <a:noFill/>
          <a:ln>
            <a:solidFill>
              <a:schemeClr val="tx1"/>
            </a:solidFill>
          </a:ln>
        </p:spPr>
        <p:txBody>
          <a:bodyPr wrap="none" rtlCol="0">
            <a:spAutoFit/>
          </a:bodyPr>
          <a:lstStyle/>
          <a:p>
            <a:r>
              <a:rPr lang="en-US" sz="900" b="1" dirty="0" smtClean="0"/>
              <a:t>Anna Nagar, </a:t>
            </a:r>
            <a:r>
              <a:rPr lang="en-US" sz="900" b="1" dirty="0" err="1" smtClean="0"/>
              <a:t>Peelamedu</a:t>
            </a:r>
            <a:endParaRPr lang="en-US" sz="900" b="1" dirty="0" smtClean="0"/>
          </a:p>
          <a:p>
            <a:r>
              <a:rPr lang="en-US" sz="900" b="1" dirty="0" smtClean="0"/>
              <a:t>239</a:t>
            </a:r>
            <a:r>
              <a:rPr lang="en-US" sz="900" dirty="0" smtClean="0"/>
              <a:t> beneficiaries</a:t>
            </a:r>
          </a:p>
          <a:p>
            <a:r>
              <a:rPr lang="en-US" sz="900" dirty="0" smtClean="0"/>
              <a:t>9-9.5km from </a:t>
            </a:r>
            <a:r>
              <a:rPr lang="en-US" sz="900" dirty="0" err="1" smtClean="0"/>
              <a:t>Vellalore</a:t>
            </a:r>
            <a:r>
              <a:rPr lang="en-US" sz="900" dirty="0" smtClean="0"/>
              <a:t> tenements; 1-1.5 hr of bus travel (change at </a:t>
            </a:r>
            <a:r>
              <a:rPr lang="en-US" sz="900" dirty="0" err="1" smtClean="0"/>
              <a:t>Townhall</a:t>
            </a:r>
            <a:r>
              <a:rPr lang="en-US" sz="900" dirty="0" smtClean="0"/>
              <a:t>)</a:t>
            </a:r>
            <a:endParaRPr lang="en-US" sz="900" dirty="0"/>
          </a:p>
        </p:txBody>
      </p:sp>
      <p:sp>
        <p:nvSpPr>
          <p:cNvPr id="25" name="Oval 24"/>
          <p:cNvSpPr/>
          <p:nvPr/>
        </p:nvSpPr>
        <p:spPr>
          <a:xfrm>
            <a:off x="5636156" y="16764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endCxn id="23" idx="1"/>
          </p:cNvCxnSpPr>
          <p:nvPr/>
        </p:nvCxnSpPr>
        <p:spPr>
          <a:xfrm>
            <a:off x="5788556" y="533400"/>
            <a:ext cx="414478" cy="338278"/>
          </a:xfrm>
          <a:prstGeom prst="straightConnector1">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17356" y="2706469"/>
            <a:ext cx="1547446" cy="784830"/>
          </a:xfrm>
          <a:prstGeom prst="rect">
            <a:avLst/>
          </a:prstGeom>
          <a:noFill/>
          <a:ln>
            <a:solidFill>
              <a:schemeClr val="tx1"/>
            </a:solidFill>
          </a:ln>
        </p:spPr>
        <p:txBody>
          <a:bodyPr wrap="square" rtlCol="0">
            <a:spAutoFit/>
          </a:bodyPr>
          <a:lstStyle/>
          <a:p>
            <a:r>
              <a:rPr lang="en-US" sz="900" b="1" dirty="0" smtClean="0"/>
              <a:t>Auto Drivers Colony</a:t>
            </a:r>
          </a:p>
          <a:p>
            <a:r>
              <a:rPr lang="en-US" sz="900" b="1" dirty="0" smtClean="0"/>
              <a:t>133</a:t>
            </a:r>
            <a:r>
              <a:rPr lang="en-US" sz="900" dirty="0" smtClean="0"/>
              <a:t> beneficiaries</a:t>
            </a:r>
          </a:p>
          <a:p>
            <a:r>
              <a:rPr lang="en-US" sz="900" dirty="0" smtClean="0"/>
              <a:t>9-9.5km from </a:t>
            </a:r>
            <a:r>
              <a:rPr lang="en-US" sz="900" dirty="0" err="1" smtClean="0"/>
              <a:t>Vellalore</a:t>
            </a:r>
            <a:r>
              <a:rPr lang="en-US" sz="900" dirty="0" smtClean="0"/>
              <a:t> tenements; 1hr of bus travel (change at </a:t>
            </a:r>
            <a:r>
              <a:rPr lang="en-US" sz="900" dirty="0" err="1" smtClean="0"/>
              <a:t>Townhall</a:t>
            </a:r>
            <a:r>
              <a:rPr lang="en-US" sz="900" dirty="0" smtClean="0"/>
              <a:t>)</a:t>
            </a:r>
            <a:endParaRPr lang="en-US" sz="900" dirty="0"/>
          </a:p>
        </p:txBody>
      </p:sp>
      <p:cxnSp>
        <p:nvCxnSpPr>
          <p:cNvPr id="28" name="Straight Arrow Connector 27"/>
          <p:cNvCxnSpPr>
            <a:stCxn id="27" idx="1"/>
          </p:cNvCxnSpPr>
          <p:nvPr/>
        </p:nvCxnSpPr>
        <p:spPr>
          <a:xfrm flipH="1" flipV="1">
            <a:off x="5864756" y="1828800"/>
            <a:ext cx="1752600" cy="1270084"/>
          </a:xfrm>
          <a:prstGeom prst="straightConnector1">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69556" y="3886200"/>
            <a:ext cx="2895600" cy="507831"/>
          </a:xfrm>
          <a:prstGeom prst="rect">
            <a:avLst/>
          </a:prstGeom>
          <a:noFill/>
          <a:ln>
            <a:solidFill>
              <a:schemeClr val="tx1"/>
            </a:solidFill>
          </a:ln>
        </p:spPr>
        <p:txBody>
          <a:bodyPr wrap="square" rtlCol="0">
            <a:spAutoFit/>
          </a:bodyPr>
          <a:lstStyle/>
          <a:p>
            <a:r>
              <a:rPr lang="en-US" sz="900" b="1" dirty="0" err="1" smtClean="0"/>
              <a:t>Nanjundapuram</a:t>
            </a:r>
            <a:r>
              <a:rPr lang="en-US" sz="900" b="1" dirty="0" smtClean="0"/>
              <a:t> </a:t>
            </a:r>
            <a:r>
              <a:rPr lang="en-US" sz="900" b="1" dirty="0" err="1" smtClean="0"/>
              <a:t>Ittery</a:t>
            </a:r>
            <a:endParaRPr lang="en-US" sz="900" b="1" dirty="0" smtClean="0"/>
          </a:p>
          <a:p>
            <a:r>
              <a:rPr lang="en-US" sz="900" b="1" dirty="0" smtClean="0"/>
              <a:t>305</a:t>
            </a:r>
            <a:r>
              <a:rPr lang="en-US" sz="900" dirty="0" smtClean="0"/>
              <a:t> beneficiaries</a:t>
            </a:r>
          </a:p>
          <a:p>
            <a:r>
              <a:rPr lang="en-US" sz="900" dirty="0" smtClean="0"/>
              <a:t>6-6.6km from </a:t>
            </a:r>
            <a:r>
              <a:rPr lang="en-US" sz="900" dirty="0" err="1" smtClean="0"/>
              <a:t>Vellalore</a:t>
            </a:r>
            <a:r>
              <a:rPr lang="en-US" sz="900" dirty="0" smtClean="0"/>
              <a:t> tenements; 25 </a:t>
            </a:r>
            <a:r>
              <a:rPr lang="en-US" sz="900" dirty="0" err="1" smtClean="0"/>
              <a:t>mins</a:t>
            </a:r>
            <a:r>
              <a:rPr lang="en-US" sz="900" dirty="0" smtClean="0"/>
              <a:t>. of bus travel </a:t>
            </a:r>
            <a:endParaRPr lang="en-US" sz="900" dirty="0"/>
          </a:p>
        </p:txBody>
      </p:sp>
      <p:sp>
        <p:nvSpPr>
          <p:cNvPr id="30" name="Oval 29"/>
          <p:cNvSpPr/>
          <p:nvPr/>
        </p:nvSpPr>
        <p:spPr>
          <a:xfrm>
            <a:off x="4035956" y="31242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stCxn id="29" idx="1"/>
          </p:cNvCxnSpPr>
          <p:nvPr/>
        </p:nvCxnSpPr>
        <p:spPr>
          <a:xfrm rot="10800000">
            <a:off x="4264556" y="3276600"/>
            <a:ext cx="1905000" cy="863516"/>
          </a:xfrm>
          <a:prstGeom prst="straightConnector1">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3556" y="2057400"/>
            <a:ext cx="1676400" cy="784830"/>
          </a:xfrm>
          <a:prstGeom prst="rect">
            <a:avLst/>
          </a:prstGeom>
          <a:solidFill>
            <a:schemeClr val="accent2"/>
          </a:solidFill>
          <a:ln>
            <a:solidFill>
              <a:schemeClr val="tx1"/>
            </a:solidFill>
          </a:ln>
        </p:spPr>
        <p:txBody>
          <a:bodyPr wrap="square" rtlCol="0">
            <a:spAutoFit/>
          </a:bodyPr>
          <a:lstStyle/>
          <a:p>
            <a:r>
              <a:rPr lang="en-US" sz="900" b="1" dirty="0" smtClean="0"/>
              <a:t>CMC colony, variety Hall Road</a:t>
            </a:r>
          </a:p>
          <a:p>
            <a:r>
              <a:rPr lang="en-US" sz="900" b="1" dirty="0" smtClean="0"/>
              <a:t>434</a:t>
            </a:r>
            <a:r>
              <a:rPr lang="en-US" sz="900" dirty="0" smtClean="0"/>
              <a:t> beneficiaries</a:t>
            </a:r>
          </a:p>
          <a:p>
            <a:r>
              <a:rPr lang="en-US" sz="900" dirty="0" smtClean="0"/>
              <a:t>10-13km from </a:t>
            </a:r>
            <a:r>
              <a:rPr lang="en-US" sz="900" dirty="0" err="1" smtClean="0"/>
              <a:t>Vellalore</a:t>
            </a:r>
            <a:r>
              <a:rPr lang="en-US" sz="900" dirty="0" smtClean="0"/>
              <a:t> tenements; 45 </a:t>
            </a:r>
            <a:r>
              <a:rPr lang="en-US" sz="900" dirty="0" err="1" smtClean="0"/>
              <a:t>mins</a:t>
            </a:r>
            <a:r>
              <a:rPr lang="en-US" sz="900" dirty="0" smtClean="0"/>
              <a:t> – 1hr. of bus travel </a:t>
            </a:r>
            <a:endParaRPr lang="en-US" sz="900" dirty="0"/>
          </a:p>
        </p:txBody>
      </p:sp>
      <p:sp>
        <p:nvSpPr>
          <p:cNvPr id="33" name="TextBox 32"/>
          <p:cNvSpPr txBox="1"/>
          <p:nvPr/>
        </p:nvSpPr>
        <p:spPr>
          <a:xfrm>
            <a:off x="73556" y="2971800"/>
            <a:ext cx="1752600" cy="646331"/>
          </a:xfrm>
          <a:prstGeom prst="rect">
            <a:avLst/>
          </a:prstGeom>
          <a:noFill/>
          <a:ln>
            <a:solidFill>
              <a:schemeClr val="tx1"/>
            </a:solidFill>
          </a:ln>
        </p:spPr>
        <p:txBody>
          <a:bodyPr wrap="square" rtlCol="0">
            <a:spAutoFit/>
          </a:bodyPr>
          <a:lstStyle/>
          <a:p>
            <a:r>
              <a:rPr lang="en-US" sz="900" b="1" dirty="0" err="1" smtClean="0"/>
              <a:t>Anaimedu</a:t>
            </a:r>
            <a:r>
              <a:rPr lang="en-US" sz="900" b="1" dirty="0" smtClean="0"/>
              <a:t> (Phase 1 &amp; 2)</a:t>
            </a:r>
          </a:p>
          <a:p>
            <a:r>
              <a:rPr lang="en-US" sz="900" b="1" dirty="0" smtClean="0"/>
              <a:t>393</a:t>
            </a:r>
            <a:r>
              <a:rPr lang="en-US" sz="900" dirty="0" smtClean="0"/>
              <a:t> beneficiaries</a:t>
            </a:r>
          </a:p>
          <a:p>
            <a:r>
              <a:rPr lang="en-US" sz="900" dirty="0" smtClean="0"/>
              <a:t>7-8 km from </a:t>
            </a:r>
            <a:r>
              <a:rPr lang="en-US" sz="900" dirty="0" err="1" smtClean="0"/>
              <a:t>Vellalore</a:t>
            </a:r>
            <a:r>
              <a:rPr lang="en-US" sz="900" dirty="0" smtClean="0"/>
              <a:t> tenements; 30 </a:t>
            </a:r>
            <a:r>
              <a:rPr lang="en-US" sz="900" dirty="0" err="1" smtClean="0"/>
              <a:t>mins</a:t>
            </a:r>
            <a:r>
              <a:rPr lang="en-US" sz="900" dirty="0" smtClean="0"/>
              <a:t>. of bus travel </a:t>
            </a:r>
            <a:endParaRPr lang="en-US" sz="900" dirty="0"/>
          </a:p>
        </p:txBody>
      </p:sp>
      <p:sp>
        <p:nvSpPr>
          <p:cNvPr id="34" name="Oval 33"/>
          <p:cNvSpPr/>
          <p:nvPr/>
        </p:nvSpPr>
        <p:spPr>
          <a:xfrm>
            <a:off x="3578756" y="30480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731156" y="1752600"/>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32" idx="3"/>
          </p:cNvCxnSpPr>
          <p:nvPr/>
        </p:nvCxnSpPr>
        <p:spPr>
          <a:xfrm flipV="1">
            <a:off x="1749956" y="1905000"/>
            <a:ext cx="1981200" cy="544815"/>
          </a:xfrm>
          <a:prstGeom prst="straightConnector1">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3" idx="3"/>
            <a:endCxn id="34" idx="2"/>
          </p:cNvCxnSpPr>
          <p:nvPr/>
        </p:nvCxnSpPr>
        <p:spPr>
          <a:xfrm flipV="1">
            <a:off x="1826156" y="3162300"/>
            <a:ext cx="1752600" cy="132666"/>
          </a:xfrm>
          <a:prstGeom prst="straightConnector1">
            <a:avLst/>
          </a:prstGeom>
          <a:ln>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821139" y="-79829"/>
            <a:ext cx="1284582" cy="523220"/>
          </a:xfrm>
          <a:prstGeom prst="rect">
            <a:avLst/>
          </a:prstGeom>
        </p:spPr>
        <p:txBody>
          <a:bodyPr wrap="none">
            <a:spAutoFit/>
          </a:bodyPr>
          <a:lstStyle/>
          <a:p>
            <a:r>
              <a:rPr lang="en-US" sz="2800" b="1" dirty="0" smtClean="0"/>
              <a:t>PILOT…</a:t>
            </a:r>
            <a:endParaRPr lang="en-US" sz="2800" b="1" dirty="0"/>
          </a:p>
        </p:txBody>
      </p:sp>
      <p:sp>
        <p:nvSpPr>
          <p:cNvPr id="39" name="Rectangle 38"/>
          <p:cNvSpPr/>
          <p:nvPr/>
        </p:nvSpPr>
        <p:spPr>
          <a:xfrm>
            <a:off x="9277688" y="2226833"/>
            <a:ext cx="2613292" cy="3056606"/>
          </a:xfrm>
          <a:prstGeom prst="rect">
            <a:avLst/>
          </a:prstGeom>
          <a:ln>
            <a:solidFill>
              <a:schemeClr val="accent1">
                <a:lumMod val="50000"/>
              </a:schemeClr>
            </a:solidFill>
          </a:ln>
        </p:spPr>
        <p:txBody>
          <a:bodyPr wrap="square">
            <a:spAutoFit/>
          </a:bodyPr>
          <a:lstStyle/>
          <a:p>
            <a:pPr>
              <a:lnSpc>
                <a:spcPct val="107000"/>
              </a:lnSpc>
            </a:pP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A visit to 4 departure slums (of the 24 in total) – based on the large number of beneficiaries displaced</a:t>
            </a:r>
          </a:p>
          <a:p>
            <a:pPr>
              <a:lnSpc>
                <a:spcPct val="107000"/>
              </a:lnSpc>
            </a:pP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buAutoNum type="arabicPeriod"/>
            </a:pPr>
            <a:r>
              <a:rPr lang="en-IN" sz="1200" b="1" dirty="0" err="1" smtClean="0">
                <a:latin typeface="Times New Roman" panose="02020603050405020304" pitchFamily="18" charset="0"/>
                <a:ea typeface="Calibri" panose="020F0502020204030204" pitchFamily="34" charset="0"/>
                <a:cs typeface="Times New Roman" panose="02020603050405020304" pitchFamily="18" charset="0"/>
              </a:rPr>
              <a:t>Anaimedu</a:t>
            </a: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 (phase 1 and 2) – along the </a:t>
            </a:r>
            <a:r>
              <a:rPr lang="en-IN" sz="1200" b="1" dirty="0" err="1" smtClean="0">
                <a:latin typeface="Times New Roman" panose="02020603050405020304" pitchFamily="18" charset="0"/>
                <a:ea typeface="Calibri" panose="020F0502020204030204" pitchFamily="34" charset="0"/>
                <a:cs typeface="Times New Roman" panose="02020603050405020304" pitchFamily="18" charset="0"/>
              </a:rPr>
              <a:t>nallah</a:t>
            </a: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buAutoNum type="arabicPeriod"/>
            </a:pP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buFontTx/>
              <a:buAutoNum type="arabicPeriod"/>
            </a:pP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Auto </a:t>
            </a:r>
            <a:r>
              <a:rPr lang="en-IN" sz="1200" b="1" dirty="0">
                <a:latin typeface="Times New Roman" panose="02020603050405020304" pitchFamily="18" charset="0"/>
                <a:ea typeface="Calibri" panose="020F0502020204030204" pitchFamily="34" charset="0"/>
                <a:cs typeface="Times New Roman" panose="02020603050405020304" pitchFamily="18" charset="0"/>
              </a:rPr>
              <a:t>Driver’s colony - along the </a:t>
            </a:r>
            <a:r>
              <a:rPr lang="en-IN" sz="1200" b="1" dirty="0" err="1" smtClean="0">
                <a:latin typeface="Times New Roman" panose="02020603050405020304" pitchFamily="18" charset="0"/>
                <a:ea typeface="Calibri" panose="020F0502020204030204" pitchFamily="34" charset="0"/>
                <a:cs typeface="Times New Roman" panose="02020603050405020304" pitchFamily="18" charset="0"/>
              </a:rPr>
              <a:t>nallah</a:t>
            </a: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buAutoNum type="arabicPeriod"/>
            </a:pP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buAutoNum type="arabicPeriod"/>
            </a:pPr>
            <a:r>
              <a:rPr lang="en-IN" sz="1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CMC colony (choice of study) – Municipal workers</a:t>
            </a:r>
          </a:p>
          <a:p>
            <a:pPr marL="228600" indent="-228600">
              <a:lnSpc>
                <a:spcPct val="107000"/>
              </a:lnSpc>
              <a:buAutoNum type="arabicPeriod"/>
            </a:pP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marL="228600" indent="-228600">
              <a:lnSpc>
                <a:spcPct val="107000"/>
              </a:lnSpc>
              <a:buAutoNum type="arabicPeriod"/>
            </a:pPr>
            <a:r>
              <a:rPr lang="en-IN" sz="1200" b="1" dirty="0" err="1" smtClean="0">
                <a:latin typeface="Times New Roman" panose="02020603050405020304" pitchFamily="18" charset="0"/>
                <a:ea typeface="Calibri" panose="020F0502020204030204" pitchFamily="34" charset="0"/>
                <a:cs typeface="Times New Roman" panose="02020603050405020304" pitchFamily="18" charset="0"/>
              </a:rPr>
              <a:t>Nanjundapuram</a:t>
            </a: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IN" sz="1200" b="1" dirty="0" err="1" smtClean="0">
                <a:latin typeface="Times New Roman" panose="02020603050405020304" pitchFamily="18" charset="0"/>
                <a:ea typeface="Calibri" panose="020F0502020204030204" pitchFamily="34" charset="0"/>
                <a:cs typeface="Times New Roman" panose="02020603050405020304" pitchFamily="18" charset="0"/>
              </a:rPr>
              <a:t>Ittery</a:t>
            </a: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 (dominated by Muslims)</a:t>
            </a:r>
            <a:endParaRPr lang="en-US" sz="1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ectangle 39"/>
          <p:cNvSpPr/>
          <p:nvPr/>
        </p:nvSpPr>
        <p:spPr>
          <a:xfrm>
            <a:off x="9268189" y="5393602"/>
            <a:ext cx="2613292" cy="1278042"/>
          </a:xfrm>
          <a:prstGeom prst="rect">
            <a:avLst/>
          </a:prstGeom>
          <a:ln>
            <a:solidFill>
              <a:schemeClr val="accent1">
                <a:lumMod val="50000"/>
              </a:schemeClr>
            </a:solidFill>
          </a:ln>
        </p:spPr>
        <p:txBody>
          <a:bodyPr wrap="square">
            <a:spAutoFit/>
          </a:bodyPr>
          <a:lstStyle/>
          <a:p>
            <a:pPr>
              <a:lnSpc>
                <a:spcPct val="107000"/>
              </a:lnSpc>
            </a:pPr>
            <a:r>
              <a:rPr lang="en-IN" sz="1200" b="1" u="sng" dirty="0" smtClean="0">
                <a:latin typeface="Times New Roman" panose="02020603050405020304" pitchFamily="18" charset="0"/>
                <a:ea typeface="Calibri" panose="020F0502020204030204" pitchFamily="34" charset="0"/>
                <a:cs typeface="Times New Roman" panose="02020603050405020304" pitchFamily="18" charset="0"/>
              </a:rPr>
              <a:t>Observations/current scenario:</a:t>
            </a:r>
          </a:p>
          <a:p>
            <a:pPr marL="171450" indent="-171450">
              <a:lnSpc>
                <a:spcPct val="107000"/>
              </a:lnSpc>
              <a:buFont typeface="Arial" panose="020B0604020202020204" pitchFamily="34" charset="0"/>
              <a:buChar char="•"/>
            </a:pP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Families moved; houses demolished</a:t>
            </a:r>
          </a:p>
          <a:p>
            <a:pPr marL="171450" indent="-171450">
              <a:lnSpc>
                <a:spcPct val="107000"/>
              </a:lnSpc>
              <a:buFont typeface="Arial" panose="020B0604020202020204" pitchFamily="34" charset="0"/>
              <a:buChar char="•"/>
            </a:pP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Transport and connectivity issues to the displaced area</a:t>
            </a:r>
          </a:p>
          <a:p>
            <a:pPr marL="171450" indent="-171450">
              <a:lnSpc>
                <a:spcPct val="107000"/>
              </a:lnSpc>
              <a:buFont typeface="Arial" panose="020B0604020202020204" pitchFamily="34" charset="0"/>
              <a:buChar char="•"/>
            </a:pPr>
            <a:r>
              <a:rPr lang="en-US" sz="1200" b="1" dirty="0" smtClean="0">
                <a:latin typeface="Times New Roman" panose="02020603050405020304" pitchFamily="18" charset="0"/>
                <a:ea typeface="Calibri" panose="020F0502020204030204" pitchFamily="34" charset="0"/>
                <a:cs typeface="Times New Roman" panose="02020603050405020304" pitchFamily="18" charset="0"/>
              </a:rPr>
              <a:t>Social conflicts </a:t>
            </a:r>
            <a:endParaRPr lang="en-US" sz="1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ectangle 40"/>
          <p:cNvSpPr/>
          <p:nvPr/>
        </p:nvSpPr>
        <p:spPr>
          <a:xfrm>
            <a:off x="9268189" y="443391"/>
            <a:ext cx="2613292" cy="1673279"/>
          </a:xfrm>
          <a:prstGeom prst="rect">
            <a:avLst/>
          </a:prstGeom>
          <a:ln>
            <a:solidFill>
              <a:schemeClr val="accent1">
                <a:lumMod val="50000"/>
              </a:schemeClr>
            </a:solidFill>
          </a:ln>
        </p:spPr>
        <p:txBody>
          <a:bodyPr wrap="square">
            <a:spAutoFit/>
          </a:bodyPr>
          <a:lstStyle/>
          <a:p>
            <a:pPr marL="228600" indent="-228600">
              <a:lnSpc>
                <a:spcPct val="107000"/>
              </a:lnSpc>
              <a:buAutoNum type="arabicPeriod"/>
            </a:pP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Visit to </a:t>
            </a:r>
            <a:r>
              <a:rPr lang="en-IN" sz="1200" b="1" dirty="0" err="1" smtClean="0">
                <a:latin typeface="Times New Roman" panose="02020603050405020304" pitchFamily="18" charset="0"/>
                <a:ea typeface="Calibri" panose="020F0502020204030204" pitchFamily="34" charset="0"/>
                <a:cs typeface="Times New Roman" panose="02020603050405020304" pitchFamily="18" charset="0"/>
              </a:rPr>
              <a:t>Malumichampatti</a:t>
            </a:r>
            <a:r>
              <a:rPr lang="en-IN" sz="1200" b="1" dirty="0" smtClean="0">
                <a:latin typeface="Times New Roman" panose="02020603050405020304" pitchFamily="18" charset="0"/>
                <a:ea typeface="Calibri" panose="020F0502020204030204" pitchFamily="34" charset="0"/>
                <a:cs typeface="Times New Roman" panose="02020603050405020304" pitchFamily="18" charset="0"/>
              </a:rPr>
              <a:t> housing colony (un-occupied)</a:t>
            </a:r>
          </a:p>
          <a:p>
            <a:pPr marL="228600" indent="-228600">
              <a:lnSpc>
                <a:spcPct val="107000"/>
              </a:lnSpc>
              <a:buAutoNum type="arabicPeriod"/>
            </a:pPr>
            <a:endParaRPr lang="en-IN" sz="1200" b="1"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IN" sz="1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2. Visit to Vellalore (2,816 tenements)</a:t>
            </a:r>
          </a:p>
          <a:p>
            <a:pPr marL="171450" indent="-171450">
              <a:lnSpc>
                <a:spcPct val="107000"/>
              </a:lnSpc>
              <a:buFont typeface="Arial" panose="020B0604020202020204" pitchFamily="34" charset="0"/>
              <a:buChar char="•"/>
            </a:pPr>
            <a:r>
              <a:rPr lang="en-IN" sz="1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Choice of research case</a:t>
            </a:r>
          </a:p>
          <a:p>
            <a:pPr marL="171450" indent="-171450">
              <a:lnSpc>
                <a:spcPct val="107000"/>
              </a:lnSpc>
              <a:buFont typeface="Arial" panose="020B0604020202020204" pitchFamily="34" charset="0"/>
              <a:buChar char="•"/>
            </a:pPr>
            <a:r>
              <a:rPr lang="en-IN" sz="12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L</a:t>
            </a:r>
            <a:r>
              <a:rPr lang="en-IN" sz="1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argest resettlement colony</a:t>
            </a:r>
          </a:p>
          <a:p>
            <a:pPr marL="171450" indent="-171450">
              <a:lnSpc>
                <a:spcPct val="107000"/>
              </a:lnSpc>
              <a:buFont typeface="Arial" panose="020B0604020202020204" pitchFamily="34" charset="0"/>
              <a:buChar char="•"/>
            </a:pPr>
            <a:r>
              <a:rPr lang="en-IN" sz="1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Diversity of slums displaced</a:t>
            </a:r>
          </a:p>
          <a:p>
            <a:pPr marL="171450" indent="-171450">
              <a:lnSpc>
                <a:spcPct val="107000"/>
              </a:lnSpc>
              <a:buFont typeface="Arial" panose="020B0604020202020204" pitchFamily="34" charset="0"/>
              <a:buChar char="•"/>
            </a:pPr>
            <a:r>
              <a:rPr lang="en-IN" sz="12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Field observations</a:t>
            </a:r>
            <a:endParaRPr lang="en-US" sz="12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41" descr="logo.JPG"/>
          <p:cNvPicPr/>
          <p:nvPr/>
        </p:nvPicPr>
        <p:blipFill>
          <a:blip r:embed="rId4">
            <a:duotone>
              <a:schemeClr val="bg2">
                <a:shade val="45000"/>
                <a:satMod val="135000"/>
              </a:schemeClr>
              <a:prstClr val="white"/>
            </a:duotone>
          </a:blip>
          <a:stretch>
            <a:fillRect/>
          </a:stretch>
        </p:blipFill>
        <p:spPr>
          <a:xfrm>
            <a:off x="927486" y="6491655"/>
            <a:ext cx="2051221" cy="240159"/>
          </a:xfrm>
          <a:prstGeom prst="rect">
            <a:avLst/>
          </a:prstGeom>
          <a:noFill/>
          <a:ln>
            <a:noFill/>
          </a:ln>
        </p:spPr>
      </p:pic>
      <p:pic>
        <p:nvPicPr>
          <p:cNvPr id="43" name="Picture 42"/>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0672"/>
          <a:stretch/>
        </p:blipFill>
        <p:spPr>
          <a:xfrm>
            <a:off x="122569" y="6143687"/>
            <a:ext cx="767121" cy="592495"/>
          </a:xfrm>
          <a:prstGeom prst="rect">
            <a:avLst/>
          </a:prstGeom>
        </p:spPr>
      </p:pic>
    </p:spTree>
    <p:extLst>
      <p:ext uri="{BB962C8B-B14F-4D97-AF65-F5344CB8AC3E}">
        <p14:creationId xmlns:p14="http://schemas.microsoft.com/office/powerpoint/2010/main" val="27100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9" grpId="0" animBg="1"/>
      <p:bldP spid="30" grpId="0" animBg="1"/>
      <p:bldP spid="32" grpId="0" animBg="1"/>
      <p:bldP spid="33" grpId="0" animBg="1"/>
      <p:bldP spid="34" grpId="0" animBg="1"/>
      <p:bldP spid="35" grpId="0" animBg="1"/>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3740" y="-67479"/>
            <a:ext cx="1377300" cy="400110"/>
          </a:xfrm>
          <a:prstGeom prst="rect">
            <a:avLst/>
          </a:prstGeom>
        </p:spPr>
        <p:txBody>
          <a:bodyPr wrap="none">
            <a:spAutoFit/>
          </a:bodyPr>
          <a:lstStyle/>
          <a:p>
            <a:r>
              <a:rPr lang="en-US" sz="2000" b="1" dirty="0" smtClean="0"/>
              <a:t>THE CASE…</a:t>
            </a:r>
            <a:endParaRPr lang="en-US" sz="2000" b="1" dirty="0"/>
          </a:p>
        </p:txBody>
      </p:sp>
      <p:sp>
        <p:nvSpPr>
          <p:cNvPr id="3" name="Rectangle 2"/>
          <p:cNvSpPr/>
          <p:nvPr/>
        </p:nvSpPr>
        <p:spPr>
          <a:xfrm>
            <a:off x="359513" y="491563"/>
            <a:ext cx="4562168" cy="4362284"/>
          </a:xfrm>
          <a:prstGeom prst="rect">
            <a:avLst/>
          </a:prstGeom>
        </p:spPr>
        <p:txBody>
          <a:bodyPr wrap="square">
            <a:spAutoFit/>
          </a:bodyPr>
          <a:lstStyle/>
          <a:p>
            <a:pPr>
              <a:lnSpc>
                <a:spcPct val="107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3.2 Research Aim:</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To explore the implications of resettlement on the livelihood of CMC dwellers of Variety Hall Road relocated to Vellalore resettlement colony.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3.3 Research Question(s):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What are the primary aspects of resettlement that impact livelihood (physical and social) of CMC dwellers of Variety Hall road in Vellalore resettlement colony?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What entails the process of resettlement in the context of Vellalore?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What is the background (socio-economic and physical) of the departure slum i.e., CMC colony dwellers of Variety Hall road?</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a:latin typeface="Times New Roman" panose="02020603050405020304" pitchFamily="18" charset="0"/>
                <a:ea typeface="Calibri" panose="020F0502020204030204" pitchFamily="34" charset="0"/>
                <a:cs typeface="Times New Roman" panose="02020603050405020304" pitchFamily="18" charset="0"/>
              </a:rPr>
              <a:t>What are the primary livelihood concerns faced post relocation by the CMC dwellers?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 Diagonal Corner Rectangle 3"/>
          <p:cNvSpPr/>
          <p:nvPr/>
        </p:nvSpPr>
        <p:spPr>
          <a:xfrm>
            <a:off x="54713" y="356557"/>
            <a:ext cx="5024284" cy="4836006"/>
          </a:xfrm>
          <a:prstGeom prst="round2Diag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5" name="Rectangle 4"/>
          <p:cNvSpPr/>
          <p:nvPr/>
        </p:nvSpPr>
        <p:spPr>
          <a:xfrm>
            <a:off x="5383796" y="5761434"/>
            <a:ext cx="2775247" cy="461665"/>
          </a:xfrm>
          <a:prstGeom prst="rect">
            <a:avLst/>
          </a:prstGeom>
        </p:spPr>
        <p:txBody>
          <a:bodyPr wrap="none">
            <a:spAutoFit/>
          </a:bodyPr>
          <a:lstStyle/>
          <a:p>
            <a:r>
              <a:rPr lang="en-US" sz="2400" b="1" dirty="0" smtClean="0"/>
              <a:t>Mixed Methodology</a:t>
            </a:r>
          </a:p>
        </p:txBody>
      </p:sp>
      <p:sp>
        <p:nvSpPr>
          <p:cNvPr id="6" name="Rectangle 5"/>
          <p:cNvSpPr/>
          <p:nvPr/>
        </p:nvSpPr>
        <p:spPr>
          <a:xfrm>
            <a:off x="5383796" y="4024056"/>
            <a:ext cx="6096000" cy="1785104"/>
          </a:xfrm>
          <a:prstGeom prst="rect">
            <a:avLst/>
          </a:prstGeom>
        </p:spPr>
        <p:txBody>
          <a:bodyPr>
            <a:spAutoFit/>
          </a:bodyPr>
          <a:lstStyle/>
          <a:p>
            <a:r>
              <a:rPr lang="en-US" b="1" dirty="0">
                <a:solidFill>
                  <a:schemeClr val="accent1">
                    <a:lumMod val="50000"/>
                  </a:schemeClr>
                </a:solidFill>
              </a:rPr>
              <a:t>Participatory mapping </a:t>
            </a:r>
            <a:r>
              <a:rPr lang="en-US" b="1" dirty="0" smtClean="0">
                <a:solidFill>
                  <a:schemeClr val="accent1">
                    <a:lumMod val="50000"/>
                  </a:schemeClr>
                </a:solidFill>
              </a:rPr>
              <a:t>exercises</a:t>
            </a:r>
          </a:p>
          <a:p>
            <a:r>
              <a:rPr lang="en-US" sz="1400" dirty="0">
                <a:solidFill>
                  <a:schemeClr val="accent1">
                    <a:lumMod val="50000"/>
                  </a:schemeClr>
                </a:solidFill>
              </a:rPr>
              <a:t>	</a:t>
            </a:r>
            <a:r>
              <a:rPr lang="en-US" sz="1400" dirty="0" smtClean="0">
                <a:solidFill>
                  <a:schemeClr val="accent1">
                    <a:lumMod val="50000"/>
                  </a:schemeClr>
                </a:solidFill>
              </a:rPr>
              <a:t>Place of employment, schools and social amenities</a:t>
            </a:r>
          </a:p>
          <a:p>
            <a:r>
              <a:rPr lang="en-US" sz="1400" dirty="0">
                <a:solidFill>
                  <a:schemeClr val="accent1">
                    <a:lumMod val="50000"/>
                  </a:schemeClr>
                </a:solidFill>
              </a:rPr>
              <a:t>	T</a:t>
            </a:r>
            <a:r>
              <a:rPr lang="en-US" sz="1400" dirty="0" smtClean="0">
                <a:solidFill>
                  <a:schemeClr val="accent1">
                    <a:lumMod val="50000"/>
                  </a:schemeClr>
                </a:solidFill>
              </a:rPr>
              <a:t>ime-activity charts</a:t>
            </a:r>
          </a:p>
          <a:p>
            <a:r>
              <a:rPr lang="en-US" sz="1400" dirty="0" smtClean="0">
                <a:solidFill>
                  <a:schemeClr val="accent1">
                    <a:lumMod val="50000"/>
                  </a:schemeClr>
                </a:solidFill>
              </a:rPr>
              <a:t>	Priority mapping – on physical and social infrastructure</a:t>
            </a:r>
          </a:p>
          <a:p>
            <a:r>
              <a:rPr lang="en-US" sz="1400" dirty="0">
                <a:solidFill>
                  <a:schemeClr val="accent1">
                    <a:lumMod val="50000"/>
                  </a:schemeClr>
                </a:solidFill>
              </a:rPr>
              <a:t>	S</a:t>
            </a:r>
            <a:r>
              <a:rPr lang="en-US" sz="1400" dirty="0" smtClean="0">
                <a:solidFill>
                  <a:schemeClr val="accent1">
                    <a:lumMod val="50000"/>
                  </a:schemeClr>
                </a:solidFill>
              </a:rPr>
              <a:t>afety mapping</a:t>
            </a:r>
          </a:p>
          <a:p>
            <a:r>
              <a:rPr lang="en-US" b="1" dirty="0" smtClean="0">
                <a:solidFill>
                  <a:schemeClr val="accent1">
                    <a:lumMod val="50000"/>
                  </a:schemeClr>
                </a:solidFill>
              </a:rPr>
              <a:t>Impact mapping</a:t>
            </a:r>
          </a:p>
          <a:p>
            <a:r>
              <a:rPr lang="en-US" b="1" dirty="0" smtClean="0">
                <a:solidFill>
                  <a:schemeClr val="accent1">
                    <a:lumMod val="50000"/>
                  </a:schemeClr>
                </a:solidFill>
              </a:rPr>
              <a:t>Household surveys – </a:t>
            </a:r>
            <a:r>
              <a:rPr lang="en-US" sz="1400" b="1" dirty="0" smtClean="0">
                <a:solidFill>
                  <a:schemeClr val="accent1">
                    <a:lumMod val="50000"/>
                  </a:schemeClr>
                </a:solidFill>
              </a:rPr>
              <a:t>target group constrained to CMC colony</a:t>
            </a:r>
            <a:endParaRPr lang="en-US" sz="1400" b="1" dirty="0">
              <a:solidFill>
                <a:schemeClr val="accent1">
                  <a:lumMod val="50000"/>
                </a:schemeClr>
              </a:solidFill>
            </a:endParaRPr>
          </a:p>
        </p:txBody>
      </p:sp>
      <p:sp>
        <p:nvSpPr>
          <p:cNvPr id="7" name="Right Brace 6"/>
          <p:cNvSpPr/>
          <p:nvPr/>
        </p:nvSpPr>
        <p:spPr>
          <a:xfrm>
            <a:off x="10499920" y="4024057"/>
            <a:ext cx="163085" cy="14548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0663006" y="4438052"/>
            <a:ext cx="1436316" cy="923330"/>
          </a:xfrm>
          <a:prstGeom prst="rect">
            <a:avLst/>
          </a:prstGeom>
        </p:spPr>
        <p:txBody>
          <a:bodyPr wrap="square">
            <a:spAutoFit/>
          </a:bodyPr>
          <a:lstStyle/>
          <a:p>
            <a:r>
              <a:rPr lang="en-US" dirty="0" smtClean="0"/>
              <a:t>With the entire settlement</a:t>
            </a:r>
          </a:p>
        </p:txBody>
      </p:sp>
      <p:sp>
        <p:nvSpPr>
          <p:cNvPr id="10" name="Rectangle 7"/>
          <p:cNvSpPr>
            <a:spLocks noChangeArrowheads="1"/>
          </p:cNvSpPr>
          <p:nvPr/>
        </p:nvSpPr>
        <p:spPr bwMode="auto">
          <a:xfrm>
            <a:off x="4621161" y="-19664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8"/>
          <p:cNvSpPr>
            <a:spLocks noChangeArrowheads="1"/>
          </p:cNvSpPr>
          <p:nvPr/>
        </p:nvSpPr>
        <p:spPr bwMode="auto">
          <a:xfrm>
            <a:off x="4621161" y="504210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3"/>
          <p:cNvSpPr/>
          <p:nvPr/>
        </p:nvSpPr>
        <p:spPr>
          <a:xfrm>
            <a:off x="5383796" y="3937740"/>
            <a:ext cx="6433079" cy="1871420"/>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JPG"/>
          <p:cNvPicPr/>
          <p:nvPr/>
        </p:nvPicPr>
        <p:blipFill>
          <a:blip r:embed="rId3">
            <a:duotone>
              <a:schemeClr val="bg2">
                <a:shade val="45000"/>
                <a:satMod val="135000"/>
              </a:schemeClr>
              <a:prstClr val="white"/>
            </a:duotone>
          </a:blip>
          <a:stretch>
            <a:fillRect/>
          </a:stretch>
        </p:blipFill>
        <p:spPr>
          <a:xfrm>
            <a:off x="10092376" y="6571067"/>
            <a:ext cx="2051221" cy="240159"/>
          </a:xfrm>
          <a:prstGeom prst="rect">
            <a:avLst/>
          </a:prstGeom>
          <a:noFill/>
          <a:ln>
            <a:noFill/>
          </a:ln>
        </p:spPr>
      </p:pic>
      <p:pic>
        <p:nvPicPr>
          <p:cNvPr id="17" name="Picture 16"/>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9287459" y="6223099"/>
            <a:ext cx="767121" cy="59249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3796" y="72811"/>
            <a:ext cx="6264187" cy="3523605"/>
          </a:xfrm>
          <a:prstGeom prst="rect">
            <a:avLst/>
          </a:prstGeom>
        </p:spPr>
      </p:pic>
      <p:sp>
        <p:nvSpPr>
          <p:cNvPr id="15" name="Rectangle 32"/>
          <p:cNvSpPr>
            <a:spLocks noChangeArrowheads="1"/>
          </p:cNvSpPr>
          <p:nvPr/>
        </p:nvSpPr>
        <p:spPr bwMode="auto">
          <a:xfrm>
            <a:off x="5269537" y="3554111"/>
            <a:ext cx="467628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Awareness and</a:t>
            </a:r>
            <a:r>
              <a:rPr kumimoji="0" lang="en-US" sz="900" b="1" i="0" u="none" strike="noStrike" cap="none" normalizeH="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 entry point into the settlement: </a:t>
            </a: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The students of KAHE  performing a drama</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522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animBg="1"/>
      <p:bldP spid="8"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49154377"/>
              </p:ext>
            </p:extLst>
          </p:nvPr>
        </p:nvGraphicFramePr>
        <p:xfrm>
          <a:off x="213346" y="614045"/>
          <a:ext cx="7351520" cy="5904741"/>
        </p:xfrm>
        <a:graphic>
          <a:graphicData uri="http://schemas.openxmlformats.org/presentationml/2006/ole">
            <mc:AlternateContent xmlns:mc="http://schemas.openxmlformats.org/markup-compatibility/2006">
              <mc:Choice xmlns:v="urn:schemas-microsoft-com:vml" Requires="v">
                <p:oleObj spid="_x0000_s2143" name="PDF" r:id="rId4" imgW="0" imgH="0" progId="FoxitReader.Document">
                  <p:embed/>
                </p:oleObj>
              </mc:Choice>
              <mc:Fallback>
                <p:oleObj name="PDF" r:id="rId4" imgW="0" imgH="0" progId="FoxitReader.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8983" t="4999" r="9081" b="2280"/>
                      <a:stretch>
                        <a:fillRect/>
                      </a:stretch>
                    </p:blipFill>
                    <p:spPr bwMode="auto">
                      <a:xfrm>
                        <a:off x="213346" y="614045"/>
                        <a:ext cx="7351520" cy="5904741"/>
                      </a:xfrm>
                      <a:prstGeom prst="rect">
                        <a:avLst/>
                      </a:prstGeom>
                      <a:noFill/>
                    </p:spPr>
                  </p:pic>
                </p:oleObj>
              </mc:Fallback>
            </mc:AlternateContent>
          </a:graphicData>
        </a:graphic>
      </p:graphicFrame>
      <p:pic>
        <p:nvPicPr>
          <p:cNvPr id="3" name="Picture 5" descr="Legends"/>
          <p:cNvPicPr>
            <a:picLocks noChangeAspect="1" noChangeArrowheads="1"/>
          </p:cNvPicPr>
          <p:nvPr/>
        </p:nvPicPr>
        <p:blipFill>
          <a:blip r:embed="rId6" cstate="print">
            <a:extLst>
              <a:ext uri="{28A0092B-C50C-407E-A947-70E740481C1C}">
                <a14:useLocalDpi xmlns:a14="http://schemas.microsoft.com/office/drawing/2010/main" val="0"/>
              </a:ext>
            </a:extLst>
          </a:blip>
          <a:srcRect r="8566" b="79060"/>
          <a:stretch>
            <a:fillRect/>
          </a:stretch>
        </p:blipFill>
        <p:spPr bwMode="auto">
          <a:xfrm>
            <a:off x="213346" y="6506641"/>
            <a:ext cx="12192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egends"/>
          <p:cNvPicPr>
            <a:picLocks noChangeAspect="1" noChangeArrowheads="1"/>
          </p:cNvPicPr>
          <p:nvPr/>
        </p:nvPicPr>
        <p:blipFill>
          <a:blip r:embed="rId6" cstate="print">
            <a:extLst>
              <a:ext uri="{28A0092B-C50C-407E-A947-70E740481C1C}">
                <a14:useLocalDpi xmlns:a14="http://schemas.microsoft.com/office/drawing/2010/main" val="0"/>
              </a:ext>
            </a:extLst>
          </a:blip>
          <a:srcRect t="19658" r="-339" b="59830"/>
          <a:stretch>
            <a:fillRect/>
          </a:stretch>
        </p:blipFill>
        <p:spPr bwMode="auto">
          <a:xfrm>
            <a:off x="1723753" y="6515100"/>
            <a:ext cx="1285875" cy="323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Legends"/>
          <p:cNvPicPr>
            <a:picLocks noChangeAspect="1" noChangeArrowheads="1"/>
          </p:cNvPicPr>
          <p:nvPr/>
        </p:nvPicPr>
        <p:blipFill>
          <a:blip r:embed="rId6" cstate="print">
            <a:extLst>
              <a:ext uri="{28A0092B-C50C-407E-A947-70E740481C1C}">
                <a14:useLocalDpi xmlns:a14="http://schemas.microsoft.com/office/drawing/2010/main" val="0"/>
              </a:ext>
            </a:extLst>
          </a:blip>
          <a:srcRect t="40636" r="12270" b="40514"/>
          <a:stretch>
            <a:fillRect/>
          </a:stretch>
        </p:blipFill>
        <p:spPr bwMode="auto">
          <a:xfrm>
            <a:off x="3172340" y="6512560"/>
            <a:ext cx="11811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egends"/>
          <p:cNvPicPr>
            <a:picLocks noChangeAspect="1" noChangeArrowheads="1"/>
          </p:cNvPicPr>
          <p:nvPr/>
        </p:nvPicPr>
        <p:blipFill>
          <a:blip r:embed="rId6" cstate="print">
            <a:extLst>
              <a:ext uri="{28A0092B-C50C-407E-A947-70E740481C1C}">
                <a14:useLocalDpi xmlns:a14="http://schemas.microsoft.com/office/drawing/2010/main" val="0"/>
              </a:ext>
            </a:extLst>
          </a:blip>
          <a:srcRect t="60342" r="43611" b="18665"/>
          <a:stretch>
            <a:fillRect/>
          </a:stretch>
        </p:blipFill>
        <p:spPr bwMode="auto">
          <a:xfrm>
            <a:off x="4556592" y="6515100"/>
            <a:ext cx="752475" cy="342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Legends"/>
          <p:cNvPicPr>
            <a:picLocks noChangeAspect="1" noChangeArrowheads="1"/>
          </p:cNvPicPr>
          <p:nvPr/>
        </p:nvPicPr>
        <p:blipFill>
          <a:blip r:embed="rId6" cstate="print">
            <a:extLst>
              <a:ext uri="{28A0092B-C50C-407E-A947-70E740481C1C}">
                <a14:useLocalDpi xmlns:a14="http://schemas.microsoft.com/office/drawing/2010/main" val="0"/>
              </a:ext>
            </a:extLst>
          </a:blip>
          <a:srcRect t="80573" r="21494" b="-702"/>
          <a:stretch>
            <a:fillRect/>
          </a:stretch>
        </p:blipFill>
        <p:spPr bwMode="auto">
          <a:xfrm>
            <a:off x="5569359" y="6506641"/>
            <a:ext cx="1047750" cy="333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9308" y="0"/>
            <a:ext cx="1497718" cy="400110"/>
          </a:xfrm>
          <a:prstGeom prst="rect">
            <a:avLst/>
          </a:prstGeom>
        </p:spPr>
        <p:txBody>
          <a:bodyPr wrap="none">
            <a:spAutoFit/>
          </a:bodyPr>
          <a:lstStyle/>
          <a:p>
            <a:r>
              <a:rPr lang="en-US" sz="2000" b="1" dirty="0" smtClean="0"/>
              <a:t>THE PLACE…</a:t>
            </a:r>
            <a:endParaRPr lang="en-US" sz="2000" b="1" dirty="0"/>
          </a:p>
        </p:txBody>
      </p:sp>
      <p:sp>
        <p:nvSpPr>
          <p:cNvPr id="9" name="Rectangle 8"/>
          <p:cNvSpPr/>
          <p:nvPr/>
        </p:nvSpPr>
        <p:spPr>
          <a:xfrm>
            <a:off x="109308" y="400110"/>
            <a:ext cx="3966855" cy="307777"/>
          </a:xfrm>
          <a:prstGeom prst="rect">
            <a:avLst/>
          </a:prstGeom>
        </p:spPr>
        <p:txBody>
          <a:bodyPr wrap="none">
            <a:spAutoFit/>
          </a:bodyPr>
          <a:lstStyle/>
          <a:p>
            <a:r>
              <a:rPr lang="en-US" sz="1400" b="1" dirty="0">
                <a:solidFill>
                  <a:schemeClr val="accent1">
                    <a:lumMod val="50000"/>
                  </a:schemeClr>
                </a:solidFill>
                <a:latin typeface="Times New Roman" panose="02020603050405020304" pitchFamily="18" charset="0"/>
                <a:ea typeface="Times New Roman" panose="02020603050405020304" pitchFamily="18" charset="0"/>
              </a:rPr>
              <a:t>Departure Slum - CMC Colony, Variety hall road</a:t>
            </a:r>
            <a:endParaRPr lang="en-US" sz="1400" dirty="0">
              <a:solidFill>
                <a:schemeClr val="accent1">
                  <a:lumMod val="50000"/>
                </a:schemeClr>
              </a:solidFill>
            </a:endParaRPr>
          </a:p>
        </p:txBody>
      </p:sp>
      <p:pic>
        <p:nvPicPr>
          <p:cNvPr id="2050" name="Picture 9" descr="Varity Hall"/>
          <p:cNvPicPr>
            <a:picLocks noChangeAspect="1" noChangeArrowheads="1"/>
          </p:cNvPicPr>
          <p:nvPr/>
        </p:nvPicPr>
        <p:blipFill>
          <a:blip r:embed="rId7">
            <a:extLst>
              <a:ext uri="{28A0092B-C50C-407E-A947-70E740481C1C}">
                <a14:useLocalDpi xmlns:a14="http://schemas.microsoft.com/office/drawing/2010/main" val="0"/>
              </a:ext>
            </a:extLst>
          </a:blip>
          <a:srcRect l="14650" t="8678" r="13087" b="10503"/>
          <a:stretch>
            <a:fillRect/>
          </a:stretch>
        </p:blipFill>
        <p:spPr bwMode="auto">
          <a:xfrm>
            <a:off x="7752809" y="0"/>
            <a:ext cx="3601703" cy="5961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BARCHSYSTEM1\Desktop\Legendss.JPG"/>
          <p:cNvPicPr/>
          <p:nvPr/>
        </p:nvPicPr>
        <p:blipFill>
          <a:blip r:embed="rId8"/>
          <a:srcRect/>
          <a:stretch>
            <a:fillRect/>
          </a:stretch>
        </p:blipFill>
        <p:spPr bwMode="auto">
          <a:xfrm>
            <a:off x="7752809" y="6067583"/>
            <a:ext cx="1204378" cy="730937"/>
          </a:xfrm>
          <a:prstGeom prst="rect">
            <a:avLst/>
          </a:prstGeom>
          <a:noFill/>
          <a:ln w="9525">
            <a:noFill/>
            <a:miter lim="800000"/>
            <a:headEnd/>
            <a:tailEnd/>
          </a:ln>
        </p:spPr>
      </p:pic>
      <p:pic>
        <p:nvPicPr>
          <p:cNvPr id="12" name="Picture 11" descr="logo.JPG"/>
          <p:cNvPicPr/>
          <p:nvPr/>
        </p:nvPicPr>
        <p:blipFill>
          <a:blip r:embed="rId9">
            <a:duotone>
              <a:schemeClr val="bg2">
                <a:shade val="45000"/>
                <a:satMod val="135000"/>
              </a:schemeClr>
              <a:prstClr val="white"/>
            </a:duotone>
          </a:blip>
          <a:stretch>
            <a:fillRect/>
          </a:stretch>
        </p:blipFill>
        <p:spPr>
          <a:xfrm>
            <a:off x="10087916" y="6566820"/>
            <a:ext cx="2051221" cy="240159"/>
          </a:xfrm>
          <a:prstGeom prst="rect">
            <a:avLst/>
          </a:prstGeom>
          <a:noFill/>
          <a:ln>
            <a:noFill/>
          </a:ln>
        </p:spPr>
      </p:pic>
      <p:pic>
        <p:nvPicPr>
          <p:cNvPr id="13" name="Picture 12"/>
          <p:cNvPicPr>
            <a:picLocks noChangeAspect="1"/>
          </p:cNvPicPr>
          <p:nvPr/>
        </p:nvPicPr>
        <p:blipFill rotWithShape="1">
          <a:blip r:embed="rId10" cstate="print">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b="20672"/>
          <a:stretch/>
        </p:blipFill>
        <p:spPr>
          <a:xfrm>
            <a:off x="9282999" y="6218852"/>
            <a:ext cx="767121" cy="592495"/>
          </a:xfrm>
          <a:prstGeom prst="rect">
            <a:avLst/>
          </a:prstGeom>
        </p:spPr>
      </p:pic>
    </p:spTree>
    <p:extLst>
      <p:ext uri="{BB962C8B-B14F-4D97-AF65-F5344CB8AC3E}">
        <p14:creationId xmlns:p14="http://schemas.microsoft.com/office/powerpoint/2010/main" val="3738450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308" y="0"/>
            <a:ext cx="1497718" cy="400110"/>
          </a:xfrm>
          <a:prstGeom prst="rect">
            <a:avLst/>
          </a:prstGeom>
        </p:spPr>
        <p:txBody>
          <a:bodyPr wrap="none">
            <a:spAutoFit/>
          </a:bodyPr>
          <a:lstStyle/>
          <a:p>
            <a:r>
              <a:rPr lang="en-US" sz="2000" b="1" dirty="0" smtClean="0"/>
              <a:t>THE PLACE…</a:t>
            </a:r>
            <a:endParaRPr lang="en-US" sz="2000" b="1" dirty="0"/>
          </a:p>
        </p:txBody>
      </p:sp>
      <p:sp>
        <p:nvSpPr>
          <p:cNvPr id="3" name="Rectangle 2"/>
          <p:cNvSpPr/>
          <p:nvPr/>
        </p:nvSpPr>
        <p:spPr>
          <a:xfrm>
            <a:off x="109308" y="400110"/>
            <a:ext cx="3053465" cy="307777"/>
          </a:xfrm>
          <a:prstGeom prst="rect">
            <a:avLst/>
          </a:prstGeom>
        </p:spPr>
        <p:txBody>
          <a:bodyPr wrap="none">
            <a:spAutoFit/>
          </a:bodyPr>
          <a:lstStyle/>
          <a:p>
            <a:r>
              <a:rPr lang="en-US" sz="1400" b="1" dirty="0" smtClean="0">
                <a:solidFill>
                  <a:schemeClr val="accent1">
                    <a:lumMod val="50000"/>
                  </a:schemeClr>
                </a:solidFill>
                <a:latin typeface="Times New Roman" panose="02020603050405020304" pitchFamily="18" charset="0"/>
                <a:ea typeface="Times New Roman" panose="02020603050405020304" pitchFamily="18" charset="0"/>
              </a:rPr>
              <a:t>Destination – Vellalore Housing Units</a:t>
            </a:r>
            <a:endParaRPr lang="en-US" sz="1400" dirty="0">
              <a:solidFill>
                <a:schemeClr val="accent1">
                  <a:lumMod val="50000"/>
                </a:schemeClr>
              </a:solidFill>
            </a:endParaRPr>
          </a:p>
        </p:txBody>
      </p:sp>
      <p:grpSp>
        <p:nvGrpSpPr>
          <p:cNvPr id="6" name="Group 5"/>
          <p:cNvGrpSpPr/>
          <p:nvPr/>
        </p:nvGrpSpPr>
        <p:grpSpPr>
          <a:xfrm>
            <a:off x="0" y="707887"/>
            <a:ext cx="5533642" cy="4129584"/>
            <a:chOff x="-1" y="707887"/>
            <a:chExt cx="8076461" cy="6027210"/>
          </a:xfrm>
        </p:grpSpPr>
        <p:pic>
          <p:nvPicPr>
            <p:cNvPr id="4" name="Picture 3"/>
            <p:cNvPicPr>
              <a:picLocks noChangeAspect="1"/>
            </p:cNvPicPr>
            <p:nvPr/>
          </p:nvPicPr>
          <p:blipFill>
            <a:blip r:embed="rId4"/>
            <a:stretch>
              <a:fillRect/>
            </a:stretch>
          </p:blipFill>
          <p:spPr>
            <a:xfrm>
              <a:off x="-1" y="707887"/>
              <a:ext cx="8076461" cy="6027210"/>
            </a:xfrm>
            <a:prstGeom prst="rect">
              <a:avLst/>
            </a:prstGeom>
          </p:spPr>
        </p:pic>
        <p:sp>
          <p:nvSpPr>
            <p:cNvPr id="5" name="Freeform 4"/>
            <p:cNvSpPr/>
            <p:nvPr/>
          </p:nvSpPr>
          <p:spPr>
            <a:xfrm>
              <a:off x="806245" y="3057832"/>
              <a:ext cx="3726426" cy="3097162"/>
            </a:xfrm>
            <a:custGeom>
              <a:avLst/>
              <a:gdLst>
                <a:gd name="connsiteX0" fmla="*/ 167149 w 3726426"/>
                <a:gd name="connsiteY0" fmla="*/ 0 h 3097162"/>
                <a:gd name="connsiteX1" fmla="*/ 0 w 3726426"/>
                <a:gd name="connsiteY1" fmla="*/ 49162 h 3097162"/>
                <a:gd name="connsiteX2" fmla="*/ 19665 w 3726426"/>
                <a:gd name="connsiteY2" fmla="*/ 216310 h 3097162"/>
                <a:gd name="connsiteX3" fmla="*/ 39329 w 3726426"/>
                <a:gd name="connsiteY3" fmla="*/ 334297 h 3097162"/>
                <a:gd name="connsiteX4" fmla="*/ 88490 w 3726426"/>
                <a:gd name="connsiteY4" fmla="*/ 452284 h 3097162"/>
                <a:gd name="connsiteX5" fmla="*/ 78658 w 3726426"/>
                <a:gd name="connsiteY5" fmla="*/ 570271 h 3097162"/>
                <a:gd name="connsiteX6" fmla="*/ 49161 w 3726426"/>
                <a:gd name="connsiteY6" fmla="*/ 707923 h 3097162"/>
                <a:gd name="connsiteX7" fmla="*/ 108155 w 3726426"/>
                <a:gd name="connsiteY7" fmla="*/ 875071 h 3097162"/>
                <a:gd name="connsiteX8" fmla="*/ 108155 w 3726426"/>
                <a:gd name="connsiteY8" fmla="*/ 1061884 h 3097162"/>
                <a:gd name="connsiteX9" fmla="*/ 147484 w 3726426"/>
                <a:gd name="connsiteY9" fmla="*/ 1258529 h 3097162"/>
                <a:gd name="connsiteX10" fmla="*/ 117987 w 3726426"/>
                <a:gd name="connsiteY10" fmla="*/ 1504336 h 3097162"/>
                <a:gd name="connsiteX11" fmla="*/ 9832 w 3726426"/>
                <a:gd name="connsiteY11" fmla="*/ 1661652 h 3097162"/>
                <a:gd name="connsiteX12" fmla="*/ 88490 w 3726426"/>
                <a:gd name="connsiteY12" fmla="*/ 1769807 h 3097162"/>
                <a:gd name="connsiteX13" fmla="*/ 137652 w 3726426"/>
                <a:gd name="connsiteY13" fmla="*/ 1838633 h 3097162"/>
                <a:gd name="connsiteX14" fmla="*/ 147484 w 3726426"/>
                <a:gd name="connsiteY14" fmla="*/ 1956620 h 3097162"/>
                <a:gd name="connsiteX15" fmla="*/ 265471 w 3726426"/>
                <a:gd name="connsiteY15" fmla="*/ 2035278 h 3097162"/>
                <a:gd name="connsiteX16" fmla="*/ 383458 w 3726426"/>
                <a:gd name="connsiteY16" fmla="*/ 2084439 h 3097162"/>
                <a:gd name="connsiteX17" fmla="*/ 422787 w 3726426"/>
                <a:gd name="connsiteY17" fmla="*/ 2153265 h 3097162"/>
                <a:gd name="connsiteX18" fmla="*/ 1986116 w 3726426"/>
                <a:gd name="connsiteY18" fmla="*/ 2664542 h 3097162"/>
                <a:gd name="connsiteX19" fmla="*/ 1858297 w 3726426"/>
                <a:gd name="connsiteY19" fmla="*/ 3097162 h 3097162"/>
                <a:gd name="connsiteX20" fmla="*/ 2133600 w 3726426"/>
                <a:gd name="connsiteY20" fmla="*/ 3097162 h 3097162"/>
                <a:gd name="connsiteX21" fmla="*/ 2310581 w 3726426"/>
                <a:gd name="connsiteY21" fmla="*/ 2792362 h 3097162"/>
                <a:gd name="connsiteX22" fmla="*/ 2438400 w 3726426"/>
                <a:gd name="connsiteY22" fmla="*/ 2743200 h 3097162"/>
                <a:gd name="connsiteX23" fmla="*/ 2654710 w 3726426"/>
                <a:gd name="connsiteY23" fmla="*/ 2713703 h 3097162"/>
                <a:gd name="connsiteX24" fmla="*/ 2703871 w 3726426"/>
                <a:gd name="connsiteY24" fmla="*/ 2674374 h 3097162"/>
                <a:gd name="connsiteX25" fmla="*/ 2792361 w 3726426"/>
                <a:gd name="connsiteY25" fmla="*/ 2694039 h 3097162"/>
                <a:gd name="connsiteX26" fmla="*/ 2890684 w 3726426"/>
                <a:gd name="connsiteY26" fmla="*/ 2635045 h 3097162"/>
                <a:gd name="connsiteX27" fmla="*/ 2959510 w 3726426"/>
                <a:gd name="connsiteY27" fmla="*/ 2625213 h 3097162"/>
                <a:gd name="connsiteX28" fmla="*/ 3293807 w 3726426"/>
                <a:gd name="connsiteY28" fmla="*/ 2467897 h 3097162"/>
                <a:gd name="connsiteX29" fmla="*/ 3500284 w 3726426"/>
                <a:gd name="connsiteY29" fmla="*/ 2448233 h 3097162"/>
                <a:gd name="connsiteX30" fmla="*/ 3716594 w 3726426"/>
                <a:gd name="connsiteY30" fmla="*/ 2340078 h 3097162"/>
                <a:gd name="connsiteX31" fmla="*/ 3726426 w 3726426"/>
                <a:gd name="connsiteY31" fmla="*/ 2330245 h 3097162"/>
                <a:gd name="connsiteX32" fmla="*/ 3657600 w 3726426"/>
                <a:gd name="connsiteY32" fmla="*/ 2379407 h 309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26426" h="3097162">
                  <a:moveTo>
                    <a:pt x="167149" y="0"/>
                  </a:moveTo>
                  <a:lnTo>
                    <a:pt x="0" y="49162"/>
                  </a:lnTo>
                  <a:lnTo>
                    <a:pt x="19665" y="216310"/>
                  </a:lnTo>
                  <a:lnTo>
                    <a:pt x="39329" y="334297"/>
                  </a:lnTo>
                  <a:lnTo>
                    <a:pt x="88490" y="452284"/>
                  </a:lnTo>
                  <a:lnTo>
                    <a:pt x="78658" y="570271"/>
                  </a:lnTo>
                  <a:lnTo>
                    <a:pt x="49161" y="707923"/>
                  </a:lnTo>
                  <a:lnTo>
                    <a:pt x="108155" y="875071"/>
                  </a:lnTo>
                  <a:lnTo>
                    <a:pt x="108155" y="1061884"/>
                  </a:lnTo>
                  <a:lnTo>
                    <a:pt x="147484" y="1258529"/>
                  </a:lnTo>
                  <a:lnTo>
                    <a:pt x="117987" y="1504336"/>
                  </a:lnTo>
                  <a:lnTo>
                    <a:pt x="9832" y="1661652"/>
                  </a:lnTo>
                  <a:lnTo>
                    <a:pt x="88490" y="1769807"/>
                  </a:lnTo>
                  <a:lnTo>
                    <a:pt x="137652" y="1838633"/>
                  </a:lnTo>
                  <a:lnTo>
                    <a:pt x="147484" y="1956620"/>
                  </a:lnTo>
                  <a:lnTo>
                    <a:pt x="265471" y="2035278"/>
                  </a:lnTo>
                  <a:lnTo>
                    <a:pt x="383458" y="2084439"/>
                  </a:lnTo>
                  <a:lnTo>
                    <a:pt x="422787" y="2153265"/>
                  </a:lnTo>
                  <a:lnTo>
                    <a:pt x="1986116" y="2664542"/>
                  </a:lnTo>
                  <a:lnTo>
                    <a:pt x="1858297" y="3097162"/>
                  </a:lnTo>
                  <a:lnTo>
                    <a:pt x="2133600" y="3097162"/>
                  </a:lnTo>
                  <a:lnTo>
                    <a:pt x="2310581" y="2792362"/>
                  </a:lnTo>
                  <a:lnTo>
                    <a:pt x="2438400" y="2743200"/>
                  </a:lnTo>
                  <a:lnTo>
                    <a:pt x="2654710" y="2713703"/>
                  </a:lnTo>
                  <a:lnTo>
                    <a:pt x="2703871" y="2674374"/>
                  </a:lnTo>
                  <a:lnTo>
                    <a:pt x="2792361" y="2694039"/>
                  </a:lnTo>
                  <a:lnTo>
                    <a:pt x="2890684" y="2635045"/>
                  </a:lnTo>
                  <a:lnTo>
                    <a:pt x="2959510" y="2625213"/>
                  </a:lnTo>
                  <a:lnTo>
                    <a:pt x="3293807" y="2467897"/>
                  </a:lnTo>
                  <a:lnTo>
                    <a:pt x="3500284" y="2448233"/>
                  </a:lnTo>
                  <a:lnTo>
                    <a:pt x="3716594" y="2340078"/>
                  </a:lnTo>
                  <a:lnTo>
                    <a:pt x="3726426" y="2330245"/>
                  </a:lnTo>
                  <a:lnTo>
                    <a:pt x="3657600" y="237940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5692877" y="1366327"/>
            <a:ext cx="6279620" cy="5187969"/>
            <a:chOff x="0" y="914400"/>
            <a:chExt cx="5886450" cy="4863148"/>
          </a:xfrm>
        </p:grpSpPr>
        <p:graphicFrame>
          <p:nvGraphicFramePr>
            <p:cNvPr id="20" name="Object 19"/>
            <p:cNvGraphicFramePr>
              <a:graphicFrameLocks noChangeAspect="1"/>
            </p:cNvGraphicFramePr>
            <p:nvPr>
              <p:extLst>
                <p:ext uri="{D42A27DB-BD31-4B8C-83A1-F6EECF244321}">
                  <p14:modId xmlns:p14="http://schemas.microsoft.com/office/powerpoint/2010/main" val="3837373957"/>
                </p:ext>
              </p:extLst>
            </p:nvPr>
          </p:nvGraphicFramePr>
          <p:xfrm>
            <a:off x="0" y="914400"/>
            <a:ext cx="5886450" cy="4419600"/>
          </p:xfrm>
          <a:graphic>
            <a:graphicData uri="http://schemas.openxmlformats.org/presentationml/2006/ole">
              <mc:AlternateContent xmlns:mc="http://schemas.openxmlformats.org/markup-compatibility/2006">
                <mc:Choice xmlns:v="urn:schemas-microsoft-com:vml" Requires="v">
                  <p:oleObj spid="_x0000_s3169" name="PDF" r:id="rId5" imgW="0" imgH="0" progId="FoxitReader.Document">
                    <p:embed/>
                  </p:oleObj>
                </mc:Choice>
                <mc:Fallback>
                  <p:oleObj name="PDF" r:id="rId5" imgW="0" imgH="0" progId="FoxitReader.Document">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4170" t="1244" r="5563" b="2863"/>
                        <a:stretch>
                          <a:fillRect/>
                        </a:stretch>
                      </p:blipFill>
                      <p:spPr bwMode="auto">
                        <a:xfrm>
                          <a:off x="0" y="914400"/>
                          <a:ext cx="5886450"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17" descr="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2" y="5061902"/>
              <a:ext cx="1495425" cy="3143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Legends"/>
            <p:cNvPicPr>
              <a:picLocks noChangeAspect="1" noChangeArrowheads="1"/>
            </p:cNvPicPr>
            <p:nvPr/>
          </p:nvPicPr>
          <p:blipFill>
            <a:blip r:embed="rId8" cstate="print">
              <a:extLst>
                <a:ext uri="{28A0092B-C50C-407E-A947-70E740481C1C}">
                  <a14:useLocalDpi xmlns:a14="http://schemas.microsoft.com/office/drawing/2010/main" val="0"/>
                </a:ext>
              </a:extLst>
            </a:blip>
            <a:srcRect t="19658" r="-339" b="59830"/>
            <a:stretch>
              <a:fillRect/>
            </a:stretch>
          </p:blipFill>
          <p:spPr bwMode="auto">
            <a:xfrm>
              <a:off x="1600200" y="5081259"/>
              <a:ext cx="1285875" cy="3238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Legends"/>
            <p:cNvPicPr>
              <a:picLocks noChangeAspect="1" noChangeArrowheads="1"/>
            </p:cNvPicPr>
            <p:nvPr/>
          </p:nvPicPr>
          <p:blipFill>
            <a:blip r:embed="rId8" cstate="print">
              <a:extLst>
                <a:ext uri="{28A0092B-C50C-407E-A947-70E740481C1C}">
                  <a14:useLocalDpi xmlns:a14="http://schemas.microsoft.com/office/drawing/2010/main" val="0"/>
                </a:ext>
              </a:extLst>
            </a:blip>
            <a:srcRect t="40636" r="12270" b="40514"/>
            <a:stretch>
              <a:fillRect/>
            </a:stretch>
          </p:blipFill>
          <p:spPr bwMode="auto">
            <a:xfrm>
              <a:off x="0" y="5456267"/>
              <a:ext cx="11811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egends"/>
            <p:cNvPicPr>
              <a:picLocks noChangeAspect="1" noChangeArrowheads="1"/>
            </p:cNvPicPr>
            <p:nvPr/>
          </p:nvPicPr>
          <p:blipFill>
            <a:blip r:embed="rId8" cstate="print">
              <a:extLst>
                <a:ext uri="{28A0092B-C50C-407E-A947-70E740481C1C}">
                  <a14:useLocalDpi xmlns:a14="http://schemas.microsoft.com/office/drawing/2010/main" val="0"/>
                </a:ext>
              </a:extLst>
            </a:blip>
            <a:srcRect t="60342" r="43611" b="18665"/>
            <a:stretch>
              <a:fillRect/>
            </a:stretch>
          </p:blipFill>
          <p:spPr bwMode="auto">
            <a:xfrm>
              <a:off x="1600200" y="5434648"/>
              <a:ext cx="752475" cy="3429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Legends"/>
            <p:cNvPicPr>
              <a:picLocks noChangeAspect="1" noChangeArrowheads="1"/>
            </p:cNvPicPr>
            <p:nvPr/>
          </p:nvPicPr>
          <p:blipFill>
            <a:blip r:embed="rId8" cstate="print">
              <a:extLst>
                <a:ext uri="{28A0092B-C50C-407E-A947-70E740481C1C}">
                  <a14:useLocalDpi xmlns:a14="http://schemas.microsoft.com/office/drawing/2010/main" val="0"/>
                </a:ext>
              </a:extLst>
            </a:blip>
            <a:srcRect t="80573" r="21494" b="-702"/>
            <a:stretch>
              <a:fillRect/>
            </a:stretch>
          </p:blipFill>
          <p:spPr bwMode="auto">
            <a:xfrm>
              <a:off x="2835991" y="5428921"/>
              <a:ext cx="1047750" cy="333375"/>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a:spLocks/>
            </p:cNvSpPr>
            <p:nvPr/>
          </p:nvSpPr>
          <p:spPr>
            <a:xfrm>
              <a:off x="590550" y="3976688"/>
              <a:ext cx="1009650" cy="100965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900" b="1" dirty="0">
                  <a:solidFill>
                    <a:srgbClr val="595959"/>
                  </a:solidFill>
                  <a:effectLst/>
                  <a:ea typeface="Calibri" panose="020F0502020204030204" pitchFamily="34" charset="0"/>
                  <a:cs typeface="Times New Roman" panose="02020603050405020304" pitchFamily="18" charset="0"/>
                </a:rPr>
                <a:t>Sewage Treatment Plant</a:t>
              </a:r>
              <a:endParaRPr lang="en-US" sz="1100" dirty="0">
                <a:effectLst/>
                <a:ea typeface="Calibri" panose="020F0502020204030204" pitchFamily="34" charset="0"/>
                <a:cs typeface="Times New Roman" panose="02020603050405020304" pitchFamily="18" charset="0"/>
              </a:endParaRPr>
            </a:p>
          </p:txBody>
        </p:sp>
      </p:grpSp>
      <p:pic>
        <p:nvPicPr>
          <p:cNvPr id="27" name="Picture 26" descr="logo.JPG"/>
          <p:cNvPicPr/>
          <p:nvPr/>
        </p:nvPicPr>
        <p:blipFill>
          <a:blip r:embed="rId9">
            <a:duotone>
              <a:schemeClr val="bg2">
                <a:shade val="45000"/>
                <a:satMod val="135000"/>
              </a:schemeClr>
              <a:prstClr val="white"/>
            </a:duotone>
          </a:blip>
          <a:stretch>
            <a:fillRect/>
          </a:stretch>
        </p:blipFill>
        <p:spPr>
          <a:xfrm>
            <a:off x="804917" y="6530351"/>
            <a:ext cx="2051221" cy="240159"/>
          </a:xfrm>
          <a:prstGeom prst="rect">
            <a:avLst/>
          </a:prstGeom>
          <a:noFill/>
          <a:ln>
            <a:noFill/>
          </a:ln>
        </p:spPr>
      </p:pic>
      <p:pic>
        <p:nvPicPr>
          <p:cNvPr id="28" name="Picture 27"/>
          <p:cNvPicPr>
            <a:picLocks noChangeAspect="1"/>
          </p:cNvPicPr>
          <p:nvPr/>
        </p:nvPicPr>
        <p:blipFill rotWithShape="1">
          <a:blip r:embed="rId10" cstate="print">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rcRect b="20672"/>
          <a:stretch/>
        </p:blipFill>
        <p:spPr>
          <a:xfrm>
            <a:off x="0" y="6182383"/>
            <a:ext cx="767121" cy="592495"/>
          </a:xfrm>
          <a:prstGeom prst="rect">
            <a:avLst/>
          </a:prstGeom>
        </p:spPr>
      </p:pic>
      <p:sp>
        <p:nvSpPr>
          <p:cNvPr id="17" name="Rectangle 16"/>
          <p:cNvSpPr/>
          <p:nvPr/>
        </p:nvSpPr>
        <p:spPr>
          <a:xfrm>
            <a:off x="5664826" y="1058550"/>
            <a:ext cx="992516" cy="307777"/>
          </a:xfrm>
          <a:prstGeom prst="rect">
            <a:avLst/>
          </a:prstGeom>
        </p:spPr>
        <p:txBody>
          <a:bodyPr wrap="none">
            <a:spAutoFit/>
          </a:bodyPr>
          <a:lstStyle/>
          <a:p>
            <a:r>
              <a:rPr lang="en-US" sz="1400" b="1" dirty="0" smtClean="0">
                <a:solidFill>
                  <a:schemeClr val="accent1">
                    <a:lumMod val="50000"/>
                  </a:schemeClr>
                </a:solidFill>
                <a:latin typeface="Times New Roman" panose="02020603050405020304" pitchFamily="18" charset="0"/>
                <a:ea typeface="Times New Roman" panose="02020603050405020304" pitchFamily="18" charset="0"/>
              </a:rPr>
              <a:t>Proximity </a:t>
            </a:r>
            <a:endParaRPr lang="en-US" sz="1400" dirty="0">
              <a:solidFill>
                <a:schemeClr val="accent1">
                  <a:lumMod val="50000"/>
                </a:schemeClr>
              </a:solidFill>
            </a:endParaRPr>
          </a:p>
        </p:txBody>
      </p:sp>
    </p:spTree>
    <p:extLst>
      <p:ext uri="{BB962C8B-B14F-4D97-AF65-F5344CB8AC3E}">
        <p14:creationId xmlns:p14="http://schemas.microsoft.com/office/powerpoint/2010/main" val="3448592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logo.JPG"/>
          <p:cNvPicPr/>
          <p:nvPr/>
        </p:nvPicPr>
        <p:blipFill>
          <a:blip r:embed="rId4">
            <a:duotone>
              <a:schemeClr val="bg2">
                <a:shade val="45000"/>
                <a:satMod val="135000"/>
              </a:schemeClr>
              <a:prstClr val="white"/>
            </a:duotone>
          </a:blip>
          <a:stretch>
            <a:fillRect/>
          </a:stretch>
        </p:blipFill>
        <p:spPr>
          <a:xfrm>
            <a:off x="10092376" y="6571067"/>
            <a:ext cx="2051221" cy="240159"/>
          </a:xfrm>
          <a:prstGeom prst="rect">
            <a:avLst/>
          </a:prstGeom>
          <a:noFill/>
          <a:ln>
            <a:noFill/>
          </a:ln>
        </p:spPr>
      </p:pic>
      <p:pic>
        <p:nvPicPr>
          <p:cNvPr id="52" name="Picture 51"/>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0672"/>
          <a:stretch/>
        </p:blipFill>
        <p:spPr>
          <a:xfrm>
            <a:off x="9287459" y="6223099"/>
            <a:ext cx="767121" cy="592495"/>
          </a:xfrm>
          <a:prstGeom prst="rect">
            <a:avLst/>
          </a:prstGeom>
        </p:spPr>
      </p:pic>
      <p:grpSp>
        <p:nvGrpSpPr>
          <p:cNvPr id="4109" name="Group 4108"/>
          <p:cNvGrpSpPr/>
          <p:nvPr/>
        </p:nvGrpSpPr>
        <p:grpSpPr>
          <a:xfrm>
            <a:off x="-19944" y="0"/>
            <a:ext cx="5842553" cy="6724357"/>
            <a:chOff x="-19944" y="0"/>
            <a:chExt cx="5842553" cy="6724357"/>
          </a:xfrm>
        </p:grpSpPr>
        <p:graphicFrame>
          <p:nvGraphicFramePr>
            <p:cNvPr id="15" name="Object 14"/>
            <p:cNvGraphicFramePr>
              <a:graphicFrameLocks noChangeAspect="1"/>
            </p:cNvGraphicFramePr>
            <p:nvPr>
              <p:extLst>
                <p:ext uri="{D42A27DB-BD31-4B8C-83A1-F6EECF244321}">
                  <p14:modId xmlns:p14="http://schemas.microsoft.com/office/powerpoint/2010/main" val="3436113241"/>
                </p:ext>
              </p:extLst>
            </p:nvPr>
          </p:nvGraphicFramePr>
          <p:xfrm>
            <a:off x="230881" y="0"/>
            <a:ext cx="4027374" cy="6724357"/>
          </p:xfrm>
          <a:graphic>
            <a:graphicData uri="http://schemas.openxmlformats.org/presentationml/2006/ole">
              <mc:AlternateContent xmlns:mc="http://schemas.openxmlformats.org/markup-compatibility/2006">
                <mc:Choice xmlns:v="urn:schemas-microsoft-com:vml" Requires="v">
                  <p:oleObj spid="_x0000_s4689" name="Acrobat Document" r:id="rId7" imgW="15129000" imgH="21391920" progId="AcroExch.Document.DC">
                    <p:embed/>
                  </p:oleObj>
                </mc:Choice>
                <mc:Fallback>
                  <p:oleObj name="Acrobat Document" r:id="rId7" imgW="15129000" imgH="21391920" progId="AcroExch.Document.DC">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l="8273" t="1625" r="8507"/>
                        <a:stretch>
                          <a:fillRect/>
                        </a:stretch>
                      </p:blipFill>
                      <p:spPr bwMode="auto">
                        <a:xfrm>
                          <a:off x="230881" y="0"/>
                          <a:ext cx="4027374" cy="6724357"/>
                        </a:xfrm>
                        <a:prstGeom prst="rect">
                          <a:avLst/>
                        </a:prstGeom>
                        <a:noFill/>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8315342"/>
                </p:ext>
              </p:extLst>
            </p:nvPr>
          </p:nvGraphicFramePr>
          <p:xfrm>
            <a:off x="4284062" y="1543002"/>
            <a:ext cx="1538547" cy="4878100"/>
          </p:xfrm>
          <a:graphic>
            <a:graphicData uri="http://schemas.openxmlformats.org/presentationml/2006/ole">
              <mc:AlternateContent xmlns:mc="http://schemas.openxmlformats.org/markup-compatibility/2006">
                <mc:Choice xmlns:v="urn:schemas-microsoft-com:vml" Requires="v">
                  <p:oleObj spid="_x0000_s4690" name="Acrobat Document" r:id="rId9" imgW="15129000" imgH="21391920" progId="AcroExch.Document.DC">
                    <p:embed/>
                  </p:oleObj>
                </mc:Choice>
                <mc:Fallback>
                  <p:oleObj name="Acrobat Document" r:id="rId9" imgW="15129000" imgH="21391920" progId="AcroExch.Document.DC">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l="28961" t="19324" r="57259" b="49838"/>
                        <a:stretch>
                          <a:fillRect/>
                        </a:stretch>
                      </p:blipFill>
                      <p:spPr bwMode="auto">
                        <a:xfrm>
                          <a:off x="4284062" y="1543002"/>
                          <a:ext cx="1538547" cy="4878100"/>
                        </a:xfrm>
                        <a:prstGeom prst="rect">
                          <a:avLst/>
                        </a:prstGeom>
                        <a:no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002264313"/>
                </p:ext>
              </p:extLst>
            </p:nvPr>
          </p:nvGraphicFramePr>
          <p:xfrm>
            <a:off x="2489529" y="5507956"/>
            <a:ext cx="1571625" cy="400050"/>
          </p:xfrm>
          <a:graphic>
            <a:graphicData uri="http://schemas.openxmlformats.org/presentationml/2006/ole">
              <mc:AlternateContent xmlns:mc="http://schemas.openxmlformats.org/markup-compatibility/2006">
                <mc:Choice xmlns:v="urn:schemas-microsoft-com:vml" Requires="v">
                  <p:oleObj spid="_x0000_s4691" name="Acrobat Document" r:id="rId10" imgW="7557840" imgH="10695960" progId="AcroExch.Document.DC">
                    <p:embed/>
                  </p:oleObj>
                </mc:Choice>
                <mc:Fallback>
                  <p:oleObj name="Acrobat Document" r:id="rId10" imgW="7557840" imgH="10695960" progId="AcroExch.Document.DC">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l="8765" t="19377" r="17792" b="67456"/>
                        <a:stretch>
                          <a:fillRect/>
                        </a:stretch>
                      </p:blipFill>
                      <p:spPr bwMode="auto">
                        <a:xfrm>
                          <a:off x="2489529" y="5507956"/>
                          <a:ext cx="157162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140430918"/>
                </p:ext>
              </p:extLst>
            </p:nvPr>
          </p:nvGraphicFramePr>
          <p:xfrm>
            <a:off x="2410766" y="5892165"/>
            <a:ext cx="1628775" cy="342900"/>
          </p:xfrm>
          <a:graphic>
            <a:graphicData uri="http://schemas.openxmlformats.org/presentationml/2006/ole">
              <mc:AlternateContent xmlns:mc="http://schemas.openxmlformats.org/markup-compatibility/2006">
                <mc:Choice xmlns:v="urn:schemas-microsoft-com:vml" Requires="v">
                  <p:oleObj spid="_x0000_s4692" name="Acrobat Document" r:id="rId12" imgW="7557840" imgH="10695960" progId="AcroExch.Document.DC">
                    <p:embed/>
                  </p:oleObj>
                </mc:Choice>
                <mc:Fallback>
                  <p:oleObj name="Acrobat Document" r:id="rId12" imgW="7557840" imgH="10695960" progId="AcroExch.Document.DC">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l="6119" t="32544" r="17792" b="56091"/>
                        <a:stretch>
                          <a:fillRect/>
                        </a:stretch>
                      </p:blipFill>
                      <p:spPr bwMode="auto">
                        <a:xfrm>
                          <a:off x="2410766" y="5892165"/>
                          <a:ext cx="1628775"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06081125"/>
                </p:ext>
              </p:extLst>
            </p:nvPr>
          </p:nvGraphicFramePr>
          <p:xfrm>
            <a:off x="2445629" y="6244889"/>
            <a:ext cx="1352550" cy="352425"/>
          </p:xfrm>
          <a:graphic>
            <a:graphicData uri="http://schemas.openxmlformats.org/presentationml/2006/ole">
              <mc:AlternateContent xmlns:mc="http://schemas.openxmlformats.org/markup-compatibility/2006">
                <mc:Choice xmlns:v="urn:schemas-microsoft-com:vml" Requires="v">
                  <p:oleObj spid="_x0000_s4693" name="Acrobat Document" r:id="rId13" imgW="7557840" imgH="10695960" progId="AcroExch.Document.DC">
                    <p:embed/>
                  </p:oleObj>
                </mc:Choice>
                <mc:Fallback>
                  <p:oleObj name="Acrobat Document" r:id="rId13" imgW="7557840" imgH="10695960" progId="AcroExch.Document.DC">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l="7782" t="43544" r="28870" b="44679"/>
                        <a:stretch>
                          <a:fillRect/>
                        </a:stretch>
                      </p:blipFill>
                      <p:spPr bwMode="auto">
                        <a:xfrm>
                          <a:off x="2445629" y="6244889"/>
                          <a:ext cx="135255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00" name="Picture 35" descr="l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109" y="164425"/>
              <a:ext cx="638175" cy="171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Object 19"/>
            <p:cNvGraphicFramePr>
              <a:graphicFrameLocks noChangeAspect="1"/>
            </p:cNvGraphicFramePr>
            <p:nvPr>
              <p:extLst>
                <p:ext uri="{D42A27DB-BD31-4B8C-83A1-F6EECF244321}">
                  <p14:modId xmlns:p14="http://schemas.microsoft.com/office/powerpoint/2010/main" val="3763423797"/>
                </p:ext>
              </p:extLst>
            </p:nvPr>
          </p:nvGraphicFramePr>
          <p:xfrm>
            <a:off x="-19944" y="364450"/>
            <a:ext cx="1743075" cy="342900"/>
          </p:xfrm>
          <a:graphic>
            <a:graphicData uri="http://schemas.openxmlformats.org/presentationml/2006/ole">
              <mc:AlternateContent xmlns:mc="http://schemas.openxmlformats.org/markup-compatibility/2006">
                <mc:Choice xmlns:v="urn:schemas-microsoft-com:vml" Requires="v">
                  <p:oleObj spid="_x0000_s4694" name="Acrobat Document" r:id="rId15" imgW="7557840" imgH="10695960" progId="AcroExch.Document.DC">
                    <p:embed/>
                  </p:oleObj>
                </mc:Choice>
                <mc:Fallback>
                  <p:oleObj name="Acrobat Document" r:id="rId15" imgW="7557840" imgH="10695960" progId="AcroExch.Document.DC">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l="6653" t="56085" r="11137" b="32545"/>
                        <a:stretch>
                          <a:fillRect/>
                        </a:stretch>
                      </p:blipFill>
                      <p:spPr bwMode="auto">
                        <a:xfrm>
                          <a:off x="-19944" y="364450"/>
                          <a:ext cx="1743075"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097967608"/>
                </p:ext>
              </p:extLst>
            </p:nvPr>
          </p:nvGraphicFramePr>
          <p:xfrm>
            <a:off x="40016" y="703532"/>
            <a:ext cx="1000125" cy="352425"/>
          </p:xfrm>
          <a:graphic>
            <a:graphicData uri="http://schemas.openxmlformats.org/presentationml/2006/ole">
              <mc:AlternateContent xmlns:mc="http://schemas.openxmlformats.org/markup-compatibility/2006">
                <mc:Choice xmlns:v="urn:schemas-microsoft-com:vml" Requires="v">
                  <p:oleObj spid="_x0000_s4695" name="Acrobat Document" r:id="rId16" imgW="7557840" imgH="10695960" progId="AcroExch.Document.DC">
                    <p:embed/>
                  </p:oleObj>
                </mc:Choice>
                <mc:Fallback>
                  <p:oleObj name="Acrobat Document" r:id="rId16" imgW="7557840" imgH="10695960" progId="AcroExch.Document.DC">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l="9445" t="67059" r="44463" b="21198"/>
                        <a:stretch>
                          <a:fillRect/>
                        </a:stretch>
                      </p:blipFill>
                      <p:spPr bwMode="auto">
                        <a:xfrm>
                          <a:off x="40016" y="703532"/>
                          <a:ext cx="1000125"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7" name="Picture 220" descr="north"/>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12096" y="457200"/>
              <a:ext cx="438150" cy="4572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2471770" y="2352023"/>
              <a:ext cx="664845" cy="2232025"/>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5" name="Straight Arrow Connector 24"/>
            <p:cNvCxnSpPr/>
            <p:nvPr/>
          </p:nvCxnSpPr>
          <p:spPr>
            <a:xfrm>
              <a:off x="2760492" y="2660015"/>
              <a:ext cx="1497131" cy="6287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3"/>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098" name="Rectangle 21"/>
          <p:cNvSpPr>
            <a:spLocks noChangeArrowheads="1"/>
          </p:cNvSpPr>
          <p:nvPr/>
        </p:nvSpPr>
        <p:spPr bwMode="auto">
          <a:xfrm>
            <a:off x="0" y="1600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01" name="Rectangle 27"/>
          <p:cNvSpPr>
            <a:spLocks noChangeArrowheads="1"/>
          </p:cNvSpPr>
          <p:nvPr/>
        </p:nvSpPr>
        <p:spPr bwMode="auto">
          <a:xfrm>
            <a:off x="7513989"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02" name="Rectangle 28"/>
          <p:cNvSpPr>
            <a:spLocks noChangeArrowheads="1"/>
          </p:cNvSpPr>
          <p:nvPr/>
        </p:nvSpPr>
        <p:spPr bwMode="auto">
          <a:xfrm>
            <a:off x="7513989" y="273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105" name="Rectangle 31"/>
          <p:cNvSpPr>
            <a:spLocks noChangeArrowheads="1"/>
          </p:cNvSpPr>
          <p:nvPr/>
        </p:nvSpPr>
        <p:spPr bwMode="auto">
          <a:xfrm>
            <a:off x="7513989" y="9896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grpSp>
        <p:nvGrpSpPr>
          <p:cNvPr id="4108" name="Group 4107"/>
          <p:cNvGrpSpPr/>
          <p:nvPr/>
        </p:nvGrpSpPr>
        <p:grpSpPr>
          <a:xfrm>
            <a:off x="5949003" y="494750"/>
            <a:ext cx="6051030" cy="4852254"/>
            <a:chOff x="5949003" y="1566229"/>
            <a:chExt cx="6051030" cy="4852254"/>
          </a:xfrm>
        </p:grpSpPr>
        <p:pic>
          <p:nvPicPr>
            <p:cNvPr id="4122" name="Picture 82" descr="IMG_20180713_13181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50799" y="1656504"/>
              <a:ext cx="17145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58" descr="https://lh4.googleusercontent.com/peSgkJ1iDODHQ0xOEVPbl7oLo5g_kW-RpMeM8Zufq8j98hdjcrcssFG368fKm09_Dai91fn06GzzRvuvPcfbgq5BRdQ4v3OtBRpjRX-iPb-o0drRfIzgYWYRq5mVu_WPsOBLC_H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44469" y="1566229"/>
              <a:ext cx="22860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84" descr="IMG_20180713_13172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76008" y="1656504"/>
              <a:ext cx="1724025" cy="2305050"/>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83" descr="IMG_20180713_13170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78459" y="4112941"/>
              <a:ext cx="2762250" cy="206692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85" descr="IMG_20180713_131736"/>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987469" y="4128112"/>
              <a:ext cx="2762250" cy="2076450"/>
            </a:xfrm>
            <a:prstGeom prst="rect">
              <a:avLst/>
            </a:prstGeom>
            <a:noFill/>
            <a:extLst>
              <a:ext uri="{909E8E84-426E-40DD-AFC4-6F175D3DCCD1}">
                <a14:hiddenFill xmlns:a14="http://schemas.microsoft.com/office/drawing/2010/main">
                  <a:solidFill>
                    <a:srgbClr val="FFFFFF"/>
                  </a:solidFill>
                </a14:hiddenFill>
              </a:ext>
            </a:extLst>
          </p:spPr>
        </p:pic>
        <p:sp>
          <p:nvSpPr>
            <p:cNvPr id="4104" name="Rectangle 30"/>
            <p:cNvSpPr>
              <a:spLocks noChangeArrowheads="1"/>
            </p:cNvSpPr>
            <p:nvPr/>
          </p:nvSpPr>
          <p:spPr bwMode="auto">
            <a:xfrm>
              <a:off x="5949003" y="3906798"/>
              <a:ext cx="493596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Kitchen Area.                        </a:t>
              </a:r>
              <a:r>
                <a:rPr lang="en-US" sz="900" b="1" dirty="0">
                  <a:solidFill>
                    <a:srgbClr val="5B9BD5"/>
                  </a:solidFill>
                  <a:latin typeface="Times New Roman" panose="02020603050405020304" pitchFamily="18" charset="0"/>
                  <a:ea typeface="Calibri" panose="020F0502020204030204" pitchFamily="34" charset="0"/>
                  <a:cs typeface="Times New Roman" panose="02020603050405020304" pitchFamily="18" charset="0"/>
                </a:rPr>
                <a:t> </a:t>
              </a:r>
              <a:r>
                <a:rPr lang="en-US" sz="900" b="1" dirty="0" smtClean="0">
                  <a:solidFill>
                    <a:srgbClr val="5B9BD5"/>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 Plan of Housing Unit.                           </a:t>
              </a:r>
              <a:r>
                <a:rPr kumimoji="0" lang="en-US" sz="900" b="1" i="0" u="none" strike="noStrike" cap="none" normalizeH="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 Bedroom.</a:t>
              </a:r>
              <a:endParaRPr kumimoji="0" 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
          <p:nvSpPr>
            <p:cNvPr id="4106" name="Rectangle 32"/>
            <p:cNvSpPr>
              <a:spLocks noChangeArrowheads="1"/>
            </p:cNvSpPr>
            <p:nvPr/>
          </p:nvSpPr>
          <p:spPr bwMode="auto">
            <a:xfrm>
              <a:off x="5957046" y="6187651"/>
              <a:ext cx="442300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Living Area.                                                              </a:t>
              </a:r>
              <a:r>
                <a:rPr kumimoji="0" lang="en-US" sz="900" b="1" i="0" u="none" strike="noStrike" cap="none" normalizeH="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900" b="1" i="0" u="none" strike="noStrike" cap="none" normalizeH="0" baseline="0" dirty="0" smtClean="0">
                  <a:ln>
                    <a:noFill/>
                  </a:ln>
                  <a:solidFill>
                    <a:srgbClr val="5B9BD5"/>
                  </a:solidFill>
                  <a:effectLst/>
                  <a:latin typeface="Times New Roman" panose="02020603050405020304" pitchFamily="18" charset="0"/>
                  <a:ea typeface="Calibri" panose="020F0502020204030204" pitchFamily="34" charset="0"/>
                  <a:cs typeface="Times New Roman" panose="02020603050405020304" pitchFamily="18" charset="0"/>
                </a:rPr>
                <a:t> Buffer Zone/Utility area.</a:t>
              </a: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418500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308" y="0"/>
            <a:ext cx="1639038" cy="400110"/>
          </a:xfrm>
          <a:prstGeom prst="rect">
            <a:avLst/>
          </a:prstGeom>
        </p:spPr>
        <p:txBody>
          <a:bodyPr wrap="none">
            <a:spAutoFit/>
          </a:bodyPr>
          <a:lstStyle/>
          <a:p>
            <a:r>
              <a:rPr lang="en-US" sz="2000" b="1" dirty="0" smtClean="0"/>
              <a:t>THE PEOPLE…</a:t>
            </a:r>
            <a:endParaRPr lang="en-US" sz="2000" b="1" dirty="0"/>
          </a:p>
        </p:txBody>
      </p:sp>
      <p:pic>
        <p:nvPicPr>
          <p:cNvPr id="6" name="Picture 5" descr="logo.JPG"/>
          <p:cNvPicPr/>
          <p:nvPr/>
        </p:nvPicPr>
        <p:blipFill>
          <a:blip r:embed="rId3">
            <a:duotone>
              <a:schemeClr val="bg2">
                <a:shade val="45000"/>
                <a:satMod val="135000"/>
              </a:schemeClr>
              <a:prstClr val="white"/>
            </a:duotone>
          </a:blip>
          <a:stretch>
            <a:fillRect/>
          </a:stretch>
        </p:blipFill>
        <p:spPr>
          <a:xfrm>
            <a:off x="885167" y="6547007"/>
            <a:ext cx="2051221" cy="240159"/>
          </a:xfrm>
          <a:prstGeom prst="rect">
            <a:avLst/>
          </a:prstGeom>
          <a:noFill/>
          <a:ln>
            <a:noFill/>
          </a:ln>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80250" y="6199039"/>
            <a:ext cx="767121" cy="592495"/>
          </a:xfrm>
          <a:prstGeom prst="rect">
            <a:avLst/>
          </a:prstGeom>
        </p:spPr>
      </p:pic>
      <p:sp>
        <p:nvSpPr>
          <p:cNvPr id="8" name="Rectangle 7"/>
          <p:cNvSpPr/>
          <p:nvPr/>
        </p:nvSpPr>
        <p:spPr>
          <a:xfrm>
            <a:off x="109308" y="1100041"/>
            <a:ext cx="5701554" cy="4185761"/>
          </a:xfrm>
          <a:prstGeom prst="rect">
            <a:avLst/>
          </a:prstGeom>
        </p:spPr>
        <p:txBody>
          <a:bodyPr wrap="square">
            <a:spAutoFit/>
          </a:bodyPr>
          <a:lstStyle/>
          <a:p>
            <a:pPr marL="285750" indent="-285750">
              <a:buFont typeface="Arial" panose="020B0604020202020204" pitchFamily="34" charset="0"/>
              <a:buChar char="•"/>
            </a:pPr>
            <a:r>
              <a:rPr lang="en-US" sz="1400" dirty="0" smtClean="0">
                <a:solidFill>
                  <a:srgbClr val="000000"/>
                </a:solidFill>
                <a:latin typeface="Times New Roman" panose="02020603050405020304" pitchFamily="18" charset="0"/>
                <a:cs typeface="Times New Roman" panose="02020603050405020304" pitchFamily="18" charset="0"/>
              </a:rPr>
              <a:t>Spread across Western </a:t>
            </a:r>
            <a:r>
              <a:rPr lang="en-US" sz="1400" dirty="0">
                <a:solidFill>
                  <a:srgbClr val="000000"/>
                </a:solidFill>
                <a:latin typeface="Times New Roman" panose="02020603050405020304" pitchFamily="18" charset="0"/>
                <a:cs typeface="Times New Roman" panose="02020603050405020304" pitchFamily="18" charset="0"/>
              </a:rPr>
              <a:t>T</a:t>
            </a:r>
            <a:r>
              <a:rPr lang="en-US" sz="1400" dirty="0" smtClean="0">
                <a:solidFill>
                  <a:srgbClr val="000000"/>
                </a:solidFill>
                <a:latin typeface="Times New Roman" panose="02020603050405020304" pitchFamily="18" charset="0"/>
                <a:cs typeface="Times New Roman" panose="02020603050405020304" pitchFamily="18" charset="0"/>
              </a:rPr>
              <a:t>amil Nadu, </a:t>
            </a: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migrated from Andhra Pradesh</a:t>
            </a:r>
            <a:r>
              <a:rPr lang="en-US" sz="1400" dirty="0" smtClean="0">
                <a:solidFill>
                  <a:srgbClr val="000000"/>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400" dirty="0" smtClean="0">
                <a:solidFill>
                  <a:srgbClr val="000000"/>
                </a:solidFill>
                <a:latin typeface="Times New Roman" panose="02020603050405020304" pitchFamily="18" charset="0"/>
                <a:cs typeface="Times New Roman" panose="02020603050405020304" pitchFamily="18" charset="0"/>
              </a:rPr>
              <a:t>Accompaniers as cooks, servicemen to warriors during </a:t>
            </a:r>
            <a:r>
              <a:rPr lang="en-US" sz="1400" dirty="0" err="1" smtClean="0">
                <a:solidFill>
                  <a:srgbClr val="000000"/>
                </a:solidFill>
                <a:latin typeface="Times New Roman" panose="02020603050405020304" pitchFamily="18" charset="0"/>
                <a:cs typeface="Times New Roman" panose="02020603050405020304" pitchFamily="18" charset="0"/>
              </a:rPr>
              <a:t>Vijayanagar</a:t>
            </a:r>
            <a:r>
              <a:rPr lang="en-US" sz="1400" dirty="0" smtClean="0">
                <a:solidFill>
                  <a:srgbClr val="000000"/>
                </a:solidFill>
                <a:latin typeface="Times New Roman" panose="02020603050405020304" pitchFamily="18" charset="0"/>
                <a:cs typeface="Times New Roman" panose="02020603050405020304" pitchFamily="18" charset="0"/>
              </a:rPr>
              <a:t> empire.</a:t>
            </a:r>
          </a:p>
          <a:p>
            <a:pPr marL="285750" indent="-285750">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Followers of Madurai </a:t>
            </a:r>
            <a:r>
              <a:rPr lang="en-US" sz="1400" dirty="0" err="1">
                <a:solidFill>
                  <a:srgbClr val="000000"/>
                </a:solidFill>
                <a:latin typeface="Times New Roman" panose="02020603050405020304" pitchFamily="18" charset="0"/>
                <a:cs typeface="Times New Roman" panose="02020603050405020304" pitchFamily="18" charset="0"/>
              </a:rPr>
              <a:t>Veeran</a:t>
            </a:r>
            <a:r>
              <a:rPr lang="en-US" sz="1400" dirty="0">
                <a:solidFill>
                  <a:srgbClr val="000000"/>
                </a:solidFill>
                <a:latin typeface="Times New Roman" panose="02020603050405020304" pitchFamily="18" charset="0"/>
                <a:cs typeface="Times New Roman" panose="02020603050405020304" pitchFamily="18" charset="0"/>
              </a:rPr>
              <a:t>, the army general of </a:t>
            </a:r>
            <a:r>
              <a:rPr lang="en-US" sz="1400" dirty="0" err="1">
                <a:solidFill>
                  <a:srgbClr val="000000"/>
                </a:solidFill>
                <a:latin typeface="Times New Roman" panose="02020603050405020304" pitchFamily="18" charset="0"/>
                <a:cs typeface="Times New Roman" panose="02020603050405020304" pitchFamily="18" charset="0"/>
              </a:rPr>
              <a:t>Vijayanagar</a:t>
            </a:r>
            <a:r>
              <a:rPr lang="en-US" sz="1400" dirty="0">
                <a:solidFill>
                  <a:srgbClr val="000000"/>
                </a:solidFill>
                <a:latin typeface="Times New Roman" panose="02020603050405020304" pitchFamily="18" charset="0"/>
                <a:cs typeface="Times New Roman" panose="02020603050405020304" pitchFamily="18" charset="0"/>
              </a:rPr>
              <a:t> </a:t>
            </a:r>
            <a:r>
              <a:rPr lang="en-US" sz="1400" dirty="0" smtClean="0">
                <a:solidFill>
                  <a:srgbClr val="000000"/>
                </a:solidFill>
                <a:latin typeface="Times New Roman" panose="02020603050405020304" pitchFamily="18" charset="0"/>
                <a:cs typeface="Times New Roman" panose="02020603050405020304" pitchFamily="18" charset="0"/>
              </a:rPr>
              <a:t>empire.</a:t>
            </a:r>
            <a:endParaRPr lang="en-US" sz="14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6.5% of the  total 19% Scheduled Caste population </a:t>
            </a:r>
            <a:r>
              <a:rPr lang="en-US" sz="1400" dirty="0" smtClean="0">
                <a:solidFill>
                  <a:srgbClr val="000000"/>
                </a:solidFill>
                <a:latin typeface="Times New Roman" panose="02020603050405020304" pitchFamily="18" charset="0"/>
                <a:cs typeface="Times New Roman" panose="02020603050405020304" pitchFamily="18" charset="0"/>
              </a:rPr>
              <a:t>of Tamil Nadu</a:t>
            </a:r>
          </a:p>
          <a:p>
            <a:pPr marL="285750" indent="-285750">
              <a:buFont typeface="Arial" panose="020B0604020202020204" pitchFamily="34" charset="0"/>
              <a:buChar char="•"/>
            </a:pPr>
            <a:r>
              <a:rPr lang="en-US" sz="1400" dirty="0" smtClean="0">
                <a:solidFill>
                  <a:srgbClr val="000000"/>
                </a:solidFill>
                <a:latin typeface="Times New Roman" panose="02020603050405020304" pitchFamily="18" charset="0"/>
                <a:cs typeface="Times New Roman" panose="02020603050405020304" pitchFamily="18" charset="0"/>
              </a:rPr>
              <a:t>Followers of </a:t>
            </a: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Hinduism</a:t>
            </a:r>
            <a:r>
              <a:rPr lang="en-US" sz="1400" dirty="0" smtClean="0">
                <a:solidFill>
                  <a:srgbClr val="000000"/>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400" dirty="0" smtClean="0">
                <a:solidFill>
                  <a:srgbClr val="000000"/>
                </a:solidFill>
                <a:latin typeface="Times New Roman" panose="02020603050405020304" pitchFamily="18" charset="0"/>
                <a:cs typeface="Times New Roman" panose="02020603050405020304" pitchFamily="18" charset="0"/>
              </a:rPr>
              <a:t>Live in </a:t>
            </a: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segregated colonies - </a:t>
            </a:r>
            <a:r>
              <a:rPr lang="en-US" sz="1400" i="1" dirty="0" err="1" smtClean="0">
                <a:solidFill>
                  <a:schemeClr val="accent1">
                    <a:lumMod val="50000"/>
                  </a:schemeClr>
                </a:solidFill>
                <a:latin typeface="Times New Roman" panose="02020603050405020304" pitchFamily="18" charset="0"/>
                <a:cs typeface="Times New Roman" panose="02020603050405020304" pitchFamily="18" charset="0"/>
              </a:rPr>
              <a:t>cherrys</a:t>
            </a: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1400" dirty="0" smtClean="0">
                <a:solidFill>
                  <a:srgbClr val="000000"/>
                </a:solidFill>
                <a:latin typeface="Times New Roman" panose="02020603050405020304" pitchFamily="18" charset="0"/>
                <a:cs typeface="Times New Roman" panose="02020603050405020304" pitchFamily="18" charset="0"/>
              </a:rPr>
              <a:t>of rural areas and slums in urban areas</a:t>
            </a:r>
          </a:p>
          <a:p>
            <a:pPr marL="285750" indent="-285750">
              <a:buFont typeface="Arial" panose="020B0604020202020204" pitchFamily="34" charset="0"/>
              <a:buChar char="•"/>
            </a:pPr>
            <a:endParaRPr lang="en-US" sz="1400" dirty="0" smtClean="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dirty="0" smtClean="0">
                <a:solidFill>
                  <a:srgbClr val="000000"/>
                </a:solidFill>
                <a:latin typeface="Times New Roman" panose="02020603050405020304" pitchFamily="18" charset="0"/>
                <a:cs typeface="Times New Roman" panose="02020603050405020304" pitchFamily="18" charset="0"/>
              </a:rPr>
              <a:t>Primary occupation involved making leather goods. </a:t>
            </a:r>
            <a:r>
              <a:rPr lang="en-US" sz="1400" dirty="0">
                <a:solidFill>
                  <a:srgbClr val="000000"/>
                </a:solidFill>
                <a:latin typeface="Times New Roman" panose="02020603050405020304" pitchFamily="18" charset="0"/>
                <a:cs typeface="Times New Roman" panose="02020603050405020304" pitchFamily="18" charset="0"/>
              </a:rPr>
              <a:t>W</a:t>
            </a:r>
            <a:r>
              <a:rPr lang="en-US" sz="1400" dirty="0" smtClean="0">
                <a:solidFill>
                  <a:srgbClr val="000000"/>
                </a:solidFill>
                <a:latin typeface="Times New Roman" panose="02020603050405020304" pitchFamily="18" charset="0"/>
                <a:cs typeface="Times New Roman" panose="02020603050405020304" pitchFamily="18" charset="0"/>
              </a:rPr>
              <a:t>ith formation of Municipal </a:t>
            </a:r>
            <a:r>
              <a:rPr lang="en-US" sz="1400" dirty="0">
                <a:solidFill>
                  <a:srgbClr val="000000"/>
                </a:solidFill>
                <a:latin typeface="Times New Roman" panose="02020603050405020304" pitchFamily="18" charset="0"/>
                <a:cs typeface="Times New Roman" panose="02020603050405020304" pitchFamily="18" charset="0"/>
              </a:rPr>
              <a:t>C</a:t>
            </a:r>
            <a:r>
              <a:rPr lang="en-US" sz="1400" dirty="0" smtClean="0">
                <a:solidFill>
                  <a:srgbClr val="000000"/>
                </a:solidFill>
                <a:latin typeface="Times New Roman" panose="02020603050405020304" pitchFamily="18" charset="0"/>
                <a:cs typeface="Times New Roman" panose="02020603050405020304" pitchFamily="18" charset="0"/>
              </a:rPr>
              <a:t>orporations after independence, they were roped in for </a:t>
            </a: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scavenging activities</a:t>
            </a:r>
          </a:p>
          <a:p>
            <a:pPr marL="285750" indent="-285750">
              <a:buFont typeface="Arial" panose="020B0604020202020204" pitchFamily="34" charset="0"/>
              <a:buChar char="•"/>
            </a:pPr>
            <a:r>
              <a:rPr lang="en-US" sz="1400" dirty="0" smtClean="0">
                <a:solidFill>
                  <a:srgbClr val="000000"/>
                </a:solidFill>
                <a:latin typeface="Times New Roman" panose="02020603050405020304" pitchFamily="18" charset="0"/>
                <a:cs typeface="Times New Roman" panose="02020603050405020304" pitchFamily="18" charset="0"/>
              </a:rPr>
              <a:t>Often associated with miserable living conditions</a:t>
            </a:r>
          </a:p>
          <a:p>
            <a:pPr marL="285750" indent="-285750">
              <a:buFont typeface="Arial" panose="020B0604020202020204" pitchFamily="34" charset="0"/>
              <a:buChar char="•"/>
            </a:pPr>
            <a:endParaRPr lang="en-US" sz="1400" dirty="0" smtClean="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400" i="1" dirty="0" smtClean="0">
                <a:solidFill>
                  <a:schemeClr val="accent1">
                    <a:lumMod val="50000"/>
                  </a:schemeClr>
                </a:solidFill>
                <a:latin typeface="Times New Roman" panose="02020603050405020304" pitchFamily="18" charset="0"/>
                <a:cs typeface="Times New Roman" panose="02020603050405020304" pitchFamily="18" charset="0"/>
              </a:rPr>
              <a:t>Consumption of alcohol </a:t>
            </a:r>
            <a:r>
              <a:rPr lang="en-US" sz="1400" dirty="0" smtClean="0">
                <a:solidFill>
                  <a:srgbClr val="000000"/>
                </a:solidFill>
                <a:latin typeface="Times New Roman" panose="02020603050405020304" pitchFamily="18" charset="0"/>
                <a:cs typeface="Times New Roman" panose="02020603050405020304" pitchFamily="18" charset="0"/>
              </a:rPr>
              <a:t>is seen in both men and women – leading to deteriorated health, negligence in child care and undying poverty</a:t>
            </a:r>
          </a:p>
          <a:p>
            <a:pPr marL="285750" indent="-285750">
              <a:buFont typeface="Arial" panose="020B0604020202020204" pitchFamily="34" charset="0"/>
              <a:buChar char="•"/>
            </a:pPr>
            <a:r>
              <a:rPr lang="en-US" sz="1400" i="1" dirty="0">
                <a:solidFill>
                  <a:schemeClr val="accent1">
                    <a:lumMod val="50000"/>
                  </a:schemeClr>
                </a:solidFill>
                <a:latin typeface="Times New Roman" panose="02020603050405020304" pitchFamily="18" charset="0"/>
                <a:cs typeface="Times New Roman" panose="02020603050405020304" pitchFamily="18" charset="0"/>
              </a:rPr>
              <a:t>Victims of discrimination and atrocities </a:t>
            </a:r>
            <a:r>
              <a:rPr lang="en-US" sz="1400" dirty="0">
                <a:solidFill>
                  <a:srgbClr val="000000"/>
                </a:solidFill>
                <a:latin typeface="Times New Roman" panose="02020603050405020304" pitchFamily="18" charset="0"/>
                <a:cs typeface="Times New Roman" panose="02020603050405020304" pitchFamily="18" charset="0"/>
              </a:rPr>
              <a:t>by the higher castes</a:t>
            </a:r>
          </a:p>
          <a:p>
            <a:endParaRPr lang="en-US" sz="1400" dirty="0">
              <a:solidFill>
                <a:srgbClr val="0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9308" y="661380"/>
            <a:ext cx="8081068" cy="369332"/>
          </a:xfrm>
          <a:prstGeom prst="rect">
            <a:avLst/>
          </a:prstGeom>
        </p:spPr>
        <p:txBody>
          <a:bodyPr wrap="square">
            <a:spAutoFit/>
          </a:bodyPr>
          <a:lstStyle/>
          <a:p>
            <a:r>
              <a:rPr lang="en-US" b="1" u="sng" dirty="0" err="1" smtClean="0">
                <a:solidFill>
                  <a:schemeClr val="accent1">
                    <a:lumMod val="50000"/>
                  </a:schemeClr>
                </a:solidFill>
                <a:latin typeface="Agency FB" panose="020B0503020202020204" pitchFamily="34" charset="0"/>
              </a:rPr>
              <a:t>Arunthathiyars</a:t>
            </a:r>
            <a:r>
              <a:rPr lang="en-US" b="1" u="sng" dirty="0" smtClean="0">
                <a:solidFill>
                  <a:schemeClr val="accent1">
                    <a:lumMod val="50000"/>
                  </a:schemeClr>
                </a:solidFill>
                <a:latin typeface="Agency FB" panose="020B0503020202020204" pitchFamily="34" charset="0"/>
              </a:rPr>
              <a:t>: “the Dalit among </a:t>
            </a:r>
            <a:r>
              <a:rPr lang="en-US" b="1" u="sng" dirty="0" err="1" smtClean="0">
                <a:solidFill>
                  <a:schemeClr val="accent1">
                    <a:lumMod val="50000"/>
                  </a:schemeClr>
                </a:solidFill>
                <a:latin typeface="Agency FB" panose="020B0503020202020204" pitchFamily="34" charset="0"/>
              </a:rPr>
              <a:t>dalits</a:t>
            </a:r>
            <a:r>
              <a:rPr lang="en-US" b="1" u="sng" dirty="0" smtClean="0">
                <a:solidFill>
                  <a:schemeClr val="accent1">
                    <a:lumMod val="50000"/>
                  </a:schemeClr>
                </a:solidFill>
                <a:latin typeface="Agency FB" panose="020B0503020202020204" pitchFamily="34" charset="0"/>
              </a:rPr>
              <a:t>”</a:t>
            </a:r>
            <a:endParaRPr lang="en-US" b="1" u="sng" dirty="0">
              <a:solidFill>
                <a:schemeClr val="accent1">
                  <a:lumMod val="50000"/>
                </a:schemeClr>
              </a:solidFill>
              <a:latin typeface="Agency FB" panose="020B0503020202020204" pitchFamily="34" charset="0"/>
            </a:endParaRPr>
          </a:p>
        </p:txBody>
      </p:sp>
      <p:sp>
        <p:nvSpPr>
          <p:cNvPr id="10" name="Rectangle 9"/>
          <p:cNvSpPr/>
          <p:nvPr/>
        </p:nvSpPr>
        <p:spPr>
          <a:xfrm>
            <a:off x="140213" y="5108910"/>
            <a:ext cx="1608133" cy="246221"/>
          </a:xfrm>
          <a:prstGeom prst="rect">
            <a:avLst/>
          </a:prstGeom>
        </p:spPr>
        <p:txBody>
          <a:bodyPr wrap="none">
            <a:spAutoFit/>
          </a:bodyPr>
          <a:lstStyle/>
          <a:p>
            <a:r>
              <a:rPr lang="en-US" sz="1000" dirty="0" smtClean="0">
                <a:solidFill>
                  <a:srgbClr val="000000"/>
                </a:solidFill>
                <a:latin typeface="Times New Roman" panose="02020603050405020304" pitchFamily="18" charset="0"/>
                <a:ea typeface="Times New Roman" panose="02020603050405020304" pitchFamily="18" charset="0"/>
              </a:rPr>
              <a:t>Source: </a:t>
            </a:r>
            <a:r>
              <a:rPr lang="en-US" sz="1000" dirty="0" err="1" smtClean="0">
                <a:solidFill>
                  <a:srgbClr val="000000"/>
                </a:solidFill>
                <a:latin typeface="Times New Roman" panose="02020603050405020304" pitchFamily="18" charset="0"/>
                <a:ea typeface="Times New Roman" panose="02020603050405020304" pitchFamily="18" charset="0"/>
              </a:rPr>
              <a:t>Krishnasamy</a:t>
            </a:r>
            <a:r>
              <a:rPr lang="en-US" sz="1000" dirty="0">
                <a:solidFill>
                  <a:srgbClr val="000000"/>
                </a:solidFill>
                <a:latin typeface="Times New Roman" panose="02020603050405020304" pitchFamily="18" charset="0"/>
                <a:ea typeface="Times New Roman" panose="02020603050405020304" pitchFamily="18" charset="0"/>
              </a:rPr>
              <a:t>, 2011</a:t>
            </a:r>
            <a:endParaRPr lang="en-US" sz="1000" dirty="0"/>
          </a:p>
        </p:txBody>
      </p:sp>
      <p:sp>
        <p:nvSpPr>
          <p:cNvPr id="11" name="TextBox 10"/>
          <p:cNvSpPr txBox="1"/>
          <p:nvPr/>
        </p:nvSpPr>
        <p:spPr>
          <a:xfrm>
            <a:off x="7206737" y="6106706"/>
            <a:ext cx="5001690" cy="184666"/>
          </a:xfrm>
          <a:prstGeom prst="rect">
            <a:avLst/>
          </a:prstGeom>
          <a:noFill/>
        </p:spPr>
        <p:txBody>
          <a:bodyPr wrap="none" rtlCol="0">
            <a:spAutoFit/>
          </a:bodyPr>
          <a:lstStyle/>
          <a:p>
            <a:r>
              <a:rPr lang="en-US" sz="600" b="1" dirty="0" smtClean="0">
                <a:latin typeface="Times New Roman" panose="02020603050405020304" pitchFamily="18" charset="0"/>
                <a:cs typeface="Times New Roman" panose="02020603050405020304" pitchFamily="18" charset="0"/>
              </a:rPr>
              <a:t>SOURCE</a:t>
            </a:r>
            <a:r>
              <a:rPr lang="en-US" sz="600" dirty="0" smtClean="0">
                <a:latin typeface="Times New Roman" panose="02020603050405020304" pitchFamily="18" charset="0"/>
                <a:cs typeface="Times New Roman" panose="02020603050405020304" pitchFamily="18" charset="0"/>
              </a:rPr>
              <a:t>: </a:t>
            </a:r>
            <a:r>
              <a:rPr lang="en-US" sz="600" dirty="0">
                <a:latin typeface="Times New Roman" panose="02020603050405020304" pitchFamily="18" charset="0"/>
                <a:cs typeface="Times New Roman" panose="02020603050405020304" pitchFamily="18" charset="0"/>
              </a:rPr>
              <a:t>Tamil Nadu DATA HIGHLIGHTS : THE SCHEDULED CASTES Census of India 2001</a:t>
            </a:r>
            <a:r>
              <a:rPr lang="en-US" sz="600" b="1" dirty="0" smtClean="0">
                <a:latin typeface="Times New Roman" panose="02020603050405020304" pitchFamily="18" charset="0"/>
                <a:cs typeface="Times New Roman" panose="02020603050405020304" pitchFamily="18" charset="0"/>
              </a:rPr>
              <a:t>, </a:t>
            </a:r>
            <a:r>
              <a:rPr lang="en-US" sz="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600" b="1"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http://</a:t>
            </a:r>
            <a:r>
              <a:rPr lang="en-US" sz="600" b="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6"/>
              </a:rPr>
              <a:t>ijlljs.in/wp-content/uploads/2016/02/16.pdf</a:t>
            </a:r>
            <a:r>
              <a:rPr lang="en-US" sz="600" b="1" u="sng"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600" b="1"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6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4038914505"/>
              </p:ext>
            </p:extLst>
          </p:nvPr>
        </p:nvGraphicFramePr>
        <p:xfrm>
          <a:off x="3761142" y="5108910"/>
          <a:ext cx="8081069" cy="963930"/>
        </p:xfrm>
        <a:graphic>
          <a:graphicData uri="http://schemas.openxmlformats.org/drawingml/2006/table">
            <a:tbl>
              <a:tblPr firstRow="1" firstCol="1" bandRow="1">
                <a:tableStyleId>{5940675A-B579-460E-94D1-54222C63F5DA}</a:tableStyleId>
              </a:tblPr>
              <a:tblGrid>
                <a:gridCol w="1286929"/>
                <a:gridCol w="828697"/>
                <a:gridCol w="842200"/>
                <a:gridCol w="778909"/>
                <a:gridCol w="759499"/>
                <a:gridCol w="1670898"/>
                <a:gridCol w="987348"/>
                <a:gridCol w="926589"/>
              </a:tblGrid>
              <a:tr h="0">
                <a:tc>
                  <a:txBody>
                    <a:bodyPr/>
                    <a:lstStyle/>
                    <a:p>
                      <a:pPr marL="0" marR="0">
                        <a:lnSpc>
                          <a:spcPct val="115000"/>
                        </a:lnSpc>
                        <a:spcBef>
                          <a:spcPts val="0"/>
                        </a:spcBef>
                        <a:spcAft>
                          <a:spcPts val="0"/>
                        </a:spcAft>
                      </a:pPr>
                      <a:r>
                        <a:rPr lang="en-US" sz="1100" dirty="0">
                          <a:effectLst/>
                        </a:rPr>
                        <a:t>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Literate without education level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Below Primary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Primary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Middle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Matric/Secondary/higher secondary, intermediate etc.,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Technical and non technical diploma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Graduate and above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15000"/>
                        </a:lnSpc>
                        <a:spcBef>
                          <a:spcPts val="0"/>
                        </a:spcBef>
                        <a:spcAft>
                          <a:spcPts val="0"/>
                        </a:spcAft>
                      </a:pPr>
                      <a:r>
                        <a:rPr lang="en-US" sz="1100">
                          <a:effectLst/>
                        </a:rPr>
                        <a:t>Arunthathiyar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10.5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23.6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b="1" dirty="0">
                          <a:effectLst/>
                        </a:rPr>
                        <a:t>34.0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16.1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13.5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a:effectLst/>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100" dirty="0">
                          <a:effectLst/>
                        </a:rPr>
                        <a:t>0.7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3" name="Rectangle 12"/>
          <p:cNvSpPr/>
          <p:nvPr/>
        </p:nvSpPr>
        <p:spPr>
          <a:xfrm>
            <a:off x="3680254" y="6057349"/>
            <a:ext cx="4572000" cy="738664"/>
          </a:xfrm>
          <a:prstGeom prst="rect">
            <a:avLst/>
          </a:prstGeom>
        </p:spPr>
        <p:txBody>
          <a:bodyPr>
            <a:spAutoFit/>
          </a:bodyPr>
          <a:lstStyle/>
          <a:p>
            <a:r>
              <a:rPr lang="en-US" sz="1400" dirty="0">
                <a:solidFill>
                  <a:srgbClr val="000000"/>
                </a:solidFill>
                <a:latin typeface="Times New Roman" panose="02020603050405020304" pitchFamily="18" charset="0"/>
                <a:cs typeface="Times New Roman" panose="02020603050405020304" pitchFamily="18" charset="0"/>
              </a:rPr>
              <a:t>Literacy rate is 53.7</a:t>
            </a:r>
            <a:r>
              <a:rPr lang="en-US" sz="1400" dirty="0" smtClean="0">
                <a:solidFill>
                  <a:srgbClr val="000000"/>
                </a:solidFill>
                <a:latin typeface="Times New Roman" panose="02020603050405020304" pitchFamily="18" charset="0"/>
                <a:cs typeface="Times New Roman" panose="02020603050405020304" pitchFamily="18" charset="0"/>
              </a:rPr>
              <a:t>%, High </a:t>
            </a:r>
            <a:r>
              <a:rPr lang="en-US" sz="1400" dirty="0">
                <a:solidFill>
                  <a:srgbClr val="000000"/>
                </a:solidFill>
                <a:latin typeface="Times New Roman" panose="02020603050405020304" pitchFamily="18" charset="0"/>
                <a:cs typeface="Times New Roman" panose="02020603050405020304" pitchFamily="18" charset="0"/>
              </a:rPr>
              <a:t>drop out rates.</a:t>
            </a:r>
          </a:p>
          <a:p>
            <a:r>
              <a:rPr lang="en-US" sz="1400" dirty="0">
                <a:solidFill>
                  <a:srgbClr val="000000"/>
                </a:solidFill>
                <a:latin typeface="Times New Roman" panose="02020603050405020304" pitchFamily="18" charset="0"/>
                <a:cs typeface="Times New Roman" panose="02020603050405020304" pitchFamily="18" charset="0"/>
              </a:rPr>
              <a:t>Victims of bonded </a:t>
            </a:r>
            <a:r>
              <a:rPr lang="en-US" sz="1400" dirty="0" err="1">
                <a:solidFill>
                  <a:srgbClr val="000000"/>
                </a:solidFill>
                <a:latin typeface="Times New Roman" panose="02020603050405020304" pitchFamily="18" charset="0"/>
                <a:cs typeface="Times New Roman" panose="02020603050405020304" pitchFamily="18" charset="0"/>
              </a:rPr>
              <a:t>labour</a:t>
            </a:r>
            <a:endParaRPr lang="en-US" sz="1400" dirty="0">
              <a:solidFill>
                <a:srgbClr val="000000"/>
              </a:solidFill>
              <a:latin typeface="Times New Roman" panose="02020603050405020304" pitchFamily="18" charset="0"/>
              <a:cs typeface="Times New Roman" panose="02020603050405020304" pitchFamily="18" charset="0"/>
            </a:endParaRPr>
          </a:p>
          <a:p>
            <a:r>
              <a:rPr lang="en-US" sz="1400" dirty="0">
                <a:solidFill>
                  <a:srgbClr val="000000"/>
                </a:solidFill>
                <a:latin typeface="Times New Roman" panose="02020603050405020304" pitchFamily="18" charset="0"/>
                <a:cs typeface="Times New Roman" panose="02020603050405020304" pitchFamily="18" charset="0"/>
              </a:rPr>
              <a:t>Economic instabilities affecting education levels </a:t>
            </a:r>
            <a:endParaRPr lang="en-US" sz="1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7"/>
          <a:stretch>
            <a:fillRect/>
          </a:stretch>
        </p:blipFill>
        <p:spPr>
          <a:xfrm>
            <a:off x="5550898" y="184666"/>
            <a:ext cx="2863451" cy="2166834"/>
          </a:xfrm>
          <a:prstGeom prst="rect">
            <a:avLst/>
          </a:prstGeom>
        </p:spPr>
      </p:pic>
      <p:pic>
        <p:nvPicPr>
          <p:cNvPr id="12290" name="Picture 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3836" y="180177"/>
            <a:ext cx="2898827" cy="21713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5726767" y="2432129"/>
            <a:ext cx="3649989" cy="2427243"/>
          </a:xfrm>
          <a:prstGeom prst="rect">
            <a:avLst/>
          </a:prstGeom>
        </p:spPr>
      </p:pic>
      <p:sp>
        <p:nvSpPr>
          <p:cNvPr id="17" name="Rectangle 16"/>
          <p:cNvSpPr/>
          <p:nvPr/>
        </p:nvSpPr>
        <p:spPr>
          <a:xfrm>
            <a:off x="9376756" y="4478336"/>
            <a:ext cx="2760164" cy="461665"/>
          </a:xfrm>
          <a:prstGeom prst="rect">
            <a:avLst/>
          </a:prstGeom>
        </p:spPr>
        <p:txBody>
          <a:bodyPr wrap="square">
            <a:spAutoFit/>
          </a:bodyPr>
          <a:lstStyle/>
          <a:p>
            <a:r>
              <a:rPr lang="en-US" sz="1200" dirty="0" smtClean="0">
                <a:solidFill>
                  <a:schemeClr val="accent1">
                    <a:lumMod val="50000"/>
                  </a:schemeClr>
                </a:solidFill>
                <a:latin typeface="Times New Roman" panose="02020603050405020304" pitchFamily="18" charset="0"/>
                <a:cs typeface="Times New Roman" panose="02020603050405020304" pitchFamily="18" charset="0"/>
              </a:rPr>
              <a:t>The </a:t>
            </a:r>
            <a:r>
              <a:rPr lang="en-US" sz="1200" dirty="0" err="1" smtClean="0">
                <a:solidFill>
                  <a:schemeClr val="accent1">
                    <a:lumMod val="50000"/>
                  </a:schemeClr>
                </a:solidFill>
                <a:latin typeface="Times New Roman" panose="02020603050405020304" pitchFamily="18" charset="0"/>
                <a:cs typeface="Times New Roman" panose="02020603050405020304" pitchFamily="18" charset="0"/>
              </a:rPr>
              <a:t>arunthathiyars</a:t>
            </a:r>
            <a:r>
              <a:rPr lang="en-US" sz="1200" dirty="0" smtClean="0">
                <a:solidFill>
                  <a:schemeClr val="accent1">
                    <a:lumMod val="50000"/>
                  </a:schemeClr>
                </a:solidFill>
                <a:latin typeface="Times New Roman" panose="02020603050405020304" pitchFamily="18" charset="0"/>
                <a:cs typeface="Times New Roman" panose="02020603050405020304" pitchFamily="18" charset="0"/>
              </a:rPr>
              <a:t> of Chennai staging a protest against discrimination</a:t>
            </a:r>
            <a:endParaRPr lang="en-US" sz="1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9707582" y="2326821"/>
            <a:ext cx="2760164" cy="276999"/>
          </a:xfrm>
          <a:prstGeom prst="rect">
            <a:avLst/>
          </a:prstGeom>
        </p:spPr>
        <p:txBody>
          <a:bodyPr wrap="square">
            <a:spAutoFit/>
          </a:bodyPr>
          <a:lstStyle/>
          <a:p>
            <a:r>
              <a:rPr lang="en-US" sz="1200" dirty="0" smtClean="0">
                <a:solidFill>
                  <a:schemeClr val="accent1">
                    <a:lumMod val="50000"/>
                  </a:schemeClr>
                </a:solidFill>
                <a:latin typeface="Times New Roman" panose="02020603050405020304" pitchFamily="18" charset="0"/>
                <a:cs typeface="Times New Roman" panose="02020603050405020304" pitchFamily="18" charset="0"/>
              </a:rPr>
              <a:t>The women self-help group</a:t>
            </a:r>
            <a:endParaRPr lang="en-US" sz="1200"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28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308" y="0"/>
            <a:ext cx="1792286" cy="400110"/>
          </a:xfrm>
          <a:prstGeom prst="rect">
            <a:avLst/>
          </a:prstGeom>
        </p:spPr>
        <p:txBody>
          <a:bodyPr wrap="none">
            <a:spAutoFit/>
          </a:bodyPr>
          <a:lstStyle/>
          <a:p>
            <a:r>
              <a:rPr lang="en-US" sz="2000" b="1" dirty="0" smtClean="0"/>
              <a:t>THE PROCESS…</a:t>
            </a:r>
            <a:endParaRPr lang="en-US" sz="2000" b="1" dirty="0"/>
          </a:p>
        </p:txBody>
      </p:sp>
      <p:cxnSp>
        <p:nvCxnSpPr>
          <p:cNvPr id="15" name="Straight Connector 14"/>
          <p:cNvCxnSpPr/>
          <p:nvPr/>
        </p:nvCxnSpPr>
        <p:spPr>
          <a:xfrm>
            <a:off x="397539" y="2862470"/>
            <a:ext cx="11794461"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083361" y="2146852"/>
            <a:ext cx="0" cy="715618"/>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298253" y="2862469"/>
            <a:ext cx="0" cy="1093304"/>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00938" y="2862470"/>
            <a:ext cx="0" cy="1451113"/>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633988" y="2843835"/>
            <a:ext cx="0" cy="1480472"/>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98795" y="2843835"/>
            <a:ext cx="0" cy="1451113"/>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046916" y="2854353"/>
            <a:ext cx="0" cy="824948"/>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02254" y="1769167"/>
            <a:ext cx="2022890" cy="369332"/>
          </a:xfrm>
          <a:prstGeom prst="rect">
            <a:avLst/>
          </a:prstGeom>
        </p:spPr>
        <p:txBody>
          <a:bodyPr wrap="square">
            <a:spAutoFit/>
          </a:bodyPr>
          <a:lstStyle/>
          <a:p>
            <a:r>
              <a:rPr lang="en-US" b="1" dirty="0" smtClean="0">
                <a:latin typeface="Agency FB" panose="020B0503020202020204" pitchFamily="34" charset="0"/>
              </a:rPr>
              <a:t>2012 : initiation of idea</a:t>
            </a:r>
            <a:endParaRPr lang="en-US" b="1" dirty="0">
              <a:latin typeface="Agency FB" panose="020B0503020202020204" pitchFamily="34" charset="0"/>
            </a:endParaRPr>
          </a:p>
        </p:txBody>
      </p:sp>
      <p:pic>
        <p:nvPicPr>
          <p:cNvPr id="29" name="Picture 28"/>
          <p:cNvPicPr>
            <a:picLocks noChangeAspect="1"/>
          </p:cNvPicPr>
          <p:nvPr/>
        </p:nvPicPr>
        <p:blipFill>
          <a:blip r:embed="rId3"/>
          <a:stretch>
            <a:fillRect/>
          </a:stretch>
        </p:blipFill>
        <p:spPr>
          <a:xfrm>
            <a:off x="447234" y="1411358"/>
            <a:ext cx="519761" cy="346074"/>
          </a:xfrm>
          <a:prstGeom prst="rect">
            <a:avLst/>
          </a:prstGeom>
        </p:spPr>
      </p:pic>
      <p:pic>
        <p:nvPicPr>
          <p:cNvPr id="13314" name="Picture 2" descr="Image result for jnnu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362" y="1311965"/>
            <a:ext cx="493072" cy="4729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5"/>
          <a:stretch>
            <a:fillRect/>
          </a:stretch>
        </p:blipFill>
        <p:spPr>
          <a:xfrm>
            <a:off x="3224828" y="3780596"/>
            <a:ext cx="775610" cy="514352"/>
          </a:xfrm>
          <a:prstGeom prst="rect">
            <a:avLst/>
          </a:prstGeom>
        </p:spPr>
      </p:pic>
      <p:sp>
        <p:nvSpPr>
          <p:cNvPr id="32" name="Rectangle 31"/>
          <p:cNvSpPr/>
          <p:nvPr/>
        </p:nvSpPr>
        <p:spPr>
          <a:xfrm>
            <a:off x="5650526" y="4313583"/>
            <a:ext cx="717551"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2015 </a:t>
            </a:r>
            <a:endParaRPr lang="en-US" b="1" dirty="0">
              <a:solidFill>
                <a:schemeClr val="accent1">
                  <a:lumMod val="50000"/>
                </a:schemeClr>
              </a:solidFill>
              <a:latin typeface="Agency FB" panose="020B0503020202020204" pitchFamily="34" charset="0"/>
            </a:endParaRPr>
          </a:p>
        </p:txBody>
      </p:sp>
      <p:sp>
        <p:nvSpPr>
          <p:cNvPr id="33" name="Rectangle 32"/>
          <p:cNvSpPr/>
          <p:nvPr/>
        </p:nvSpPr>
        <p:spPr>
          <a:xfrm>
            <a:off x="4021060" y="3944250"/>
            <a:ext cx="717551"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2014 </a:t>
            </a:r>
            <a:endParaRPr lang="en-US" b="1" dirty="0">
              <a:solidFill>
                <a:schemeClr val="accent1">
                  <a:lumMod val="50000"/>
                </a:schemeClr>
              </a:solidFill>
              <a:latin typeface="Agency FB" panose="020B0503020202020204" pitchFamily="34" charset="0"/>
            </a:endParaRPr>
          </a:p>
        </p:txBody>
      </p:sp>
      <p:sp>
        <p:nvSpPr>
          <p:cNvPr id="31" name="Right Brace 30"/>
          <p:cNvSpPr/>
          <p:nvPr/>
        </p:nvSpPr>
        <p:spPr>
          <a:xfrm rot="5400000">
            <a:off x="3361767" y="2498384"/>
            <a:ext cx="260764" cy="481757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p:cNvSpPr/>
          <p:nvPr/>
        </p:nvSpPr>
        <p:spPr>
          <a:xfrm>
            <a:off x="3043959" y="5110967"/>
            <a:ext cx="2022890" cy="369332"/>
          </a:xfrm>
          <a:prstGeom prst="rect">
            <a:avLst/>
          </a:prstGeom>
        </p:spPr>
        <p:txBody>
          <a:bodyPr wrap="square">
            <a:spAutoFit/>
          </a:bodyPr>
          <a:lstStyle/>
          <a:p>
            <a:r>
              <a:rPr lang="en-US" b="1" dirty="0" smtClean="0">
                <a:latin typeface="Agency FB" panose="020B0503020202020204" pitchFamily="34" charset="0"/>
              </a:rPr>
              <a:t>Planning </a:t>
            </a:r>
            <a:endParaRPr lang="en-US" b="1" dirty="0">
              <a:latin typeface="Agency FB" panose="020B0503020202020204" pitchFamily="34" charset="0"/>
            </a:endParaRPr>
          </a:p>
        </p:txBody>
      </p:sp>
      <p:pic>
        <p:nvPicPr>
          <p:cNvPr id="36" name="Picture 35"/>
          <p:cNvPicPr>
            <a:picLocks noChangeAspect="1"/>
          </p:cNvPicPr>
          <p:nvPr/>
        </p:nvPicPr>
        <p:blipFill rotWithShape="1">
          <a:blip r:embed="rId6"/>
          <a:srcRect l="25892" t="10120" r="26455" b="15445"/>
          <a:stretch/>
        </p:blipFill>
        <p:spPr>
          <a:xfrm>
            <a:off x="1692801" y="1329754"/>
            <a:ext cx="636289" cy="496956"/>
          </a:xfrm>
          <a:prstGeom prst="rect">
            <a:avLst/>
          </a:prstGeom>
        </p:spPr>
      </p:pic>
      <p:pic>
        <p:nvPicPr>
          <p:cNvPr id="13316" name="Picture 4" descr="Image result for BJ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2370" y="3659854"/>
            <a:ext cx="426068" cy="31955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8943279" y="4324307"/>
            <a:ext cx="717551"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2017 </a:t>
            </a:r>
            <a:endParaRPr lang="en-US" b="1" dirty="0">
              <a:solidFill>
                <a:schemeClr val="accent1">
                  <a:lumMod val="50000"/>
                </a:schemeClr>
              </a:solidFill>
              <a:latin typeface="Agency FB" panose="020B0503020202020204" pitchFamily="34" charset="0"/>
            </a:endParaRPr>
          </a:p>
        </p:txBody>
      </p:sp>
      <p:sp>
        <p:nvSpPr>
          <p:cNvPr id="39" name="Rectangle 38"/>
          <p:cNvSpPr/>
          <p:nvPr/>
        </p:nvSpPr>
        <p:spPr>
          <a:xfrm>
            <a:off x="7450578" y="4332422"/>
            <a:ext cx="1309620"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2016 </a:t>
            </a:r>
            <a:endParaRPr lang="en-US" b="1" dirty="0">
              <a:solidFill>
                <a:schemeClr val="accent1">
                  <a:lumMod val="50000"/>
                </a:schemeClr>
              </a:solidFill>
              <a:latin typeface="Agency FB" panose="020B0503020202020204" pitchFamily="34" charset="0"/>
            </a:endParaRPr>
          </a:p>
        </p:txBody>
      </p:sp>
      <p:cxnSp>
        <p:nvCxnSpPr>
          <p:cNvPr id="40" name="Straight Connector 39"/>
          <p:cNvCxnSpPr/>
          <p:nvPr/>
        </p:nvCxnSpPr>
        <p:spPr>
          <a:xfrm flipV="1">
            <a:off x="5978045" y="2037522"/>
            <a:ext cx="0" cy="824948"/>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475658" y="1704107"/>
            <a:ext cx="1471790"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February, 2015 </a:t>
            </a:r>
            <a:endParaRPr lang="en-US" b="1" dirty="0">
              <a:solidFill>
                <a:schemeClr val="accent1">
                  <a:lumMod val="50000"/>
                </a:schemeClr>
              </a:solidFill>
              <a:latin typeface="Agency FB" panose="020B0503020202020204" pitchFamily="34" charset="0"/>
            </a:endParaRPr>
          </a:p>
        </p:txBody>
      </p:sp>
      <p:sp>
        <p:nvSpPr>
          <p:cNvPr id="42" name="Right Brace 41"/>
          <p:cNvSpPr/>
          <p:nvPr/>
        </p:nvSpPr>
        <p:spPr>
          <a:xfrm rot="16200000">
            <a:off x="7180059" y="164566"/>
            <a:ext cx="260764" cy="266478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6772368" y="1025653"/>
            <a:ext cx="2022890" cy="369332"/>
          </a:xfrm>
          <a:prstGeom prst="rect">
            <a:avLst/>
          </a:prstGeom>
        </p:spPr>
        <p:txBody>
          <a:bodyPr wrap="square">
            <a:spAutoFit/>
          </a:bodyPr>
          <a:lstStyle/>
          <a:p>
            <a:r>
              <a:rPr lang="en-US" b="1" dirty="0" smtClean="0">
                <a:latin typeface="Agency FB" panose="020B0503020202020204" pitchFamily="34" charset="0"/>
              </a:rPr>
              <a:t>Construction </a:t>
            </a:r>
            <a:endParaRPr lang="en-US" b="1" dirty="0">
              <a:latin typeface="Agency FB" panose="020B0503020202020204" pitchFamily="34" charset="0"/>
            </a:endParaRPr>
          </a:p>
        </p:txBody>
      </p:sp>
      <p:sp>
        <p:nvSpPr>
          <p:cNvPr id="44" name="Rectangle 43"/>
          <p:cNvSpPr/>
          <p:nvPr/>
        </p:nvSpPr>
        <p:spPr>
          <a:xfrm>
            <a:off x="9727897" y="3708660"/>
            <a:ext cx="1309620"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June, 2017 </a:t>
            </a:r>
            <a:endParaRPr lang="en-US" b="1" dirty="0">
              <a:solidFill>
                <a:schemeClr val="accent1">
                  <a:lumMod val="50000"/>
                </a:schemeClr>
              </a:solidFill>
              <a:latin typeface="Agency FB" panose="020B0503020202020204" pitchFamily="34" charset="0"/>
            </a:endParaRPr>
          </a:p>
        </p:txBody>
      </p:sp>
      <p:sp>
        <p:nvSpPr>
          <p:cNvPr id="45" name="Rectangle 44"/>
          <p:cNvSpPr/>
          <p:nvPr/>
        </p:nvSpPr>
        <p:spPr>
          <a:xfrm>
            <a:off x="9735284" y="3963092"/>
            <a:ext cx="2022890" cy="369332"/>
          </a:xfrm>
          <a:prstGeom prst="rect">
            <a:avLst/>
          </a:prstGeom>
        </p:spPr>
        <p:txBody>
          <a:bodyPr wrap="square">
            <a:spAutoFit/>
          </a:bodyPr>
          <a:lstStyle/>
          <a:p>
            <a:r>
              <a:rPr lang="en-US" b="1" dirty="0" smtClean="0">
                <a:latin typeface="Agency FB" panose="020B0503020202020204" pitchFamily="34" charset="0"/>
              </a:rPr>
              <a:t>Allotment</a:t>
            </a:r>
            <a:endParaRPr lang="en-US" b="1" dirty="0">
              <a:latin typeface="Agency FB" panose="020B0503020202020204" pitchFamily="34" charset="0"/>
            </a:endParaRPr>
          </a:p>
        </p:txBody>
      </p:sp>
      <p:cxnSp>
        <p:nvCxnSpPr>
          <p:cNvPr id="47" name="Straight Connector 46"/>
          <p:cNvCxnSpPr/>
          <p:nvPr/>
        </p:nvCxnSpPr>
        <p:spPr>
          <a:xfrm flipV="1">
            <a:off x="10518907" y="2073439"/>
            <a:ext cx="0" cy="824948"/>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9989873" y="1422525"/>
            <a:ext cx="1734635"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September, 2017 </a:t>
            </a:r>
            <a:endParaRPr lang="en-US" b="1" dirty="0">
              <a:solidFill>
                <a:schemeClr val="accent1">
                  <a:lumMod val="50000"/>
                </a:schemeClr>
              </a:solidFill>
              <a:latin typeface="Agency FB" panose="020B0503020202020204" pitchFamily="34" charset="0"/>
            </a:endParaRPr>
          </a:p>
        </p:txBody>
      </p:sp>
      <p:sp>
        <p:nvSpPr>
          <p:cNvPr id="49" name="Rectangle 48"/>
          <p:cNvSpPr/>
          <p:nvPr/>
        </p:nvSpPr>
        <p:spPr>
          <a:xfrm>
            <a:off x="10205226" y="1696921"/>
            <a:ext cx="2022890" cy="369332"/>
          </a:xfrm>
          <a:prstGeom prst="rect">
            <a:avLst/>
          </a:prstGeom>
        </p:spPr>
        <p:txBody>
          <a:bodyPr wrap="square">
            <a:spAutoFit/>
          </a:bodyPr>
          <a:lstStyle/>
          <a:p>
            <a:r>
              <a:rPr lang="en-US" b="1" dirty="0" smtClean="0">
                <a:latin typeface="Agency FB" panose="020B0503020202020204" pitchFamily="34" charset="0"/>
              </a:rPr>
              <a:t>Resettled</a:t>
            </a:r>
            <a:endParaRPr lang="en-US" b="1" dirty="0">
              <a:latin typeface="Agency FB" panose="020B0503020202020204" pitchFamily="34" charset="0"/>
            </a:endParaRPr>
          </a:p>
        </p:txBody>
      </p:sp>
      <p:sp>
        <p:nvSpPr>
          <p:cNvPr id="46" name="Oval 45"/>
          <p:cNvSpPr/>
          <p:nvPr/>
        </p:nvSpPr>
        <p:spPr>
          <a:xfrm>
            <a:off x="218661" y="2693504"/>
            <a:ext cx="347869" cy="3279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p:nvPr/>
        </p:nvCxnSpPr>
        <p:spPr>
          <a:xfrm flipV="1">
            <a:off x="8642835" y="2029407"/>
            <a:ext cx="0" cy="824948"/>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8140448" y="1695992"/>
            <a:ext cx="1309620" cy="369332"/>
          </a:xfrm>
          <a:prstGeom prst="rect">
            <a:avLst/>
          </a:prstGeom>
        </p:spPr>
        <p:txBody>
          <a:bodyPr wrap="square">
            <a:spAutoFit/>
          </a:bodyPr>
          <a:lstStyle/>
          <a:p>
            <a:r>
              <a:rPr lang="en-US" b="1" dirty="0" smtClean="0">
                <a:solidFill>
                  <a:schemeClr val="accent1">
                    <a:lumMod val="50000"/>
                  </a:schemeClr>
                </a:solidFill>
                <a:latin typeface="Agency FB" panose="020B0503020202020204" pitchFamily="34" charset="0"/>
              </a:rPr>
              <a:t>August, 2016 </a:t>
            </a:r>
            <a:endParaRPr lang="en-US" b="1" dirty="0">
              <a:solidFill>
                <a:schemeClr val="accent1">
                  <a:lumMod val="50000"/>
                </a:schemeClr>
              </a:solidFill>
              <a:latin typeface="Agency FB" panose="020B0503020202020204" pitchFamily="34" charset="0"/>
            </a:endParaRPr>
          </a:p>
        </p:txBody>
      </p:sp>
      <p:pic>
        <p:nvPicPr>
          <p:cNvPr id="34" name="Picture 33" descr="logo.JPG"/>
          <p:cNvPicPr/>
          <p:nvPr/>
        </p:nvPicPr>
        <p:blipFill>
          <a:blip r:embed="rId8">
            <a:duotone>
              <a:schemeClr val="bg2">
                <a:shade val="45000"/>
                <a:satMod val="135000"/>
              </a:schemeClr>
              <a:prstClr val="white"/>
            </a:duotone>
          </a:blip>
          <a:stretch>
            <a:fillRect/>
          </a:stretch>
        </p:blipFill>
        <p:spPr>
          <a:xfrm>
            <a:off x="885167" y="6547007"/>
            <a:ext cx="2051221" cy="240159"/>
          </a:xfrm>
          <a:prstGeom prst="rect">
            <a:avLst/>
          </a:prstGeom>
          <a:noFill/>
          <a:ln>
            <a:noFill/>
          </a:ln>
        </p:spPr>
      </p:pic>
      <p:pic>
        <p:nvPicPr>
          <p:cNvPr id="37" name="Picture 36"/>
          <p:cNvPicPr>
            <a:picLocks noChangeAspect="1"/>
          </p:cNvPicPr>
          <p:nvPr/>
        </p:nvPicPr>
        <p:blipFill rotWithShape="1">
          <a:blip r:embed="rId9" cstate="print">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b="20672"/>
          <a:stretch/>
        </p:blipFill>
        <p:spPr>
          <a:xfrm>
            <a:off x="80250" y="6199039"/>
            <a:ext cx="767121" cy="592495"/>
          </a:xfrm>
          <a:prstGeom prst="rect">
            <a:avLst/>
          </a:prstGeom>
        </p:spPr>
      </p:pic>
    </p:spTree>
    <p:extLst>
      <p:ext uri="{BB962C8B-B14F-4D97-AF65-F5344CB8AC3E}">
        <p14:creationId xmlns:p14="http://schemas.microsoft.com/office/powerpoint/2010/main" val="290184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P spid="31" grpId="0" animBg="1"/>
      <p:bldP spid="35" grpId="0"/>
      <p:bldP spid="38" grpId="0"/>
      <p:bldP spid="39" grpId="0"/>
      <p:bldP spid="41" grpId="0"/>
      <p:bldP spid="42" grpId="0" animBg="1"/>
      <p:bldP spid="43" grpId="0"/>
      <p:bldP spid="44" grpId="0"/>
      <p:bldP spid="45" grpId="0"/>
      <p:bldP spid="48" grpId="0"/>
      <p:bldP spid="49"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711" y="590868"/>
            <a:ext cx="7995052" cy="338554"/>
          </a:xfrm>
          <a:prstGeom prst="rect">
            <a:avLst/>
          </a:prstGeom>
        </p:spPr>
        <p:txBody>
          <a:bodyPr wrap="square">
            <a:spAutoFit/>
          </a:bodyPr>
          <a:lstStyle/>
          <a:p>
            <a:pPr marL="285750" indent="-285750">
              <a:buFont typeface="Arial" panose="020B0604020202020204" pitchFamily="34" charset="0"/>
              <a:buChar char="•"/>
            </a:pPr>
            <a:r>
              <a:rPr lang="en-US" sz="1600" b="1" dirty="0" smtClean="0">
                <a:effectLst/>
                <a:ea typeface="Calibri" panose="020F0502020204030204" pitchFamily="34" charset="0"/>
              </a:rPr>
              <a:t>THE BIGGER PICTURE – HOUSING SHORTAGE AND REDEVELOPMENT POLICIES IN INDIA</a:t>
            </a:r>
            <a:endParaRPr lang="en-US" sz="1600" dirty="0"/>
          </a:p>
        </p:txBody>
      </p:sp>
      <p:sp>
        <p:nvSpPr>
          <p:cNvPr id="4" name="Rectangle 3"/>
          <p:cNvSpPr/>
          <p:nvPr/>
        </p:nvSpPr>
        <p:spPr>
          <a:xfrm>
            <a:off x="287712" y="944506"/>
            <a:ext cx="1834669"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RESETTLEMENT </a:t>
            </a:r>
            <a:endParaRPr lang="en-US" sz="1600" dirty="0"/>
          </a:p>
        </p:txBody>
      </p:sp>
      <p:sp>
        <p:nvSpPr>
          <p:cNvPr id="5" name="Rectangle 4"/>
          <p:cNvSpPr/>
          <p:nvPr/>
        </p:nvSpPr>
        <p:spPr>
          <a:xfrm>
            <a:off x="837303" y="1241187"/>
            <a:ext cx="4767972" cy="307777"/>
          </a:xfrm>
          <a:prstGeom prst="rect">
            <a:avLst/>
          </a:prstGeom>
        </p:spPr>
        <p:txBody>
          <a:bodyPr wrap="none">
            <a:spAutoFit/>
          </a:bodyPr>
          <a:lstStyle/>
          <a:p>
            <a:r>
              <a:rPr lang="en-US" sz="1400" b="1" dirty="0">
                <a:solidFill>
                  <a:schemeClr val="bg2">
                    <a:lumMod val="50000"/>
                  </a:schemeClr>
                </a:solidFill>
              </a:rPr>
              <a:t>STAGES, TRANSITIONS AND IMPLICATIONS OF </a:t>
            </a:r>
            <a:r>
              <a:rPr lang="en-US" sz="1400" b="1" dirty="0" smtClean="0">
                <a:solidFill>
                  <a:schemeClr val="bg2">
                    <a:lumMod val="50000"/>
                  </a:schemeClr>
                </a:solidFill>
              </a:rPr>
              <a:t>RESETTLEMENT</a:t>
            </a:r>
            <a:endParaRPr lang="en-US" sz="1400" b="1" dirty="0">
              <a:solidFill>
                <a:schemeClr val="bg2">
                  <a:lumMod val="50000"/>
                </a:schemeClr>
              </a:solidFill>
            </a:endParaRPr>
          </a:p>
        </p:txBody>
      </p:sp>
      <p:sp>
        <p:nvSpPr>
          <p:cNvPr id="6" name="Rectangle 5"/>
          <p:cNvSpPr/>
          <p:nvPr/>
        </p:nvSpPr>
        <p:spPr>
          <a:xfrm>
            <a:off x="837303" y="1547842"/>
            <a:ext cx="2686954" cy="307777"/>
          </a:xfrm>
          <a:prstGeom prst="rect">
            <a:avLst/>
          </a:prstGeom>
        </p:spPr>
        <p:txBody>
          <a:bodyPr wrap="none">
            <a:spAutoFit/>
          </a:bodyPr>
          <a:lstStyle/>
          <a:p>
            <a:r>
              <a:rPr lang="en-US" sz="1400" b="1" dirty="0">
                <a:solidFill>
                  <a:schemeClr val="bg2">
                    <a:lumMod val="50000"/>
                  </a:schemeClr>
                </a:solidFill>
              </a:rPr>
              <a:t>RISK REVERSALS AND STRATEGIES</a:t>
            </a:r>
          </a:p>
        </p:txBody>
      </p:sp>
      <p:sp>
        <p:nvSpPr>
          <p:cNvPr id="7" name="Rectangle 6"/>
          <p:cNvSpPr/>
          <p:nvPr/>
        </p:nvSpPr>
        <p:spPr>
          <a:xfrm>
            <a:off x="837303" y="1865789"/>
            <a:ext cx="3980513" cy="307777"/>
          </a:xfrm>
          <a:prstGeom prst="rect">
            <a:avLst/>
          </a:prstGeom>
        </p:spPr>
        <p:txBody>
          <a:bodyPr wrap="none">
            <a:spAutoFit/>
          </a:bodyPr>
          <a:lstStyle/>
          <a:p>
            <a:r>
              <a:rPr lang="en-US" sz="1400" b="1" dirty="0" smtClean="0">
                <a:solidFill>
                  <a:schemeClr val="bg2">
                    <a:lumMod val="50000"/>
                  </a:schemeClr>
                </a:solidFill>
                <a:ea typeface="Calibri" panose="020F0502020204030204" pitchFamily="34" charset="0"/>
              </a:rPr>
              <a:t>RESETTLEMENT: A PRETEXT FOR GENTRIFICATION? </a:t>
            </a:r>
            <a:endParaRPr lang="en-US" sz="1400" dirty="0">
              <a:solidFill>
                <a:schemeClr val="bg2">
                  <a:lumMod val="50000"/>
                </a:schemeClr>
              </a:solidFill>
            </a:endParaRPr>
          </a:p>
        </p:txBody>
      </p:sp>
      <p:sp>
        <p:nvSpPr>
          <p:cNvPr id="8" name="Rectangle 7"/>
          <p:cNvSpPr/>
          <p:nvPr/>
        </p:nvSpPr>
        <p:spPr>
          <a:xfrm>
            <a:off x="837303" y="2468466"/>
            <a:ext cx="2352952" cy="307777"/>
          </a:xfrm>
          <a:prstGeom prst="rect">
            <a:avLst/>
          </a:prstGeom>
        </p:spPr>
        <p:txBody>
          <a:bodyPr wrap="none">
            <a:spAutoFit/>
          </a:bodyPr>
          <a:lstStyle/>
          <a:p>
            <a:r>
              <a:rPr lang="en-US" sz="1400" b="1" dirty="0">
                <a:solidFill>
                  <a:schemeClr val="bg2">
                    <a:lumMod val="50000"/>
                  </a:schemeClr>
                </a:solidFill>
              </a:rPr>
              <a:t>LIVELIHOOD INTERVENTIONS</a:t>
            </a:r>
          </a:p>
        </p:txBody>
      </p:sp>
      <p:sp>
        <p:nvSpPr>
          <p:cNvPr id="9" name="Rectangle 8"/>
          <p:cNvSpPr/>
          <p:nvPr/>
        </p:nvSpPr>
        <p:spPr>
          <a:xfrm>
            <a:off x="837303" y="2787343"/>
            <a:ext cx="1972143" cy="307777"/>
          </a:xfrm>
          <a:prstGeom prst="rect">
            <a:avLst/>
          </a:prstGeom>
        </p:spPr>
        <p:txBody>
          <a:bodyPr wrap="none">
            <a:spAutoFit/>
          </a:bodyPr>
          <a:lstStyle/>
          <a:p>
            <a:r>
              <a:rPr lang="en-US" sz="1400" b="1" dirty="0">
                <a:solidFill>
                  <a:schemeClr val="bg2">
                    <a:lumMod val="50000"/>
                  </a:schemeClr>
                </a:solidFill>
              </a:rPr>
              <a:t>LIVELIHOOD </a:t>
            </a:r>
            <a:r>
              <a:rPr lang="en-US" sz="1400" b="1" dirty="0" smtClean="0">
                <a:solidFill>
                  <a:schemeClr val="bg2">
                    <a:lumMod val="50000"/>
                  </a:schemeClr>
                </a:solidFill>
              </a:rPr>
              <a:t>APPROACH</a:t>
            </a:r>
            <a:endParaRPr lang="en-US" sz="1400" b="1" dirty="0">
              <a:solidFill>
                <a:schemeClr val="bg2">
                  <a:lumMod val="50000"/>
                </a:schemeClr>
              </a:solidFill>
            </a:endParaRPr>
          </a:p>
        </p:txBody>
      </p:sp>
      <p:sp>
        <p:nvSpPr>
          <p:cNvPr id="10" name="Rectangle 9"/>
          <p:cNvSpPr/>
          <p:nvPr/>
        </p:nvSpPr>
        <p:spPr>
          <a:xfrm>
            <a:off x="289628" y="2172444"/>
            <a:ext cx="1515158"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LIVELIHOOD</a:t>
            </a:r>
            <a:endParaRPr lang="en-US" sz="1600" dirty="0"/>
          </a:p>
        </p:txBody>
      </p:sp>
      <p:sp>
        <p:nvSpPr>
          <p:cNvPr id="11" name="Rectangle 10"/>
          <p:cNvSpPr/>
          <p:nvPr/>
        </p:nvSpPr>
        <p:spPr>
          <a:xfrm>
            <a:off x="287711" y="3095120"/>
            <a:ext cx="1348446"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CRITICISM</a:t>
            </a:r>
            <a:endParaRPr lang="en-US" sz="1600" dirty="0"/>
          </a:p>
        </p:txBody>
      </p:sp>
      <p:sp>
        <p:nvSpPr>
          <p:cNvPr id="12" name="Rectangle 11"/>
          <p:cNvSpPr/>
          <p:nvPr/>
        </p:nvSpPr>
        <p:spPr>
          <a:xfrm>
            <a:off x="287711" y="3417632"/>
            <a:ext cx="955646"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PILOT</a:t>
            </a:r>
            <a:endParaRPr lang="en-US" sz="1600" b="1" dirty="0"/>
          </a:p>
        </p:txBody>
      </p:sp>
      <p:sp>
        <p:nvSpPr>
          <p:cNvPr id="13" name="Rectangle 12"/>
          <p:cNvSpPr/>
          <p:nvPr/>
        </p:nvSpPr>
        <p:spPr>
          <a:xfrm>
            <a:off x="287711" y="3764306"/>
            <a:ext cx="1281120"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THE CASE</a:t>
            </a:r>
            <a:endParaRPr lang="en-US" sz="1600" b="1" dirty="0"/>
          </a:p>
        </p:txBody>
      </p:sp>
      <p:sp>
        <p:nvSpPr>
          <p:cNvPr id="14" name="Rectangle 13"/>
          <p:cNvSpPr/>
          <p:nvPr/>
        </p:nvSpPr>
        <p:spPr>
          <a:xfrm>
            <a:off x="805026" y="4035421"/>
            <a:ext cx="3695884" cy="338554"/>
          </a:xfrm>
          <a:prstGeom prst="rect">
            <a:avLst/>
          </a:prstGeom>
        </p:spPr>
        <p:txBody>
          <a:bodyPr wrap="none">
            <a:spAutoFit/>
          </a:bodyPr>
          <a:lstStyle/>
          <a:p>
            <a:r>
              <a:rPr lang="en-US" sz="1600" b="1" dirty="0" smtClean="0">
                <a:solidFill>
                  <a:schemeClr val="bg2">
                    <a:lumMod val="50000"/>
                  </a:schemeClr>
                </a:solidFill>
              </a:rPr>
              <a:t>PLACE – Destination and </a:t>
            </a:r>
            <a:r>
              <a:rPr lang="en-US" sz="1600" b="1" dirty="0">
                <a:solidFill>
                  <a:schemeClr val="bg2">
                    <a:lumMod val="50000"/>
                  </a:schemeClr>
                </a:solidFill>
              </a:rPr>
              <a:t>D</a:t>
            </a:r>
            <a:r>
              <a:rPr lang="en-US" sz="1600" b="1" dirty="0" smtClean="0">
                <a:solidFill>
                  <a:schemeClr val="bg2">
                    <a:lumMod val="50000"/>
                  </a:schemeClr>
                </a:solidFill>
              </a:rPr>
              <a:t>eparture slums</a:t>
            </a:r>
            <a:endParaRPr lang="en-US" sz="1600" b="1" dirty="0">
              <a:solidFill>
                <a:schemeClr val="bg2">
                  <a:lumMod val="50000"/>
                </a:schemeClr>
              </a:solidFill>
            </a:endParaRPr>
          </a:p>
        </p:txBody>
      </p:sp>
      <p:sp>
        <p:nvSpPr>
          <p:cNvPr id="15" name="Rectangle 14"/>
          <p:cNvSpPr/>
          <p:nvPr/>
        </p:nvSpPr>
        <p:spPr>
          <a:xfrm>
            <a:off x="818586" y="4343467"/>
            <a:ext cx="2523704" cy="338554"/>
          </a:xfrm>
          <a:prstGeom prst="rect">
            <a:avLst/>
          </a:prstGeom>
        </p:spPr>
        <p:txBody>
          <a:bodyPr wrap="none">
            <a:spAutoFit/>
          </a:bodyPr>
          <a:lstStyle/>
          <a:p>
            <a:r>
              <a:rPr lang="en-US" sz="1600" b="1" dirty="0" smtClean="0">
                <a:solidFill>
                  <a:schemeClr val="bg2">
                    <a:lumMod val="50000"/>
                  </a:schemeClr>
                </a:solidFill>
              </a:rPr>
              <a:t>PEOPLE – Target population</a:t>
            </a:r>
            <a:endParaRPr lang="en-US" sz="1600" b="1" dirty="0">
              <a:solidFill>
                <a:schemeClr val="bg2">
                  <a:lumMod val="50000"/>
                </a:schemeClr>
              </a:solidFill>
            </a:endParaRPr>
          </a:p>
        </p:txBody>
      </p:sp>
      <p:sp>
        <p:nvSpPr>
          <p:cNvPr id="16" name="Rectangle 15"/>
          <p:cNvSpPr/>
          <p:nvPr/>
        </p:nvSpPr>
        <p:spPr>
          <a:xfrm>
            <a:off x="818586" y="4651513"/>
            <a:ext cx="948529" cy="338554"/>
          </a:xfrm>
          <a:prstGeom prst="rect">
            <a:avLst/>
          </a:prstGeom>
        </p:spPr>
        <p:txBody>
          <a:bodyPr wrap="none">
            <a:spAutoFit/>
          </a:bodyPr>
          <a:lstStyle/>
          <a:p>
            <a:r>
              <a:rPr lang="en-US" sz="1600" b="1" dirty="0" smtClean="0">
                <a:solidFill>
                  <a:schemeClr val="bg2">
                    <a:lumMod val="50000"/>
                  </a:schemeClr>
                </a:solidFill>
              </a:rPr>
              <a:t>PROCESS</a:t>
            </a:r>
            <a:endParaRPr lang="en-US" sz="1600" b="1" dirty="0">
              <a:solidFill>
                <a:schemeClr val="bg2">
                  <a:lumMod val="50000"/>
                </a:schemeClr>
              </a:solidFill>
            </a:endParaRPr>
          </a:p>
        </p:txBody>
      </p:sp>
      <p:sp>
        <p:nvSpPr>
          <p:cNvPr id="17" name="Rectangle 16"/>
          <p:cNvSpPr/>
          <p:nvPr/>
        </p:nvSpPr>
        <p:spPr>
          <a:xfrm>
            <a:off x="318411" y="5023484"/>
            <a:ext cx="1147174"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SURVEY</a:t>
            </a:r>
            <a:endParaRPr lang="en-US" sz="1600" b="1" dirty="0"/>
          </a:p>
        </p:txBody>
      </p:sp>
      <p:sp>
        <p:nvSpPr>
          <p:cNvPr id="18" name="Rectangle 17"/>
          <p:cNvSpPr/>
          <p:nvPr/>
        </p:nvSpPr>
        <p:spPr>
          <a:xfrm>
            <a:off x="318411" y="6235885"/>
            <a:ext cx="2573077" cy="338554"/>
          </a:xfrm>
          <a:prstGeom prst="rect">
            <a:avLst/>
          </a:prstGeom>
        </p:spPr>
        <p:txBody>
          <a:bodyPr wrap="none">
            <a:spAutoFit/>
          </a:bodyPr>
          <a:lstStyle/>
          <a:p>
            <a:pPr marL="285750" indent="-285750">
              <a:buFont typeface="Arial" panose="020B0604020202020204" pitchFamily="34" charset="0"/>
              <a:buChar char="•"/>
            </a:pPr>
            <a:r>
              <a:rPr lang="en-US" sz="1600" b="1" dirty="0" smtClean="0"/>
              <a:t>FINDINGS/CONCLUSION </a:t>
            </a:r>
            <a:endParaRPr lang="en-US" sz="1600" b="1" dirty="0"/>
          </a:p>
        </p:txBody>
      </p:sp>
      <p:sp>
        <p:nvSpPr>
          <p:cNvPr id="19" name="Rectangle 18"/>
          <p:cNvSpPr/>
          <p:nvPr/>
        </p:nvSpPr>
        <p:spPr>
          <a:xfrm>
            <a:off x="769298" y="5282440"/>
            <a:ext cx="1755802" cy="338554"/>
          </a:xfrm>
          <a:prstGeom prst="rect">
            <a:avLst/>
          </a:prstGeom>
        </p:spPr>
        <p:txBody>
          <a:bodyPr wrap="none">
            <a:spAutoFit/>
          </a:bodyPr>
          <a:lstStyle/>
          <a:p>
            <a:r>
              <a:rPr lang="en-US" sz="1600" b="1" dirty="0" smtClean="0">
                <a:solidFill>
                  <a:schemeClr val="bg2">
                    <a:lumMod val="50000"/>
                  </a:schemeClr>
                </a:solidFill>
              </a:rPr>
              <a:t>Mapping exercises</a:t>
            </a:r>
            <a:endParaRPr lang="en-US" sz="1600" b="1" dirty="0">
              <a:solidFill>
                <a:schemeClr val="bg2">
                  <a:lumMod val="50000"/>
                </a:schemeClr>
              </a:solidFill>
            </a:endParaRPr>
          </a:p>
        </p:txBody>
      </p:sp>
      <p:sp>
        <p:nvSpPr>
          <p:cNvPr id="20" name="Rectangle 19"/>
          <p:cNvSpPr/>
          <p:nvPr/>
        </p:nvSpPr>
        <p:spPr>
          <a:xfrm>
            <a:off x="792061" y="5879950"/>
            <a:ext cx="1710276" cy="338554"/>
          </a:xfrm>
          <a:prstGeom prst="rect">
            <a:avLst/>
          </a:prstGeom>
        </p:spPr>
        <p:txBody>
          <a:bodyPr wrap="none">
            <a:spAutoFit/>
          </a:bodyPr>
          <a:lstStyle/>
          <a:p>
            <a:r>
              <a:rPr lang="en-US" sz="1600" b="1" dirty="0" smtClean="0">
                <a:solidFill>
                  <a:schemeClr val="bg2">
                    <a:lumMod val="50000"/>
                  </a:schemeClr>
                </a:solidFill>
              </a:rPr>
              <a:t>Household survey</a:t>
            </a:r>
            <a:endParaRPr lang="en-US" sz="1600" b="1" dirty="0">
              <a:solidFill>
                <a:schemeClr val="bg2">
                  <a:lumMod val="50000"/>
                </a:schemeClr>
              </a:solidFill>
            </a:endParaRPr>
          </a:p>
        </p:txBody>
      </p:sp>
      <p:sp>
        <p:nvSpPr>
          <p:cNvPr id="21" name="Rectangle 20"/>
          <p:cNvSpPr/>
          <p:nvPr/>
        </p:nvSpPr>
        <p:spPr>
          <a:xfrm>
            <a:off x="788083" y="5573994"/>
            <a:ext cx="3202352" cy="338554"/>
          </a:xfrm>
          <a:prstGeom prst="rect">
            <a:avLst/>
          </a:prstGeom>
        </p:spPr>
        <p:txBody>
          <a:bodyPr wrap="none">
            <a:spAutoFit/>
          </a:bodyPr>
          <a:lstStyle/>
          <a:p>
            <a:r>
              <a:rPr lang="en-US" sz="1600" b="1" dirty="0" smtClean="0">
                <a:solidFill>
                  <a:schemeClr val="bg2">
                    <a:lumMod val="50000"/>
                  </a:schemeClr>
                </a:solidFill>
              </a:rPr>
              <a:t>Impact maps and stakeholder maps</a:t>
            </a:r>
            <a:endParaRPr lang="en-US" sz="1600" b="1" dirty="0">
              <a:solidFill>
                <a:schemeClr val="bg2">
                  <a:lumMod val="50000"/>
                </a:schemeClr>
              </a:solidFill>
            </a:endParaRPr>
          </a:p>
        </p:txBody>
      </p:sp>
      <p:sp>
        <p:nvSpPr>
          <p:cNvPr id="22" name="Rectangle 21"/>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605275" y="94131"/>
            <a:ext cx="1918448" cy="400110"/>
          </a:xfrm>
          <a:prstGeom prst="rect">
            <a:avLst/>
          </a:prstGeom>
        </p:spPr>
        <p:txBody>
          <a:bodyPr wrap="square">
            <a:spAutoFit/>
          </a:bodyPr>
          <a:lstStyle/>
          <a:p>
            <a:r>
              <a:rPr lang="en-US" sz="2000" b="1" u="sng" dirty="0" smtClean="0">
                <a:effectLst/>
                <a:ea typeface="Calibri" panose="020F0502020204030204" pitchFamily="34" charset="0"/>
              </a:rPr>
              <a:t>CONTENTS:</a:t>
            </a:r>
            <a:endParaRPr lang="en-US" sz="2000" dirty="0"/>
          </a:p>
        </p:txBody>
      </p:sp>
    </p:spTree>
    <p:extLst>
      <p:ext uri="{BB962C8B-B14F-4D97-AF65-F5344CB8AC3E}">
        <p14:creationId xmlns:p14="http://schemas.microsoft.com/office/powerpoint/2010/main" val="30047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308" y="0"/>
            <a:ext cx="4446795" cy="400110"/>
          </a:xfrm>
          <a:prstGeom prst="rect">
            <a:avLst/>
          </a:prstGeom>
        </p:spPr>
        <p:txBody>
          <a:bodyPr wrap="none">
            <a:spAutoFit/>
          </a:bodyPr>
          <a:lstStyle/>
          <a:p>
            <a:r>
              <a:rPr lang="en-US" sz="2000" b="1" dirty="0" smtClean="0"/>
              <a:t>THE PARTICIPATORY MAPPING EXERCISE</a:t>
            </a:r>
            <a:endParaRPr lang="en-US" sz="2000" b="1" dirty="0"/>
          </a:p>
        </p:txBody>
      </p:sp>
      <p:pic>
        <p:nvPicPr>
          <p:cNvPr id="4" name="Picture 3"/>
          <p:cNvPicPr>
            <a:picLocks noChangeAspect="1"/>
          </p:cNvPicPr>
          <p:nvPr/>
        </p:nvPicPr>
        <p:blipFill>
          <a:blip r:embed="rId3"/>
          <a:stretch>
            <a:fillRect/>
          </a:stretch>
        </p:blipFill>
        <p:spPr>
          <a:xfrm>
            <a:off x="6852492" y="3695951"/>
            <a:ext cx="2253774" cy="1690331"/>
          </a:xfrm>
          <a:prstGeom prst="rect">
            <a:avLst/>
          </a:prstGeom>
        </p:spPr>
      </p:pic>
      <p:pic>
        <p:nvPicPr>
          <p:cNvPr id="6" name="Picture 5" descr="https://lh6.googleusercontent.com/aSPF2d-j2nZ4P2WkNqlUh6_oY5UgCGifoe9V4q4ErQWcswlGTEXB2U2xdE3wKIiIAF8MzuHaVC8CTV4enBcdnWzbIv50mjlz-ESPJsmvVtCac82ZxrUdcmazJw63Ko3n3QioeyzX"/>
          <p:cNvPicPr/>
          <p:nvPr/>
        </p:nvPicPr>
        <p:blipFill>
          <a:blip r:embed="rId4">
            <a:extLst>
              <a:ext uri="{28A0092B-C50C-407E-A947-70E740481C1C}">
                <a14:useLocalDpi xmlns:a14="http://schemas.microsoft.com/office/drawing/2010/main" val="0"/>
              </a:ext>
            </a:extLst>
          </a:blip>
          <a:srcRect/>
          <a:stretch>
            <a:fillRect/>
          </a:stretch>
        </p:blipFill>
        <p:spPr bwMode="auto">
          <a:xfrm>
            <a:off x="109308" y="522030"/>
            <a:ext cx="3947529" cy="3107781"/>
          </a:xfrm>
          <a:prstGeom prst="rect">
            <a:avLst/>
          </a:prstGeom>
          <a:noFill/>
          <a:ln>
            <a:noFill/>
          </a:ln>
        </p:spPr>
      </p:pic>
      <p:pic>
        <p:nvPicPr>
          <p:cNvPr id="7" name="Picture 6" descr="C:\Users\Research\Desktop\joik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08" y="3838509"/>
            <a:ext cx="3963074" cy="2605838"/>
          </a:xfrm>
          <a:prstGeom prst="rect">
            <a:avLst/>
          </a:prstGeom>
          <a:noFill/>
          <a:ln>
            <a:noFill/>
          </a:ln>
        </p:spPr>
      </p:pic>
      <p:pic>
        <p:nvPicPr>
          <p:cNvPr id="8" name="Picture 7" descr="C:\Users\Research\Desktop\ghxc.PNG"/>
          <p:cNvPicPr/>
          <p:nvPr/>
        </p:nvPicPr>
        <p:blipFill>
          <a:blip r:embed="rId6">
            <a:extLst>
              <a:ext uri="{28A0092B-C50C-407E-A947-70E740481C1C}">
                <a14:useLocalDpi xmlns:a14="http://schemas.microsoft.com/office/drawing/2010/main" val="0"/>
              </a:ext>
            </a:extLst>
          </a:blip>
          <a:srcRect/>
          <a:stretch>
            <a:fillRect/>
          </a:stretch>
        </p:blipFill>
        <p:spPr bwMode="auto">
          <a:xfrm>
            <a:off x="4248506" y="522030"/>
            <a:ext cx="4882315" cy="3107781"/>
          </a:xfrm>
          <a:prstGeom prst="rect">
            <a:avLst/>
          </a:prstGeom>
          <a:noFill/>
          <a:ln>
            <a:noFill/>
          </a:ln>
        </p:spPr>
      </p:pic>
      <p:pic>
        <p:nvPicPr>
          <p:cNvPr id="9" name="Picture 8" descr="https://lh3.googleusercontent.com/4VFLrRMStRfGuY5mRJnb-Ni0DLYDGVrZ-n6FzTe8WmTIgRSaYhO_g9hCHJSy1QYTsJmQi5s8Ze1aQBq7OMTT7IpaPW1RdAKZJQaUZePuzcUAhbIRkauKr991mgCRz1Hl3g1BBJd6"/>
          <p:cNvPicPr/>
          <p:nvPr/>
        </p:nvPicPr>
        <p:blipFill>
          <a:blip r:embed="rId7">
            <a:extLst>
              <a:ext uri="{28A0092B-C50C-407E-A947-70E740481C1C}">
                <a14:useLocalDpi xmlns:a14="http://schemas.microsoft.com/office/drawing/2010/main" val="0"/>
              </a:ext>
            </a:extLst>
          </a:blip>
          <a:srcRect/>
          <a:stretch>
            <a:fillRect/>
          </a:stretch>
        </p:blipFill>
        <p:spPr bwMode="auto">
          <a:xfrm>
            <a:off x="9283130" y="522030"/>
            <a:ext cx="2628900" cy="4601210"/>
          </a:xfrm>
          <a:prstGeom prst="rect">
            <a:avLst/>
          </a:prstGeom>
          <a:noFill/>
          <a:ln w="9525">
            <a:noFill/>
            <a:miter lim="800000"/>
            <a:headEnd/>
            <a:tailEnd/>
          </a:ln>
        </p:spPr>
      </p:pic>
      <p:sp>
        <p:nvSpPr>
          <p:cNvPr id="10" name="Rectangle 9"/>
          <p:cNvSpPr/>
          <p:nvPr/>
        </p:nvSpPr>
        <p:spPr>
          <a:xfrm>
            <a:off x="46705" y="6377786"/>
            <a:ext cx="4572000" cy="307777"/>
          </a:xfrm>
          <a:prstGeom prst="rect">
            <a:avLst/>
          </a:prstGeom>
        </p:spPr>
        <p:txBody>
          <a:bodyPr>
            <a:spAutoFit/>
          </a:bodyPr>
          <a:lstStyle/>
          <a:p>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EDUCATION</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197" y="3575850"/>
            <a:ext cx="4572000" cy="307777"/>
          </a:xfrm>
          <a:prstGeom prst="rect">
            <a:avLst/>
          </a:prstGeom>
        </p:spPr>
        <p:txBody>
          <a:bodyPr>
            <a:spAutoFit/>
          </a:bodyPr>
          <a:lstStyle/>
          <a:p>
            <a:r>
              <a:rPr lang="en-US" sz="1400" b="1" dirty="0">
                <a:solidFill>
                  <a:schemeClr val="accent1">
                    <a:lumMod val="50000"/>
                  </a:schemeClr>
                </a:solidFill>
                <a:latin typeface="Times New Roman" panose="02020603050405020304" pitchFamily="18" charset="0"/>
                <a:cs typeface="Times New Roman" panose="02020603050405020304" pitchFamily="18" charset="0"/>
              </a:rPr>
              <a:t>E</a:t>
            </a:r>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MPLOYMENT</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156687" y="3586767"/>
            <a:ext cx="4572000" cy="307777"/>
          </a:xfrm>
          <a:prstGeom prst="rect">
            <a:avLst/>
          </a:prstGeom>
        </p:spPr>
        <p:txBody>
          <a:bodyPr>
            <a:spAutoFit/>
          </a:bodyPr>
          <a:lstStyle/>
          <a:p>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HEALTH</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9194812" y="5106068"/>
            <a:ext cx="2551433" cy="307777"/>
          </a:xfrm>
          <a:prstGeom prst="rect">
            <a:avLst/>
          </a:prstGeom>
        </p:spPr>
        <p:txBody>
          <a:bodyPr wrap="square">
            <a:spAutoFit/>
          </a:bodyPr>
          <a:lstStyle/>
          <a:p>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SAFETY</a:t>
            </a:r>
            <a:endParaRPr lang="en-US" sz="1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4" name="Picture 13" descr="logo.JPG"/>
          <p:cNvPicPr/>
          <p:nvPr/>
        </p:nvPicPr>
        <p:blipFill>
          <a:blip r:embed="rId8">
            <a:duotone>
              <a:schemeClr val="bg2">
                <a:shade val="45000"/>
                <a:satMod val="135000"/>
              </a:schemeClr>
              <a:prstClr val="white"/>
            </a:duotone>
          </a:blip>
          <a:stretch>
            <a:fillRect/>
          </a:stretch>
        </p:blipFill>
        <p:spPr>
          <a:xfrm>
            <a:off x="10088047" y="6581494"/>
            <a:ext cx="2051221" cy="240159"/>
          </a:xfrm>
          <a:prstGeom prst="rect">
            <a:avLst/>
          </a:prstGeom>
          <a:noFill/>
          <a:ln>
            <a:noFill/>
          </a:ln>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rcRect b="20672"/>
          <a:stretch/>
        </p:blipFill>
        <p:spPr>
          <a:xfrm>
            <a:off x="9283130" y="6233526"/>
            <a:ext cx="767121" cy="592495"/>
          </a:xfrm>
          <a:prstGeom prst="rect">
            <a:avLst/>
          </a:prstGeom>
        </p:spPr>
      </p:pic>
      <p:pic>
        <p:nvPicPr>
          <p:cNvPr id="16" name="Picture 15" descr="C:\Users\Research\Desktop\khjljkl.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42531" y="5165208"/>
            <a:ext cx="1228725" cy="558165"/>
          </a:xfrm>
          <a:prstGeom prst="rect">
            <a:avLst/>
          </a:prstGeom>
          <a:noFill/>
          <a:ln>
            <a:noFill/>
          </a:ln>
        </p:spPr>
      </p:pic>
      <p:pic>
        <p:nvPicPr>
          <p:cNvPr id="17" name="Picture 16" descr="C:\Users\Research\Desktop\leef.PN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4143" y="3870334"/>
            <a:ext cx="1353185" cy="677545"/>
          </a:xfrm>
          <a:prstGeom prst="rect">
            <a:avLst/>
          </a:prstGeom>
          <a:noFill/>
          <a:ln>
            <a:noFill/>
          </a:ln>
        </p:spPr>
      </p:pic>
      <p:sp>
        <p:nvSpPr>
          <p:cNvPr id="18" name="Oval 17"/>
          <p:cNvSpPr/>
          <p:nvPr/>
        </p:nvSpPr>
        <p:spPr>
          <a:xfrm>
            <a:off x="2574752" y="3234463"/>
            <a:ext cx="125805" cy="1268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942305" y="5798369"/>
            <a:ext cx="125805" cy="1268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559128" y="2194557"/>
            <a:ext cx="125805" cy="1268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212040" y="4604971"/>
            <a:ext cx="125805" cy="1268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289955" y="4547879"/>
            <a:ext cx="1321678" cy="261610"/>
          </a:xfrm>
          <a:prstGeom prst="rect">
            <a:avLst/>
          </a:prstGeom>
        </p:spPr>
        <p:txBody>
          <a:bodyPr wrap="square">
            <a:spAutoFit/>
          </a:bodyPr>
          <a:lstStyle/>
          <a:p>
            <a:r>
              <a:rPr lang="en-US" sz="1100" dirty="0" smtClean="0">
                <a:latin typeface="Times New Roman" panose="02020603050405020304" pitchFamily="18" charset="0"/>
                <a:cs typeface="Times New Roman" panose="02020603050405020304" pitchFamily="18" charset="0"/>
              </a:rPr>
              <a:t>Vellalore settlement</a:t>
            </a:r>
            <a:endParaRPr lang="en-US" sz="1100" dirty="0">
              <a:latin typeface="Times New Roman" panose="02020603050405020304" pitchFamily="18" charset="0"/>
              <a:cs typeface="Times New Roman" panose="02020603050405020304" pitchFamily="18" charset="0"/>
            </a:endParaRPr>
          </a:p>
        </p:txBody>
      </p:sp>
      <p:pic>
        <p:nvPicPr>
          <p:cNvPr id="23" name="Picture 22" descr="C:\Users\Lenvo\Desktop\8CAA2DB9-E951-4EC8-B81B-052913227E19.jpeg"/>
          <p:cNvPicPr/>
          <p:nvPr/>
        </p:nvPicPr>
        <p:blipFill rotWithShape="1">
          <a:blip r:embed="rId13" cstate="print">
            <a:extLst>
              <a:ext uri="{28A0092B-C50C-407E-A947-70E740481C1C}">
                <a14:useLocalDpi xmlns:a14="http://schemas.microsoft.com/office/drawing/2010/main" val="0"/>
              </a:ext>
            </a:extLst>
          </a:blip>
          <a:srcRect t="1" b="5670"/>
          <a:stretch/>
        </p:blipFill>
        <p:spPr bwMode="auto">
          <a:xfrm>
            <a:off x="4141492" y="4804210"/>
            <a:ext cx="2702058" cy="1890337"/>
          </a:xfrm>
          <a:prstGeom prst="rect">
            <a:avLst/>
          </a:prstGeom>
          <a:noFill/>
          <a:ln>
            <a:noFill/>
          </a:ln>
        </p:spPr>
      </p:pic>
    </p:spTree>
    <p:extLst>
      <p:ext uri="{BB962C8B-B14F-4D97-AF65-F5344CB8AC3E}">
        <p14:creationId xmlns:p14="http://schemas.microsoft.com/office/powerpoint/2010/main" val="260187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animBg="1"/>
      <p:bldP spid="19" grpId="0" animBg="1"/>
      <p:bldP spid="20" grpId="0" animBg="1"/>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740456" y="2688116"/>
            <a:ext cx="6039577" cy="3267531"/>
          </a:xfrm>
          <a:prstGeom prst="rect">
            <a:avLst/>
          </a:prstGeom>
        </p:spPr>
      </p:pic>
      <p:sp>
        <p:nvSpPr>
          <p:cNvPr id="3" name="Rectangle 2"/>
          <p:cNvSpPr/>
          <p:nvPr/>
        </p:nvSpPr>
        <p:spPr>
          <a:xfrm>
            <a:off x="4758426" y="30778"/>
            <a:ext cx="3218052"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TIME-ACTIVITY MAP</a:t>
            </a:r>
            <a:endParaRPr lang="en-US" b="1" u="sng"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88844" y="769442"/>
            <a:ext cx="5891103" cy="3306799"/>
          </a:xfrm>
          <a:prstGeom prst="rect">
            <a:avLst/>
          </a:prstGeom>
        </p:spPr>
      </p:pic>
      <p:pic>
        <p:nvPicPr>
          <p:cNvPr id="6" name="Picture 5"/>
          <p:cNvPicPr>
            <a:picLocks noChangeAspect="1"/>
          </p:cNvPicPr>
          <p:nvPr/>
        </p:nvPicPr>
        <p:blipFill>
          <a:blip r:embed="rId5"/>
          <a:stretch>
            <a:fillRect/>
          </a:stretch>
        </p:blipFill>
        <p:spPr>
          <a:xfrm>
            <a:off x="6673257" y="5955647"/>
            <a:ext cx="4904762" cy="285714"/>
          </a:xfrm>
          <a:prstGeom prst="rect">
            <a:avLst/>
          </a:prstGeom>
        </p:spPr>
      </p:pic>
      <p:pic>
        <p:nvPicPr>
          <p:cNvPr id="7" name="Picture 6"/>
          <p:cNvPicPr>
            <a:picLocks noChangeAspect="1"/>
          </p:cNvPicPr>
          <p:nvPr/>
        </p:nvPicPr>
        <p:blipFill>
          <a:blip r:embed="rId6"/>
          <a:stretch>
            <a:fillRect/>
          </a:stretch>
        </p:blipFill>
        <p:spPr>
          <a:xfrm>
            <a:off x="189135" y="4093192"/>
            <a:ext cx="4161905" cy="352381"/>
          </a:xfrm>
          <a:prstGeom prst="rect">
            <a:avLst/>
          </a:prstGeom>
        </p:spPr>
      </p:pic>
      <p:sp>
        <p:nvSpPr>
          <p:cNvPr id="8" name="Rectangle 7"/>
          <p:cNvSpPr/>
          <p:nvPr/>
        </p:nvSpPr>
        <p:spPr>
          <a:xfrm>
            <a:off x="109308" y="4445573"/>
            <a:ext cx="3218052" cy="369332"/>
          </a:xfrm>
          <a:prstGeom prst="rect">
            <a:avLst/>
          </a:prstGeom>
        </p:spPr>
        <p:txBody>
          <a:bodyPr wrap="square">
            <a:spAutoFit/>
          </a:bodyPr>
          <a:lstStyle/>
          <a:p>
            <a:r>
              <a:rPr lang="en-US" b="1" dirty="0" smtClean="0">
                <a:solidFill>
                  <a:schemeClr val="accent1">
                    <a:lumMod val="50000"/>
                  </a:schemeClr>
                </a:solidFill>
                <a:latin typeface="Times New Roman" panose="02020603050405020304" pitchFamily="18" charset="0"/>
                <a:cs typeface="Times New Roman" panose="02020603050405020304" pitchFamily="18" charset="0"/>
              </a:rPr>
              <a:t>Men</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6673257" y="6308028"/>
            <a:ext cx="3218052" cy="369332"/>
          </a:xfrm>
          <a:prstGeom prst="rect">
            <a:avLst/>
          </a:prstGeom>
        </p:spPr>
        <p:txBody>
          <a:bodyPr wrap="square">
            <a:spAutoFit/>
          </a:bodyPr>
          <a:lstStyle/>
          <a:p>
            <a:r>
              <a:rPr lang="en-US" b="1" dirty="0" smtClean="0">
                <a:solidFill>
                  <a:schemeClr val="accent1">
                    <a:lumMod val="50000"/>
                  </a:schemeClr>
                </a:solidFill>
                <a:latin typeface="Times New Roman" panose="02020603050405020304" pitchFamily="18" charset="0"/>
                <a:cs typeface="Times New Roman" panose="02020603050405020304" pitchFamily="18" charset="0"/>
              </a:rPr>
              <a:t>Women</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Picture 9" descr="logo.JPG"/>
          <p:cNvPicPr/>
          <p:nvPr/>
        </p:nvPicPr>
        <p:blipFill>
          <a:blip r:embed="rId7">
            <a:duotone>
              <a:schemeClr val="bg2">
                <a:shade val="45000"/>
                <a:satMod val="135000"/>
              </a:schemeClr>
              <a:prstClr val="white"/>
            </a:duotone>
          </a:blip>
          <a:stretch>
            <a:fillRect/>
          </a:stretch>
        </p:blipFill>
        <p:spPr>
          <a:xfrm>
            <a:off x="914225" y="6432833"/>
            <a:ext cx="2051221" cy="240159"/>
          </a:xfrm>
          <a:prstGeom prst="rect">
            <a:avLst/>
          </a:prstGeom>
          <a:noFill/>
          <a:ln>
            <a:noFill/>
          </a:ln>
        </p:spPr>
      </p:pic>
      <p:pic>
        <p:nvPicPr>
          <p:cNvPr id="11" name="Picture 10"/>
          <p:cNvPicPr>
            <a:picLocks noChangeAspect="1"/>
          </p:cNvPicPr>
          <p:nvPr/>
        </p:nvPicPr>
        <p:blipFill rotWithShape="1">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b="20672"/>
          <a:stretch/>
        </p:blipFill>
        <p:spPr>
          <a:xfrm>
            <a:off x="109308" y="6084865"/>
            <a:ext cx="767121" cy="592495"/>
          </a:xfrm>
          <a:prstGeom prst="rect">
            <a:avLst/>
          </a:prstGeom>
        </p:spPr>
      </p:pic>
    </p:spTree>
    <p:extLst>
      <p:ext uri="{BB962C8B-B14F-4D97-AF65-F5344CB8AC3E}">
        <p14:creationId xmlns:p14="http://schemas.microsoft.com/office/powerpoint/2010/main" val="33870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1135" y="30778"/>
            <a:ext cx="3218052"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PRIORITY CHART</a:t>
            </a:r>
            <a:endParaRPr lang="en-US" b="1" u="sng"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64940970"/>
              </p:ext>
            </p:extLst>
          </p:nvPr>
        </p:nvGraphicFramePr>
        <p:xfrm>
          <a:off x="5407158" y="603525"/>
          <a:ext cx="6467477" cy="1793879"/>
        </p:xfrm>
        <a:graphic>
          <a:graphicData uri="http://schemas.openxmlformats.org/drawingml/2006/table">
            <a:tbl>
              <a:tblPr firstRow="1" bandRow="1"/>
              <a:tblGrid>
                <a:gridCol w="697025"/>
                <a:gridCol w="514199"/>
                <a:gridCol w="799864"/>
                <a:gridCol w="685598"/>
                <a:gridCol w="856998"/>
                <a:gridCol w="914131"/>
                <a:gridCol w="571332"/>
                <a:gridCol w="571332"/>
                <a:gridCol w="856998"/>
              </a:tblGrid>
              <a:tr h="295910">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Priorities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House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Education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Location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Community Living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Employment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Health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Water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a:effectLst/>
                          <a:latin typeface="Times New Roman" panose="02020603050405020304" pitchFamily="18" charset="0"/>
                          <a:ea typeface="Times New Roman" panose="02020603050405020304" pitchFamily="18" charset="0"/>
                          <a:cs typeface="Times New Roman" panose="02020603050405020304" pitchFamily="18" charset="0"/>
                        </a:rPr>
                        <a:t>Transport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59385">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147955">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36525">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42240">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65100">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53670">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47955">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36525">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94726211"/>
              </p:ext>
            </p:extLst>
          </p:nvPr>
        </p:nvGraphicFramePr>
        <p:xfrm>
          <a:off x="5420299" y="2592431"/>
          <a:ext cx="5222332" cy="1734693"/>
        </p:xfrm>
        <a:graphic>
          <a:graphicData uri="http://schemas.openxmlformats.org/drawingml/2006/table">
            <a:tbl>
              <a:tblPr firstRow="1" firstCol="1" bandRow="1"/>
              <a:tblGrid>
                <a:gridCol w="890315"/>
                <a:gridCol w="4332017"/>
              </a:tblGrid>
              <a:tr h="241656">
                <a:tc>
                  <a:txBody>
                    <a:bodyPr/>
                    <a:lstStyle/>
                    <a:p>
                      <a:pPr marL="0" marR="0">
                        <a:lnSpc>
                          <a:spcPct val="107000"/>
                        </a:lnSpc>
                        <a:spcBef>
                          <a:spcPts val="0"/>
                        </a:spcBef>
                        <a:spcAft>
                          <a:spcPts val="0"/>
                        </a:spcAft>
                      </a:pPr>
                      <a:r>
                        <a:rPr lang="en-US"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1</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Transport - infrastructure and services (access ann quality)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Education - access and quality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 - access and quality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House - quality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Employment - access and opportunities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Community living - social networks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Location - proximity to infrastructure and amenities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3291">
                <a:tc>
                  <a:txBody>
                    <a:bodyPr/>
                    <a:lstStyle/>
                    <a:p>
                      <a:pPr marL="0" marR="0">
                        <a:lnSpc>
                          <a:spcPct val="107000"/>
                        </a:lnSpc>
                        <a:spcBef>
                          <a:spcPts val="0"/>
                        </a:spcBef>
                        <a:spcAft>
                          <a:spcPts val="0"/>
                        </a:spcAft>
                      </a:pPr>
                      <a:r>
                        <a:rPr lang="en-US" sz="1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8</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 supply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7939" marR="7793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44"/>
            <a:ext cx="5143500" cy="6858000"/>
          </a:xfrm>
          <a:prstGeom prst="rect">
            <a:avLst/>
          </a:prstGeom>
        </p:spPr>
      </p:pic>
      <p:pic>
        <p:nvPicPr>
          <p:cNvPr id="6" name="Picture 5" descr="logo.JPG"/>
          <p:cNvPicPr/>
          <p:nvPr/>
        </p:nvPicPr>
        <p:blipFill>
          <a:blip r:embed="rId4">
            <a:duotone>
              <a:schemeClr val="bg2">
                <a:shade val="45000"/>
                <a:satMod val="135000"/>
              </a:schemeClr>
              <a:prstClr val="white"/>
            </a:duotone>
          </a:blip>
          <a:stretch>
            <a:fillRect/>
          </a:stretch>
        </p:blipFill>
        <p:spPr>
          <a:xfrm>
            <a:off x="10088047" y="6581494"/>
            <a:ext cx="2051221" cy="240159"/>
          </a:xfrm>
          <a:prstGeom prst="rect">
            <a:avLst/>
          </a:prstGeom>
          <a:noFill/>
          <a:ln>
            <a:noFill/>
          </a:ln>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0672"/>
          <a:stretch/>
        </p:blipFill>
        <p:spPr>
          <a:xfrm>
            <a:off x="9283130" y="6233526"/>
            <a:ext cx="767121" cy="592495"/>
          </a:xfrm>
          <a:prstGeom prst="rect">
            <a:avLst/>
          </a:prstGeom>
        </p:spPr>
      </p:pic>
    </p:spTree>
    <p:extLst>
      <p:ext uri="{BB962C8B-B14F-4D97-AF65-F5344CB8AC3E}">
        <p14:creationId xmlns:p14="http://schemas.microsoft.com/office/powerpoint/2010/main" val="3712918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7823716" y="3722255"/>
            <a:ext cx="606932" cy="606932"/>
          </a:xfrm>
          <a:prstGeom prst="ellipse">
            <a:avLst/>
          </a:prstGeom>
          <a:solidFill>
            <a:schemeClr val="accent6">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79839" y="4606278"/>
            <a:ext cx="606932" cy="606932"/>
          </a:xfrm>
          <a:prstGeom prst="ellipse">
            <a:avLst/>
          </a:prstGeom>
          <a:solidFill>
            <a:schemeClr val="accent6">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39345" y="3084945"/>
            <a:ext cx="1690255" cy="360219"/>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800102" y="4010641"/>
            <a:ext cx="1479971" cy="1438814"/>
          </a:xfrm>
          <a:prstGeom prst="rect">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18036" y="1899101"/>
            <a:ext cx="720438" cy="603954"/>
          </a:xfrm>
          <a:prstGeom prst="rect">
            <a:avLst/>
          </a:prstGeom>
          <a:solidFill>
            <a:srgbClr val="FF0000">
              <a:alpha val="5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712364" y="1764144"/>
            <a:ext cx="1468581" cy="269915"/>
          </a:xfrm>
          <a:prstGeom prst="rect">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02545" y="2034059"/>
            <a:ext cx="951346" cy="612160"/>
          </a:xfrm>
          <a:prstGeom prst="rect">
            <a:avLst/>
          </a:prstGeom>
          <a:solidFill>
            <a:srgbClr val="FF0000">
              <a:alpha val="5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54066" y="575427"/>
            <a:ext cx="2467992" cy="587548"/>
          </a:xfrm>
          <a:prstGeom prst="rect">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23848" y="3516495"/>
            <a:ext cx="1346043" cy="612160"/>
          </a:xfrm>
          <a:prstGeom prst="rect">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2970464" y="121186"/>
            <a:ext cx="9221536" cy="6736814"/>
          </a:xfrm>
          <a:prstGeom prst="rect">
            <a:avLst/>
          </a:prstGeom>
        </p:spPr>
      </p:pic>
      <p:sp>
        <p:nvSpPr>
          <p:cNvPr id="3" name="Rectangle 2"/>
          <p:cNvSpPr/>
          <p:nvPr/>
        </p:nvSpPr>
        <p:spPr>
          <a:xfrm>
            <a:off x="143107" y="121186"/>
            <a:ext cx="3218052"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IMPACT MAP</a:t>
            </a:r>
            <a:endParaRPr lang="en-US" b="1" u="sng"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3107" y="575427"/>
            <a:ext cx="3218052" cy="307777"/>
          </a:xfrm>
          <a:prstGeom prst="rect">
            <a:avLst/>
          </a:prstGeom>
        </p:spPr>
        <p:txBody>
          <a:bodyPr wrap="square">
            <a:spAutoFit/>
          </a:bodyPr>
          <a:lstStyle/>
          <a:p>
            <a:r>
              <a:rPr lang="en-US" sz="1400" b="1" dirty="0" smtClean="0">
                <a:latin typeface="Times New Roman" panose="02020603050405020304" pitchFamily="18" charset="0"/>
                <a:cs typeface="Times New Roman" panose="02020603050405020304" pitchFamily="18" charset="0"/>
              </a:rPr>
              <a:t>First-hand analysis</a:t>
            </a:r>
            <a:endParaRPr lang="en-US" sz="1400" b="1" dirty="0">
              <a:latin typeface="Times New Roman" panose="02020603050405020304" pitchFamily="18" charset="0"/>
              <a:cs typeface="Times New Roman" panose="02020603050405020304" pitchFamily="18" charset="0"/>
            </a:endParaRPr>
          </a:p>
        </p:txBody>
      </p:sp>
      <p:sp>
        <p:nvSpPr>
          <p:cNvPr id="12" name="Oval 11"/>
          <p:cNvSpPr/>
          <p:nvPr/>
        </p:nvSpPr>
        <p:spPr>
          <a:xfrm>
            <a:off x="6530109" y="3734883"/>
            <a:ext cx="606932" cy="606932"/>
          </a:xfrm>
          <a:prstGeom prst="ellipse">
            <a:avLst/>
          </a:prstGeom>
          <a:solidFill>
            <a:schemeClr val="accent6">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JPG"/>
          <p:cNvPicPr/>
          <p:nvPr/>
        </p:nvPicPr>
        <p:blipFill>
          <a:blip r:embed="rId4">
            <a:duotone>
              <a:schemeClr val="bg2">
                <a:shade val="45000"/>
                <a:satMod val="135000"/>
              </a:schemeClr>
              <a:prstClr val="white"/>
            </a:duotone>
          </a:blip>
          <a:stretch>
            <a:fillRect/>
          </a:stretch>
        </p:blipFill>
        <p:spPr>
          <a:xfrm>
            <a:off x="1026425" y="6515591"/>
            <a:ext cx="2051221" cy="240159"/>
          </a:xfrm>
          <a:prstGeom prst="rect">
            <a:avLst/>
          </a:prstGeom>
          <a:noFill/>
          <a:ln>
            <a:noFill/>
          </a:ln>
        </p:spPr>
      </p:pic>
      <p:pic>
        <p:nvPicPr>
          <p:cNvPr id="16" name="Picture 15"/>
          <p:cNvPicPr>
            <a:picLocks noChangeAspect="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b="20672"/>
          <a:stretch/>
        </p:blipFill>
        <p:spPr>
          <a:xfrm>
            <a:off x="221508" y="6167623"/>
            <a:ext cx="767121" cy="592495"/>
          </a:xfrm>
          <a:prstGeom prst="rect">
            <a:avLst/>
          </a:prstGeom>
        </p:spPr>
      </p:pic>
    </p:spTree>
    <p:extLst>
      <p:ext uri="{BB962C8B-B14F-4D97-AF65-F5344CB8AC3E}">
        <p14:creationId xmlns:p14="http://schemas.microsoft.com/office/powerpoint/2010/main" val="1286911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107" y="121186"/>
            <a:ext cx="3218052"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STAKEHOLDER MAP</a:t>
            </a:r>
            <a:endParaRPr lang="en-US" b="1" u="sng"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652530" y="3348717"/>
            <a:ext cx="4221348" cy="369332"/>
          </a:xfrm>
          <a:prstGeom prst="rect">
            <a:avLst/>
          </a:prstGeom>
          <a:solidFill>
            <a:schemeClr val="accent2">
              <a:lumMod val="40000"/>
              <a:lumOff val="60000"/>
            </a:schemeClr>
          </a:solidFill>
          <a:ln>
            <a:solidFill>
              <a:schemeClr val="tx1"/>
            </a:solidFill>
          </a:ln>
        </p:spPr>
        <p:txBody>
          <a:bodyPr wrap="none" rtlCol="0">
            <a:spAutoFit/>
          </a:bodyPr>
          <a:lstStyle/>
          <a:p>
            <a:r>
              <a:rPr lang="en-US" b="1" dirty="0" smtClean="0"/>
              <a:t>Tamil Nadu Slum Clearance Board (TNSCB)</a:t>
            </a:r>
            <a:endParaRPr lang="en-US" b="1" dirty="0"/>
          </a:p>
        </p:txBody>
      </p:sp>
      <p:sp>
        <p:nvSpPr>
          <p:cNvPr id="5" name="TextBox 4"/>
          <p:cNvSpPr txBox="1"/>
          <p:nvPr/>
        </p:nvSpPr>
        <p:spPr>
          <a:xfrm>
            <a:off x="4126317" y="1879142"/>
            <a:ext cx="208217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Local Political Heads</a:t>
            </a:r>
            <a:endParaRPr lang="en-US" dirty="0"/>
          </a:p>
        </p:txBody>
      </p:sp>
      <p:sp>
        <p:nvSpPr>
          <p:cNvPr id="6" name="TextBox 5"/>
          <p:cNvSpPr txBox="1"/>
          <p:nvPr/>
        </p:nvSpPr>
        <p:spPr>
          <a:xfrm>
            <a:off x="7578812" y="1883724"/>
            <a:ext cx="3448573"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Coimbatore Municipal Corporation</a:t>
            </a:r>
            <a:endParaRPr lang="en-US" dirty="0"/>
          </a:p>
        </p:txBody>
      </p:sp>
      <p:sp>
        <p:nvSpPr>
          <p:cNvPr id="7" name="TextBox 6"/>
          <p:cNvSpPr txBox="1"/>
          <p:nvPr/>
        </p:nvSpPr>
        <p:spPr>
          <a:xfrm>
            <a:off x="378633" y="3332241"/>
            <a:ext cx="2095638" cy="369332"/>
          </a:xfrm>
          <a:prstGeom prst="rect">
            <a:avLst/>
          </a:prstGeom>
          <a:solidFill>
            <a:schemeClr val="accent2">
              <a:lumMod val="40000"/>
              <a:lumOff val="60000"/>
            </a:schemeClr>
          </a:solidFill>
          <a:ln>
            <a:solidFill>
              <a:schemeClr val="tx1"/>
            </a:solidFill>
          </a:ln>
        </p:spPr>
        <p:txBody>
          <a:bodyPr wrap="none" rtlCol="0">
            <a:spAutoFit/>
          </a:bodyPr>
          <a:lstStyle/>
          <a:p>
            <a:r>
              <a:rPr lang="en-US" b="1" dirty="0" smtClean="0"/>
              <a:t>Dwellers/</a:t>
            </a:r>
            <a:r>
              <a:rPr lang="en-US" b="1" dirty="0" err="1" smtClean="0"/>
              <a:t>displacees</a:t>
            </a:r>
            <a:endParaRPr lang="en-US" b="1" dirty="0"/>
          </a:p>
        </p:txBody>
      </p:sp>
      <p:sp>
        <p:nvSpPr>
          <p:cNvPr id="8" name="TextBox 7"/>
          <p:cNvSpPr txBox="1"/>
          <p:nvPr/>
        </p:nvSpPr>
        <p:spPr>
          <a:xfrm>
            <a:off x="8726848" y="2489828"/>
            <a:ext cx="2567306"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Vellalore Town </a:t>
            </a:r>
            <a:r>
              <a:rPr lang="en-US" dirty="0" err="1" smtClean="0"/>
              <a:t>Panchayat</a:t>
            </a:r>
            <a:endParaRPr lang="en-US" dirty="0"/>
          </a:p>
        </p:txBody>
      </p:sp>
      <p:sp>
        <p:nvSpPr>
          <p:cNvPr id="9" name="TextBox 8"/>
          <p:cNvSpPr txBox="1"/>
          <p:nvPr/>
        </p:nvSpPr>
        <p:spPr>
          <a:xfrm>
            <a:off x="7595288" y="4451780"/>
            <a:ext cx="3327386"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Builders/ construction companies</a:t>
            </a:r>
            <a:endParaRPr lang="en-US" dirty="0"/>
          </a:p>
        </p:txBody>
      </p:sp>
      <p:sp>
        <p:nvSpPr>
          <p:cNvPr id="10" name="TextBox 9"/>
          <p:cNvSpPr txBox="1"/>
          <p:nvPr/>
        </p:nvSpPr>
        <p:spPr>
          <a:xfrm>
            <a:off x="366609" y="1879839"/>
            <a:ext cx="2280945"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Financial Corporations</a:t>
            </a:r>
            <a:endParaRPr lang="en-US" dirty="0"/>
          </a:p>
        </p:txBody>
      </p:sp>
      <p:sp>
        <p:nvSpPr>
          <p:cNvPr id="11" name="TextBox 10"/>
          <p:cNvSpPr txBox="1"/>
          <p:nvPr/>
        </p:nvSpPr>
        <p:spPr>
          <a:xfrm>
            <a:off x="267754" y="2261888"/>
            <a:ext cx="3760966" cy="461665"/>
          </a:xfrm>
          <a:prstGeom prst="rect">
            <a:avLst/>
          </a:prstGeom>
          <a:noFill/>
        </p:spPr>
        <p:txBody>
          <a:bodyPr wrap="none" rtlCol="0">
            <a:spAutoFit/>
          </a:bodyPr>
          <a:lstStyle/>
          <a:p>
            <a:r>
              <a:rPr lang="en-US" sz="1200" dirty="0" err="1" smtClean="0"/>
              <a:t>Grama</a:t>
            </a:r>
            <a:r>
              <a:rPr lang="en-US" sz="1200" dirty="0" smtClean="0"/>
              <a:t> </a:t>
            </a:r>
            <a:r>
              <a:rPr lang="en-US" sz="1200" dirty="0" err="1" smtClean="0"/>
              <a:t>Vidiyal</a:t>
            </a:r>
            <a:r>
              <a:rPr lang="en-US" sz="1200" dirty="0" smtClean="0"/>
              <a:t> – a microfinance institution</a:t>
            </a:r>
          </a:p>
          <a:p>
            <a:r>
              <a:rPr lang="en-US" sz="1200" dirty="0" smtClean="0"/>
              <a:t>Loans for women (no formal reciprocity/no formal credit)</a:t>
            </a:r>
            <a:endParaRPr lang="en-US" sz="1200" dirty="0"/>
          </a:p>
        </p:txBody>
      </p:sp>
      <p:sp>
        <p:nvSpPr>
          <p:cNvPr id="12" name="TextBox 11"/>
          <p:cNvSpPr txBox="1"/>
          <p:nvPr/>
        </p:nvSpPr>
        <p:spPr>
          <a:xfrm>
            <a:off x="6699982" y="5531742"/>
            <a:ext cx="2434384"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Skill training institutions</a:t>
            </a:r>
          </a:p>
        </p:txBody>
      </p:sp>
      <p:sp>
        <p:nvSpPr>
          <p:cNvPr id="13" name="TextBox 12"/>
          <p:cNvSpPr txBox="1"/>
          <p:nvPr/>
        </p:nvSpPr>
        <p:spPr>
          <a:xfrm>
            <a:off x="6652530" y="5901074"/>
            <a:ext cx="3303790" cy="276999"/>
          </a:xfrm>
          <a:prstGeom prst="rect">
            <a:avLst/>
          </a:prstGeom>
          <a:noFill/>
        </p:spPr>
        <p:txBody>
          <a:bodyPr wrap="none" rtlCol="0">
            <a:spAutoFit/>
          </a:bodyPr>
          <a:lstStyle/>
          <a:p>
            <a:r>
              <a:rPr lang="en-US" sz="1200" dirty="0" smtClean="0"/>
              <a:t>RHYTHEM </a:t>
            </a:r>
            <a:r>
              <a:rPr lang="en-US" sz="1200" dirty="0"/>
              <a:t> SOCIAL SERVICE SOCIETY FOR WOMEN</a:t>
            </a:r>
          </a:p>
        </p:txBody>
      </p:sp>
      <p:cxnSp>
        <p:nvCxnSpPr>
          <p:cNvPr id="14" name="Straight Arrow Connector 13"/>
          <p:cNvCxnSpPr/>
          <p:nvPr/>
        </p:nvCxnSpPr>
        <p:spPr>
          <a:xfrm>
            <a:off x="7101016" y="1135148"/>
            <a:ext cx="0" cy="2192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564130" y="2277770"/>
            <a:ext cx="0" cy="177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663177" y="2834904"/>
            <a:ext cx="2694648" cy="276999"/>
          </a:xfrm>
          <a:prstGeom prst="rect">
            <a:avLst/>
          </a:prstGeom>
          <a:noFill/>
        </p:spPr>
        <p:txBody>
          <a:bodyPr wrap="none" rtlCol="0">
            <a:spAutoFit/>
          </a:bodyPr>
          <a:lstStyle/>
          <a:p>
            <a:r>
              <a:rPr lang="en-US" sz="1200" dirty="0" smtClean="0"/>
              <a:t>Recently added under corporation limits</a:t>
            </a:r>
            <a:endParaRPr lang="en-US" sz="1200" dirty="0"/>
          </a:p>
        </p:txBody>
      </p:sp>
      <p:sp>
        <p:nvSpPr>
          <p:cNvPr id="17" name="TextBox 16"/>
          <p:cNvSpPr txBox="1"/>
          <p:nvPr/>
        </p:nvSpPr>
        <p:spPr>
          <a:xfrm>
            <a:off x="7578812" y="4837588"/>
            <a:ext cx="1555554" cy="646331"/>
          </a:xfrm>
          <a:prstGeom prst="rect">
            <a:avLst/>
          </a:prstGeom>
          <a:noFill/>
        </p:spPr>
        <p:txBody>
          <a:bodyPr wrap="none" rtlCol="0">
            <a:spAutoFit/>
          </a:bodyPr>
          <a:lstStyle/>
          <a:p>
            <a:r>
              <a:rPr lang="en-US" sz="1200" dirty="0" smtClean="0"/>
              <a:t>SK constructions</a:t>
            </a:r>
          </a:p>
          <a:p>
            <a:r>
              <a:rPr lang="en-US" sz="1200" dirty="0" smtClean="0"/>
              <a:t>SPS constructions</a:t>
            </a:r>
          </a:p>
          <a:p>
            <a:r>
              <a:rPr lang="en-US" sz="1200" dirty="0" smtClean="0"/>
              <a:t>JSR/SSK constructions</a:t>
            </a:r>
            <a:endParaRPr lang="en-US" sz="1200" dirty="0"/>
          </a:p>
        </p:txBody>
      </p:sp>
      <p:sp>
        <p:nvSpPr>
          <p:cNvPr id="18" name="TextBox 17"/>
          <p:cNvSpPr txBox="1"/>
          <p:nvPr/>
        </p:nvSpPr>
        <p:spPr>
          <a:xfrm>
            <a:off x="4118341" y="2218421"/>
            <a:ext cx="1883892" cy="276999"/>
          </a:xfrm>
          <a:prstGeom prst="rect">
            <a:avLst/>
          </a:prstGeom>
          <a:noFill/>
        </p:spPr>
        <p:txBody>
          <a:bodyPr wrap="square" rtlCol="0">
            <a:spAutoFit/>
          </a:bodyPr>
          <a:lstStyle/>
          <a:p>
            <a:r>
              <a:rPr lang="en-US" sz="1200" dirty="0" smtClean="0"/>
              <a:t>Awareness and Allotment</a:t>
            </a:r>
          </a:p>
        </p:txBody>
      </p:sp>
      <p:sp>
        <p:nvSpPr>
          <p:cNvPr id="19" name="TextBox 18"/>
          <p:cNvSpPr txBox="1"/>
          <p:nvPr/>
        </p:nvSpPr>
        <p:spPr>
          <a:xfrm>
            <a:off x="4596145" y="398532"/>
            <a:ext cx="1898277" cy="369332"/>
          </a:xfrm>
          <a:prstGeom prst="rect">
            <a:avLst/>
          </a:prstGeom>
          <a:solidFill>
            <a:schemeClr val="accent2">
              <a:lumMod val="40000"/>
              <a:lumOff val="60000"/>
            </a:schemeClr>
          </a:solidFill>
          <a:ln>
            <a:solidFill>
              <a:schemeClr val="tx1"/>
            </a:solidFill>
          </a:ln>
        </p:spPr>
        <p:txBody>
          <a:bodyPr wrap="none" rtlCol="0">
            <a:spAutoFit/>
          </a:bodyPr>
          <a:lstStyle/>
          <a:p>
            <a:r>
              <a:rPr lang="en-US" dirty="0" smtClean="0"/>
              <a:t>State Government</a:t>
            </a:r>
            <a:endParaRPr lang="en-US" dirty="0"/>
          </a:p>
        </p:txBody>
      </p:sp>
      <p:cxnSp>
        <p:nvCxnSpPr>
          <p:cNvPr id="20" name="Straight Connector 19"/>
          <p:cNvCxnSpPr/>
          <p:nvPr/>
        </p:nvCxnSpPr>
        <p:spPr>
          <a:xfrm>
            <a:off x="2165267" y="1128584"/>
            <a:ext cx="67229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165267" y="1120346"/>
            <a:ext cx="0" cy="669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888210" y="1128584"/>
            <a:ext cx="0" cy="755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9" idx="2"/>
          </p:cNvCxnSpPr>
          <p:nvPr/>
        </p:nvCxnSpPr>
        <p:spPr>
          <a:xfrm flipH="1">
            <a:off x="5545283" y="767864"/>
            <a:ext cx="1" cy="360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78443" y="3534032"/>
            <a:ext cx="398711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888210" y="1365357"/>
            <a:ext cx="1735540" cy="276999"/>
          </a:xfrm>
          <a:prstGeom prst="rect">
            <a:avLst/>
          </a:prstGeom>
          <a:noFill/>
        </p:spPr>
        <p:txBody>
          <a:bodyPr wrap="none" rtlCol="0">
            <a:spAutoFit/>
          </a:bodyPr>
          <a:lstStyle/>
          <a:p>
            <a:r>
              <a:rPr lang="en-US" sz="1200" dirty="0" smtClean="0"/>
              <a:t>Local governance system</a:t>
            </a:r>
            <a:endParaRPr lang="en-US" sz="1200" dirty="0"/>
          </a:p>
        </p:txBody>
      </p:sp>
      <p:sp>
        <p:nvSpPr>
          <p:cNvPr id="26" name="TextBox 25"/>
          <p:cNvSpPr txBox="1"/>
          <p:nvPr/>
        </p:nvSpPr>
        <p:spPr>
          <a:xfrm>
            <a:off x="6849289" y="3686085"/>
            <a:ext cx="3653953" cy="461665"/>
          </a:xfrm>
          <a:prstGeom prst="rect">
            <a:avLst/>
          </a:prstGeom>
          <a:noFill/>
        </p:spPr>
        <p:txBody>
          <a:bodyPr wrap="square" rtlCol="0">
            <a:spAutoFit/>
          </a:bodyPr>
          <a:lstStyle/>
          <a:p>
            <a:r>
              <a:rPr lang="en-US" sz="1200" dirty="0" smtClean="0"/>
              <a:t>Project Steering Committee – vision 2023</a:t>
            </a:r>
          </a:p>
          <a:p>
            <a:r>
              <a:rPr lang="en-US" sz="1200" dirty="0" smtClean="0"/>
              <a:t>Resettlement </a:t>
            </a:r>
            <a:r>
              <a:rPr lang="en-US" sz="1200" dirty="0"/>
              <a:t>and Rehabilitation Scheme (R&amp;R Scheme</a:t>
            </a:r>
            <a:r>
              <a:rPr lang="en-US" sz="1200" dirty="0" smtClean="0"/>
              <a:t>)</a:t>
            </a:r>
            <a:endParaRPr lang="en-US" sz="1200" dirty="0"/>
          </a:p>
        </p:txBody>
      </p:sp>
      <p:sp>
        <p:nvSpPr>
          <p:cNvPr id="27" name="TextBox 26"/>
          <p:cNvSpPr txBox="1"/>
          <p:nvPr/>
        </p:nvSpPr>
        <p:spPr>
          <a:xfrm>
            <a:off x="311158" y="3719426"/>
            <a:ext cx="2853153" cy="276999"/>
          </a:xfrm>
          <a:prstGeom prst="rect">
            <a:avLst/>
          </a:prstGeom>
          <a:noFill/>
        </p:spPr>
        <p:txBody>
          <a:bodyPr wrap="none" rtlCol="0">
            <a:spAutoFit/>
          </a:bodyPr>
          <a:lstStyle/>
          <a:p>
            <a:r>
              <a:rPr lang="en-US" sz="1200" dirty="0" smtClean="0"/>
              <a:t>Evictees from 24 different slums of the city</a:t>
            </a:r>
            <a:endParaRPr lang="en-US" sz="1200" dirty="0"/>
          </a:p>
        </p:txBody>
      </p:sp>
      <p:cxnSp>
        <p:nvCxnSpPr>
          <p:cNvPr id="28" name="Straight Arrow Connector 27"/>
          <p:cNvCxnSpPr/>
          <p:nvPr/>
        </p:nvCxnSpPr>
        <p:spPr>
          <a:xfrm>
            <a:off x="10503243" y="3738680"/>
            <a:ext cx="0" cy="6705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0503243" y="3847712"/>
            <a:ext cx="1310664" cy="461665"/>
          </a:xfrm>
          <a:prstGeom prst="rect">
            <a:avLst/>
          </a:prstGeom>
          <a:noFill/>
        </p:spPr>
        <p:txBody>
          <a:bodyPr wrap="square" rtlCol="0">
            <a:spAutoFit/>
          </a:bodyPr>
          <a:lstStyle/>
          <a:p>
            <a:r>
              <a:rPr lang="en-US" sz="1200" dirty="0" smtClean="0">
                <a:solidFill>
                  <a:schemeClr val="accent6"/>
                </a:solidFill>
              </a:rPr>
              <a:t>Appointment through tenders</a:t>
            </a:r>
            <a:endParaRPr lang="en-US" sz="1200" dirty="0">
              <a:solidFill>
                <a:schemeClr val="accent6"/>
              </a:solidFill>
            </a:endParaRPr>
          </a:p>
        </p:txBody>
      </p:sp>
      <p:cxnSp>
        <p:nvCxnSpPr>
          <p:cNvPr id="30" name="Straight Arrow Connector 29"/>
          <p:cNvCxnSpPr/>
          <p:nvPr/>
        </p:nvCxnSpPr>
        <p:spPr>
          <a:xfrm>
            <a:off x="6763803" y="3750198"/>
            <a:ext cx="0" cy="173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007178" y="2277770"/>
            <a:ext cx="0" cy="10503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7221323" y="2436197"/>
            <a:ext cx="1310664" cy="276999"/>
          </a:xfrm>
          <a:prstGeom prst="rect">
            <a:avLst/>
          </a:prstGeom>
          <a:noFill/>
        </p:spPr>
        <p:txBody>
          <a:bodyPr wrap="square" rtlCol="0">
            <a:spAutoFit/>
          </a:bodyPr>
          <a:lstStyle/>
          <a:p>
            <a:r>
              <a:rPr lang="en-US" sz="1200" dirty="0" smtClean="0">
                <a:solidFill>
                  <a:schemeClr val="accent6"/>
                </a:solidFill>
              </a:rPr>
              <a:t>Land permit</a:t>
            </a:r>
            <a:endParaRPr lang="en-US" sz="1200" dirty="0">
              <a:solidFill>
                <a:schemeClr val="accent6"/>
              </a:solidFill>
            </a:endParaRPr>
          </a:p>
        </p:txBody>
      </p:sp>
      <p:sp>
        <p:nvSpPr>
          <p:cNvPr id="33" name="TextBox 32"/>
          <p:cNvSpPr txBox="1"/>
          <p:nvPr/>
        </p:nvSpPr>
        <p:spPr>
          <a:xfrm>
            <a:off x="4978462" y="2643628"/>
            <a:ext cx="1310664" cy="800219"/>
          </a:xfrm>
          <a:prstGeom prst="rect">
            <a:avLst/>
          </a:prstGeom>
          <a:noFill/>
        </p:spPr>
        <p:txBody>
          <a:bodyPr wrap="square" rtlCol="0">
            <a:spAutoFit/>
          </a:bodyPr>
          <a:lstStyle/>
          <a:p>
            <a:r>
              <a:rPr lang="en-US" sz="1200" dirty="0" smtClean="0">
                <a:solidFill>
                  <a:schemeClr val="accent6"/>
                </a:solidFill>
              </a:rPr>
              <a:t>Mediators</a:t>
            </a:r>
          </a:p>
          <a:p>
            <a:r>
              <a:rPr lang="en-US" sz="1100" dirty="0" smtClean="0"/>
              <a:t>Caste-based or</a:t>
            </a:r>
          </a:p>
          <a:p>
            <a:r>
              <a:rPr lang="en-US" sz="1100" dirty="0" smtClean="0"/>
              <a:t>Political leadership</a:t>
            </a:r>
          </a:p>
          <a:p>
            <a:r>
              <a:rPr lang="en-US" sz="1200" dirty="0" smtClean="0">
                <a:solidFill>
                  <a:schemeClr val="accent6"/>
                </a:solidFill>
              </a:rPr>
              <a:t> </a:t>
            </a:r>
            <a:endParaRPr lang="en-US" sz="1200" dirty="0">
              <a:solidFill>
                <a:schemeClr val="accent6"/>
              </a:solidFill>
            </a:endParaRPr>
          </a:p>
        </p:txBody>
      </p:sp>
      <p:cxnSp>
        <p:nvCxnSpPr>
          <p:cNvPr id="34" name="Straight Arrow Connector 33"/>
          <p:cNvCxnSpPr/>
          <p:nvPr/>
        </p:nvCxnSpPr>
        <p:spPr>
          <a:xfrm>
            <a:off x="1572613" y="2731197"/>
            <a:ext cx="0" cy="5968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54900" y="2723553"/>
            <a:ext cx="1310664" cy="461665"/>
          </a:xfrm>
          <a:prstGeom prst="rect">
            <a:avLst/>
          </a:prstGeom>
          <a:noFill/>
        </p:spPr>
        <p:txBody>
          <a:bodyPr wrap="square" rtlCol="0">
            <a:spAutoFit/>
          </a:bodyPr>
          <a:lstStyle/>
          <a:p>
            <a:r>
              <a:rPr lang="en-US" sz="1200" dirty="0" smtClean="0">
                <a:solidFill>
                  <a:schemeClr val="accent6"/>
                </a:solidFill>
              </a:rPr>
              <a:t>Loans without formal credit</a:t>
            </a:r>
            <a:endParaRPr lang="en-US" sz="1200" dirty="0">
              <a:solidFill>
                <a:schemeClr val="accent6"/>
              </a:solidFill>
            </a:endParaRPr>
          </a:p>
        </p:txBody>
      </p:sp>
      <p:sp>
        <p:nvSpPr>
          <p:cNvPr id="37" name="TextBox 36"/>
          <p:cNvSpPr txBox="1"/>
          <p:nvPr/>
        </p:nvSpPr>
        <p:spPr>
          <a:xfrm>
            <a:off x="8595374" y="6538183"/>
            <a:ext cx="3347263" cy="276999"/>
          </a:xfrm>
          <a:prstGeom prst="rect">
            <a:avLst/>
          </a:prstGeom>
          <a:noFill/>
        </p:spPr>
        <p:txBody>
          <a:bodyPr wrap="none" rtlCol="0">
            <a:spAutoFit/>
          </a:bodyPr>
          <a:lstStyle/>
          <a:p>
            <a:r>
              <a:rPr lang="en-US" sz="1200" dirty="0" smtClean="0"/>
              <a:t>Vellalore Resettlement Project – 2816 Households </a:t>
            </a:r>
            <a:endParaRPr lang="en-US" sz="1200" dirty="0"/>
          </a:p>
        </p:txBody>
      </p:sp>
      <p:sp>
        <p:nvSpPr>
          <p:cNvPr id="38" name="TextBox 37"/>
          <p:cNvSpPr txBox="1"/>
          <p:nvPr/>
        </p:nvSpPr>
        <p:spPr>
          <a:xfrm>
            <a:off x="2647554" y="5429842"/>
            <a:ext cx="3173492" cy="276999"/>
          </a:xfrm>
          <a:prstGeom prst="rect">
            <a:avLst/>
          </a:prstGeom>
          <a:noFill/>
        </p:spPr>
        <p:txBody>
          <a:bodyPr wrap="square" rtlCol="0">
            <a:spAutoFit/>
          </a:bodyPr>
          <a:lstStyle/>
          <a:p>
            <a:r>
              <a:rPr lang="en-US" sz="1200" dirty="0" smtClean="0">
                <a:solidFill>
                  <a:schemeClr val="accent6"/>
                </a:solidFill>
              </a:rPr>
              <a:t>Rehabilitation through skill training for women</a:t>
            </a:r>
            <a:endParaRPr lang="en-US" sz="1200" dirty="0">
              <a:solidFill>
                <a:schemeClr val="accent6"/>
              </a:solidFill>
            </a:endParaRPr>
          </a:p>
        </p:txBody>
      </p:sp>
      <p:sp>
        <p:nvSpPr>
          <p:cNvPr id="39" name="Rectangle 38"/>
          <p:cNvSpPr/>
          <p:nvPr/>
        </p:nvSpPr>
        <p:spPr>
          <a:xfrm>
            <a:off x="5592633" y="799071"/>
            <a:ext cx="3653244" cy="276999"/>
          </a:xfrm>
          <a:prstGeom prst="rect">
            <a:avLst/>
          </a:prstGeom>
        </p:spPr>
        <p:txBody>
          <a:bodyPr wrap="none">
            <a:spAutoFit/>
          </a:bodyPr>
          <a:lstStyle/>
          <a:p>
            <a:r>
              <a:rPr lang="en-US" sz="1200" dirty="0" smtClean="0">
                <a:solidFill>
                  <a:srgbClr val="FF0000"/>
                </a:solidFill>
              </a:rPr>
              <a:t>Housing for All and </a:t>
            </a:r>
            <a:r>
              <a:rPr lang="en-US" sz="1200" dirty="0" err="1" smtClean="0">
                <a:solidFill>
                  <a:srgbClr val="FF0000"/>
                </a:solidFill>
              </a:rPr>
              <a:t>JnNURM</a:t>
            </a:r>
            <a:r>
              <a:rPr lang="en-US" sz="1200" dirty="0" smtClean="0">
                <a:solidFill>
                  <a:srgbClr val="FF0000"/>
                </a:solidFill>
              </a:rPr>
              <a:t> by the Central government</a:t>
            </a:r>
          </a:p>
        </p:txBody>
      </p:sp>
      <p:sp>
        <p:nvSpPr>
          <p:cNvPr id="40" name="TextBox 39"/>
          <p:cNvSpPr txBox="1"/>
          <p:nvPr/>
        </p:nvSpPr>
        <p:spPr>
          <a:xfrm rot="16200000">
            <a:off x="6322471" y="2461329"/>
            <a:ext cx="1310664" cy="276999"/>
          </a:xfrm>
          <a:prstGeom prst="rect">
            <a:avLst/>
          </a:prstGeom>
          <a:noFill/>
        </p:spPr>
        <p:txBody>
          <a:bodyPr wrap="square" rtlCol="0">
            <a:spAutoFit/>
          </a:bodyPr>
          <a:lstStyle/>
          <a:p>
            <a:r>
              <a:rPr lang="en-US" sz="1200" dirty="0" smtClean="0">
                <a:solidFill>
                  <a:schemeClr val="accent6"/>
                </a:solidFill>
              </a:rPr>
              <a:t>Project finance</a:t>
            </a:r>
            <a:endParaRPr lang="en-US" sz="1200" dirty="0">
              <a:solidFill>
                <a:schemeClr val="accent6"/>
              </a:solidFill>
            </a:endParaRPr>
          </a:p>
        </p:txBody>
      </p:sp>
      <p:cxnSp>
        <p:nvCxnSpPr>
          <p:cNvPr id="41" name="Straight Arrow Connector 40"/>
          <p:cNvCxnSpPr>
            <a:stCxn id="6" idx="1"/>
          </p:cNvCxnSpPr>
          <p:nvPr/>
        </p:nvCxnSpPr>
        <p:spPr>
          <a:xfrm flipH="1">
            <a:off x="6293174" y="2068390"/>
            <a:ext cx="12856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003507" y="2489828"/>
            <a:ext cx="0" cy="1017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340096" y="1135148"/>
            <a:ext cx="0" cy="654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692271" y="3531538"/>
            <a:ext cx="1759458" cy="276999"/>
          </a:xfrm>
          <a:prstGeom prst="rect">
            <a:avLst/>
          </a:prstGeom>
          <a:noFill/>
        </p:spPr>
        <p:txBody>
          <a:bodyPr wrap="square" rtlCol="0">
            <a:spAutoFit/>
          </a:bodyPr>
          <a:lstStyle/>
          <a:p>
            <a:r>
              <a:rPr lang="en-US" sz="1200" dirty="0" smtClean="0">
                <a:solidFill>
                  <a:schemeClr val="accent6"/>
                </a:solidFill>
              </a:rPr>
              <a:t>Provision of housing unit</a:t>
            </a:r>
            <a:endParaRPr lang="en-US" sz="1200" dirty="0">
              <a:solidFill>
                <a:schemeClr val="accent6"/>
              </a:solidFill>
            </a:endParaRPr>
          </a:p>
        </p:txBody>
      </p:sp>
      <p:cxnSp>
        <p:nvCxnSpPr>
          <p:cNvPr id="45" name="Straight Connector 44"/>
          <p:cNvCxnSpPr/>
          <p:nvPr/>
        </p:nvCxnSpPr>
        <p:spPr>
          <a:xfrm flipH="1">
            <a:off x="1457296" y="5716408"/>
            <a:ext cx="51876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1426452" y="3996425"/>
            <a:ext cx="0" cy="1719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5919095" y="4456868"/>
            <a:ext cx="1310664" cy="276999"/>
          </a:xfrm>
          <a:prstGeom prst="rect">
            <a:avLst/>
          </a:prstGeom>
          <a:noFill/>
        </p:spPr>
        <p:txBody>
          <a:bodyPr wrap="square" rtlCol="0">
            <a:spAutoFit/>
          </a:bodyPr>
          <a:lstStyle/>
          <a:p>
            <a:r>
              <a:rPr lang="en-US" sz="1200" dirty="0" smtClean="0">
                <a:solidFill>
                  <a:schemeClr val="accent6"/>
                </a:solidFill>
              </a:rPr>
              <a:t>Appointment</a:t>
            </a:r>
            <a:endParaRPr lang="en-US" sz="1200" dirty="0">
              <a:solidFill>
                <a:schemeClr val="accent6"/>
              </a:solidFill>
            </a:endParaRPr>
          </a:p>
        </p:txBody>
      </p:sp>
      <p:sp>
        <p:nvSpPr>
          <p:cNvPr id="48" name="TextBox 47"/>
          <p:cNvSpPr txBox="1"/>
          <p:nvPr/>
        </p:nvSpPr>
        <p:spPr>
          <a:xfrm>
            <a:off x="5318313" y="1346190"/>
            <a:ext cx="1883892" cy="461665"/>
          </a:xfrm>
          <a:prstGeom prst="rect">
            <a:avLst/>
          </a:prstGeom>
          <a:noFill/>
        </p:spPr>
        <p:txBody>
          <a:bodyPr wrap="square" rtlCol="0">
            <a:spAutoFit/>
          </a:bodyPr>
          <a:lstStyle/>
          <a:p>
            <a:r>
              <a:rPr lang="en-US" sz="1200" dirty="0" smtClean="0"/>
              <a:t>Members of Legislative Assembly (MLAs)</a:t>
            </a:r>
            <a:endParaRPr lang="en-US" sz="1200" dirty="0"/>
          </a:p>
        </p:txBody>
      </p:sp>
      <p:sp>
        <p:nvSpPr>
          <p:cNvPr id="49" name="TextBox 48"/>
          <p:cNvSpPr txBox="1"/>
          <p:nvPr/>
        </p:nvSpPr>
        <p:spPr>
          <a:xfrm>
            <a:off x="6329073" y="1801213"/>
            <a:ext cx="1883892" cy="276999"/>
          </a:xfrm>
          <a:prstGeom prst="rect">
            <a:avLst/>
          </a:prstGeom>
          <a:noFill/>
        </p:spPr>
        <p:txBody>
          <a:bodyPr wrap="square" rtlCol="0">
            <a:spAutoFit/>
          </a:bodyPr>
          <a:lstStyle/>
          <a:p>
            <a:r>
              <a:rPr lang="en-US" sz="1200" dirty="0" smtClean="0"/>
              <a:t>Ward councilors </a:t>
            </a:r>
            <a:endParaRPr lang="en-US" sz="1200" dirty="0"/>
          </a:p>
        </p:txBody>
      </p:sp>
      <p:sp>
        <p:nvSpPr>
          <p:cNvPr id="50" name="TextBox 49"/>
          <p:cNvSpPr txBox="1"/>
          <p:nvPr/>
        </p:nvSpPr>
        <p:spPr>
          <a:xfrm rot="16200000">
            <a:off x="6546083" y="2412042"/>
            <a:ext cx="1310664" cy="276999"/>
          </a:xfrm>
          <a:prstGeom prst="rect">
            <a:avLst/>
          </a:prstGeom>
          <a:noFill/>
        </p:spPr>
        <p:txBody>
          <a:bodyPr wrap="square" rtlCol="0">
            <a:spAutoFit/>
          </a:bodyPr>
          <a:lstStyle/>
          <a:p>
            <a:r>
              <a:rPr lang="en-US" sz="1200" dirty="0" smtClean="0">
                <a:solidFill>
                  <a:schemeClr val="accent6"/>
                </a:solidFill>
              </a:rPr>
              <a:t>Appointment</a:t>
            </a:r>
            <a:endParaRPr lang="en-US" sz="1200" dirty="0">
              <a:solidFill>
                <a:schemeClr val="accent6"/>
              </a:solidFill>
            </a:endParaRPr>
          </a:p>
        </p:txBody>
      </p:sp>
      <p:pic>
        <p:nvPicPr>
          <p:cNvPr id="51" name="Picture 50" descr="logo.JPG"/>
          <p:cNvPicPr/>
          <p:nvPr/>
        </p:nvPicPr>
        <p:blipFill>
          <a:blip r:embed="rId3">
            <a:duotone>
              <a:schemeClr val="bg2">
                <a:shade val="45000"/>
                <a:satMod val="135000"/>
              </a:schemeClr>
              <a:prstClr val="white"/>
            </a:duotone>
          </a:blip>
          <a:stretch>
            <a:fillRect/>
          </a:stretch>
        </p:blipFill>
        <p:spPr>
          <a:xfrm>
            <a:off x="948024" y="6487199"/>
            <a:ext cx="2051221" cy="240159"/>
          </a:xfrm>
          <a:prstGeom prst="rect">
            <a:avLst/>
          </a:prstGeom>
          <a:noFill/>
          <a:ln>
            <a:noFill/>
          </a:ln>
        </p:spPr>
      </p:pic>
      <p:pic>
        <p:nvPicPr>
          <p:cNvPr id="52" name="Picture 51"/>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143107" y="6139231"/>
            <a:ext cx="767121" cy="592495"/>
          </a:xfrm>
          <a:prstGeom prst="rect">
            <a:avLst/>
          </a:prstGeom>
        </p:spPr>
      </p:pic>
      <p:sp>
        <p:nvSpPr>
          <p:cNvPr id="36" name="Rectangle 35"/>
          <p:cNvSpPr/>
          <p:nvPr/>
        </p:nvSpPr>
        <p:spPr>
          <a:xfrm>
            <a:off x="146037" y="164757"/>
            <a:ext cx="11667870" cy="63925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46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animBg="1"/>
      <p:bldP spid="13" grpId="0"/>
      <p:bldP spid="16" grpId="0"/>
      <p:bldP spid="17" grpId="0"/>
      <p:bldP spid="18" grpId="0"/>
      <p:bldP spid="19" grpId="0" animBg="1"/>
      <p:bldP spid="25" grpId="0"/>
      <p:bldP spid="26" grpId="0"/>
      <p:bldP spid="27" grpId="0"/>
      <p:bldP spid="29" grpId="0"/>
      <p:bldP spid="32" grpId="0"/>
      <p:bldP spid="33" grpId="0"/>
      <p:bldP spid="35" grpId="0"/>
      <p:bldP spid="38" grpId="0"/>
      <p:bldP spid="39" grpId="0"/>
      <p:bldP spid="40" grpId="0"/>
      <p:bldP spid="44" grpId="0"/>
      <p:bldP spid="47" grpId="0"/>
      <p:bldP spid="48" grpId="0"/>
      <p:bldP spid="49" grpId="0"/>
      <p:bldP spid="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JPG"/>
          <p:cNvPicPr/>
          <p:nvPr/>
        </p:nvPicPr>
        <p:blipFill>
          <a:blip r:embed="rId3">
            <a:duotone>
              <a:schemeClr val="bg2">
                <a:shade val="45000"/>
                <a:satMod val="135000"/>
              </a:schemeClr>
              <a:prstClr val="white"/>
            </a:duotone>
          </a:blip>
          <a:stretch>
            <a:fillRect/>
          </a:stretch>
        </p:blipFill>
        <p:spPr>
          <a:xfrm>
            <a:off x="1055734" y="6504402"/>
            <a:ext cx="2051221" cy="240159"/>
          </a:xfrm>
          <a:prstGeom prst="rect">
            <a:avLst/>
          </a:prstGeom>
          <a:noFill/>
          <a:ln>
            <a:noFill/>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250817" y="6156434"/>
            <a:ext cx="767121" cy="592495"/>
          </a:xfrm>
          <a:prstGeom prst="rect">
            <a:avLst/>
          </a:prstGeom>
        </p:spPr>
      </p:pic>
      <p:sp>
        <p:nvSpPr>
          <p:cNvPr id="4" name="Rectangle 3"/>
          <p:cNvSpPr/>
          <p:nvPr/>
        </p:nvSpPr>
        <p:spPr>
          <a:xfrm>
            <a:off x="143106" y="121186"/>
            <a:ext cx="9140024"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HOUSEHOLD SURVEY: </a:t>
            </a:r>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CMC COLONY, VARIETY HALL ROAD (DEPARTURE SLUM UNDER STUDY) </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93767" y="799182"/>
            <a:ext cx="2005447" cy="369332"/>
          </a:xfrm>
          <a:prstGeom prst="rect">
            <a:avLst/>
          </a:prstGeom>
          <a:solidFill>
            <a:schemeClr val="accent6">
              <a:lumMod val="60000"/>
              <a:lumOff val="40000"/>
              <a:alpha val="50000"/>
            </a:schemeClr>
          </a:soli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Human capital</a:t>
            </a:r>
            <a:endParaRPr lang="en-US"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51829" y="2322441"/>
            <a:ext cx="2233014" cy="369332"/>
          </a:xfrm>
          <a:prstGeom prst="rect">
            <a:avLst/>
          </a:prstGeom>
          <a:solidFill>
            <a:schemeClr val="accent6">
              <a:lumMod val="60000"/>
              <a:lumOff val="40000"/>
              <a:alpha val="50000"/>
            </a:schemeClr>
          </a:soli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Physical capital</a:t>
            </a:r>
            <a:endParaRPr lang="en-US"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93767" y="3625932"/>
            <a:ext cx="2233014" cy="369332"/>
          </a:xfrm>
          <a:prstGeom prst="rect">
            <a:avLst/>
          </a:prstGeom>
          <a:solidFill>
            <a:schemeClr val="accent6">
              <a:lumMod val="60000"/>
              <a:lumOff val="40000"/>
              <a:alpha val="50000"/>
            </a:schemeClr>
          </a:soli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Financial capital</a:t>
            </a:r>
            <a:endParaRPr lang="en-US"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08159" y="4892617"/>
            <a:ext cx="2233014" cy="369332"/>
          </a:xfrm>
          <a:prstGeom prst="rect">
            <a:avLst/>
          </a:prstGeom>
          <a:solidFill>
            <a:schemeClr val="accent6">
              <a:lumMod val="60000"/>
              <a:lumOff val="40000"/>
              <a:alpha val="50000"/>
            </a:schemeClr>
          </a:solidFill>
          <a:ln>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Social capital</a:t>
            </a:r>
            <a:endParaRPr lang="en-US" b="1" dirty="0">
              <a:latin typeface="Times New Roman" panose="02020603050405020304" pitchFamily="18" charset="0"/>
              <a:cs typeface="Times New Roman" panose="02020603050405020304" pitchFamily="18" charset="0"/>
            </a:endParaRPr>
          </a:p>
        </p:txBody>
      </p:sp>
      <p:sp>
        <p:nvSpPr>
          <p:cNvPr id="10" name="Rectangle 9"/>
          <p:cNvSpPr/>
          <p:nvPr/>
        </p:nvSpPr>
        <p:spPr>
          <a:xfrm>
            <a:off x="634378" y="1186288"/>
            <a:ext cx="3819123" cy="553357"/>
          </a:xfrm>
          <a:prstGeom prst="rect">
            <a:avLst/>
          </a:prstGeom>
        </p:spPr>
        <p:txBody>
          <a:bodyPr wrap="square">
            <a:spAutoFit/>
          </a:bodyPr>
          <a:lstStyle/>
          <a:p>
            <a:pPr>
              <a:lnSpc>
                <a:spcPct val="107000"/>
              </a:lnSpc>
            </a:pPr>
            <a:r>
              <a:rPr lang="en-US" sz="1400" dirty="0" smtClean="0">
                <a:solidFill>
                  <a:srgbClr val="000000"/>
                </a:solidFill>
                <a:ea typeface="Times New Roman" panose="02020603050405020304" pitchFamily="18" charset="0"/>
                <a:cs typeface="Times New Roman" panose="02020603050405020304" pitchFamily="18" charset="0"/>
              </a:rPr>
              <a:t>Education</a:t>
            </a:r>
            <a:endParaRPr lang="en-US" sz="1400" dirty="0">
              <a:solidFill>
                <a:srgbClr val="000000"/>
              </a:solidFill>
              <a:ea typeface="Times New Roman" panose="02020603050405020304" pitchFamily="18" charset="0"/>
              <a:cs typeface="Times New Roman" panose="02020603050405020304" pitchFamily="18" charset="0"/>
            </a:endParaRPr>
          </a:p>
          <a:p>
            <a:pPr>
              <a:lnSpc>
                <a:spcPct val="107000"/>
              </a:lnSpc>
            </a:pPr>
            <a:r>
              <a:rPr lang="en-US" sz="1400" dirty="0" smtClean="0">
                <a:solidFill>
                  <a:srgbClr val="000000"/>
                </a:solidFill>
                <a:ea typeface="Times New Roman" panose="02020603050405020304" pitchFamily="18" charset="0"/>
                <a:cs typeface="Times New Roman" panose="02020603050405020304" pitchFamily="18" charset="0"/>
              </a:rPr>
              <a:t>Skills: language </a:t>
            </a:r>
            <a:r>
              <a:rPr lang="en-US" sz="1400" dirty="0">
                <a:solidFill>
                  <a:srgbClr val="000000"/>
                </a:solidFill>
                <a:ea typeface="Times New Roman" panose="02020603050405020304" pitchFamily="18" charset="0"/>
                <a:cs typeface="Times New Roman" panose="02020603050405020304" pitchFamily="18" charset="0"/>
              </a:rPr>
              <a:t>and its influence on </a:t>
            </a:r>
            <a:r>
              <a:rPr lang="en-US" sz="1400" dirty="0" smtClean="0">
                <a:solidFill>
                  <a:srgbClr val="000000"/>
                </a:solidFill>
                <a:ea typeface="Times New Roman" panose="02020603050405020304" pitchFamily="18" charset="0"/>
                <a:cs typeface="Times New Roman" panose="02020603050405020304" pitchFamily="18" charset="0"/>
              </a:rPr>
              <a:t>employment.</a:t>
            </a:r>
            <a:endParaRPr lang="en-US" sz="1400" dirty="0">
              <a:solidFill>
                <a:srgbClr val="000000"/>
              </a:solidFill>
              <a:ea typeface="Times New Roman" panose="02020603050405020304" pitchFamily="18" charset="0"/>
              <a:cs typeface="Times New Roman" panose="02020603050405020304" pitchFamily="18" charset="0"/>
            </a:endParaRPr>
          </a:p>
        </p:txBody>
      </p:sp>
      <p:sp>
        <p:nvSpPr>
          <p:cNvPr id="11" name="Rectangle 10"/>
          <p:cNvSpPr/>
          <p:nvPr/>
        </p:nvSpPr>
        <p:spPr>
          <a:xfrm>
            <a:off x="1049795" y="2762729"/>
            <a:ext cx="3663323" cy="553357"/>
          </a:xfrm>
          <a:prstGeom prst="rect">
            <a:avLst/>
          </a:prstGeom>
        </p:spPr>
        <p:txBody>
          <a:bodyPr wrap="square">
            <a:spAutoFit/>
          </a:bodyPr>
          <a:lstStyle/>
          <a:p>
            <a:pPr>
              <a:lnSpc>
                <a:spcPct val="107000"/>
              </a:lnSpc>
            </a:pPr>
            <a:r>
              <a:rPr lang="en-US" sz="1400" dirty="0" smtClean="0">
                <a:solidFill>
                  <a:srgbClr val="000000"/>
                </a:solidFill>
                <a:ea typeface="Times New Roman" panose="02020603050405020304" pitchFamily="18" charset="0"/>
                <a:cs typeface="Times New Roman" panose="02020603050405020304" pitchFamily="18" charset="0"/>
              </a:rPr>
              <a:t>Preference</a:t>
            </a:r>
            <a:r>
              <a:rPr lang="en-US" sz="1400" dirty="0">
                <a:solidFill>
                  <a:srgbClr val="000000"/>
                </a:solidFill>
                <a:ea typeface="Times New Roman" panose="02020603050405020304" pitchFamily="18" charset="0"/>
                <a:cs typeface="Times New Roman" panose="02020603050405020304" pitchFamily="18" charset="0"/>
              </a:rPr>
              <a:t>, access and affordability of services and infrastructure </a:t>
            </a:r>
            <a:r>
              <a:rPr lang="en-US" sz="1000" dirty="0">
                <a:solidFill>
                  <a:srgbClr val="000000"/>
                </a:solidFill>
                <a:ea typeface="Times New Roman" panose="02020603050405020304" pitchFamily="18" charset="0"/>
                <a:cs typeface="Times New Roman" panose="02020603050405020304" pitchFamily="18" charset="0"/>
              </a:rPr>
              <a:t>through priority ranking exercise.</a:t>
            </a:r>
          </a:p>
        </p:txBody>
      </p:sp>
      <p:sp>
        <p:nvSpPr>
          <p:cNvPr id="12" name="Rectangle 11"/>
          <p:cNvSpPr/>
          <p:nvPr/>
        </p:nvSpPr>
        <p:spPr>
          <a:xfrm>
            <a:off x="324397" y="4074930"/>
            <a:ext cx="3060446" cy="553357"/>
          </a:xfrm>
          <a:prstGeom prst="rect">
            <a:avLst/>
          </a:prstGeom>
        </p:spPr>
        <p:txBody>
          <a:bodyPr wrap="square">
            <a:spAutoFit/>
          </a:bodyPr>
          <a:lstStyle/>
          <a:p>
            <a:pPr>
              <a:lnSpc>
                <a:spcPct val="107000"/>
              </a:lnSpc>
            </a:pPr>
            <a:r>
              <a:rPr lang="en-US" sz="1400" dirty="0" smtClean="0">
                <a:solidFill>
                  <a:srgbClr val="000000"/>
                </a:solidFill>
                <a:ea typeface="Times New Roman" panose="02020603050405020304" pitchFamily="18" charset="0"/>
                <a:cs typeface="Times New Roman" panose="02020603050405020304" pitchFamily="18" charset="0"/>
              </a:rPr>
              <a:t>Employment status, household </a:t>
            </a:r>
            <a:r>
              <a:rPr lang="en-US" sz="1400" dirty="0">
                <a:solidFill>
                  <a:srgbClr val="000000"/>
                </a:solidFill>
                <a:ea typeface="Times New Roman" panose="02020603050405020304" pitchFamily="18" charset="0"/>
                <a:cs typeface="Times New Roman" panose="02020603050405020304" pitchFamily="18" charset="0"/>
              </a:rPr>
              <a:t>income, assets and compare with expenditures. </a:t>
            </a:r>
          </a:p>
        </p:txBody>
      </p:sp>
      <p:sp>
        <p:nvSpPr>
          <p:cNvPr id="13" name="Rectangle 12"/>
          <p:cNvSpPr/>
          <p:nvPr/>
        </p:nvSpPr>
        <p:spPr>
          <a:xfrm>
            <a:off x="359082" y="5414453"/>
            <a:ext cx="2991075" cy="523220"/>
          </a:xfrm>
          <a:prstGeom prst="rect">
            <a:avLst/>
          </a:prstGeom>
        </p:spPr>
        <p:txBody>
          <a:bodyPr wrap="none">
            <a:spAutoFit/>
          </a:bodyPr>
          <a:lstStyle/>
          <a:p>
            <a:r>
              <a:rPr lang="en-US" sz="1400" dirty="0">
                <a:solidFill>
                  <a:srgbClr val="000000"/>
                </a:solidFill>
                <a:ea typeface="Times New Roman" panose="02020603050405020304" pitchFamily="18" charset="0"/>
                <a:cs typeface="Times New Roman" panose="02020603050405020304" pitchFamily="18" charset="0"/>
              </a:rPr>
              <a:t>N</a:t>
            </a:r>
            <a:r>
              <a:rPr lang="en-US" sz="1400" dirty="0" smtClean="0">
                <a:solidFill>
                  <a:srgbClr val="000000"/>
                </a:solidFill>
                <a:ea typeface="Times New Roman" panose="02020603050405020304" pitchFamily="18" charset="0"/>
                <a:cs typeface="Times New Roman" panose="02020603050405020304" pitchFamily="18" charset="0"/>
              </a:rPr>
              <a:t>etworks </a:t>
            </a:r>
            <a:r>
              <a:rPr lang="en-US" sz="1400" dirty="0">
                <a:solidFill>
                  <a:srgbClr val="000000"/>
                </a:solidFill>
                <a:ea typeface="Times New Roman" panose="02020603050405020304" pitchFamily="18" charset="0"/>
                <a:cs typeface="Times New Roman" panose="02020603050405020304" pitchFamily="18" charset="0"/>
              </a:rPr>
              <a:t>in play, reciprocity and </a:t>
            </a:r>
            <a:r>
              <a:rPr lang="en-US" sz="1400" dirty="0" smtClean="0">
                <a:solidFill>
                  <a:srgbClr val="000000"/>
                </a:solidFill>
                <a:ea typeface="Times New Roman" panose="02020603050405020304" pitchFamily="18" charset="0"/>
                <a:cs typeface="Times New Roman" panose="02020603050405020304" pitchFamily="18" charset="0"/>
              </a:rPr>
              <a:t>trust.</a:t>
            </a:r>
          </a:p>
          <a:p>
            <a:r>
              <a:rPr lang="en-US" sz="1400" dirty="0" smtClean="0">
                <a:solidFill>
                  <a:srgbClr val="000000"/>
                </a:solidFill>
                <a:ea typeface="Times New Roman" panose="02020603050405020304" pitchFamily="18" charset="0"/>
                <a:cs typeface="Times New Roman" panose="02020603050405020304" pitchFamily="18" charset="0"/>
              </a:rPr>
              <a:t>Gender issues, discriminations if any </a:t>
            </a:r>
            <a:endParaRPr lang="en-US" sz="1400" dirty="0"/>
          </a:p>
        </p:txBody>
      </p:sp>
      <p:cxnSp>
        <p:nvCxnSpPr>
          <p:cNvPr id="15" name="Straight Arrow Connector 14"/>
          <p:cNvCxnSpPr/>
          <p:nvPr/>
        </p:nvCxnSpPr>
        <p:spPr>
          <a:xfrm flipV="1">
            <a:off x="609600" y="1205992"/>
            <a:ext cx="0" cy="2419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9600" y="2507107"/>
            <a:ext cx="5422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extLst>
              <p:ext uri="{D42A27DB-BD31-4B8C-83A1-F6EECF244321}">
                <p14:modId xmlns:p14="http://schemas.microsoft.com/office/powerpoint/2010/main" val="1704912619"/>
              </p:ext>
            </p:extLst>
          </p:nvPr>
        </p:nvGraphicFramePr>
        <p:xfrm>
          <a:off x="6348521" y="1043140"/>
          <a:ext cx="5006280" cy="1646456"/>
        </p:xfrm>
        <a:graphic>
          <a:graphicData uri="http://schemas.openxmlformats.org/drawingml/2006/table">
            <a:tbl>
              <a:tblPr firstRow="1" firstCol="1" bandRow="1"/>
              <a:tblGrid>
                <a:gridCol w="2017164"/>
                <a:gridCol w="967067"/>
                <a:gridCol w="967067"/>
                <a:gridCol w="1054982"/>
              </a:tblGrid>
              <a:tr h="275957">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Age Groups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63745">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2537">
                <a:tc>
                  <a:txBody>
                    <a:bodyPr/>
                    <a:lstStyle/>
                    <a:p>
                      <a:pPr marL="0" marR="0" algn="l">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16-30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54954">
                <a:tc>
                  <a:txBody>
                    <a:bodyPr/>
                    <a:lstStyle/>
                    <a:p>
                      <a:pPr marL="0" marR="0" algn="l">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31-45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315518">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63745">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 and above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5498" marR="105498"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699458346"/>
              </p:ext>
            </p:extLst>
          </p:nvPr>
        </p:nvGraphicFramePr>
        <p:xfrm>
          <a:off x="6344753" y="3139766"/>
          <a:ext cx="5165814" cy="1342072"/>
        </p:xfrm>
        <a:graphic>
          <a:graphicData uri="http://schemas.openxmlformats.org/drawingml/2006/table">
            <a:tbl>
              <a:tblPr firstRow="1" firstCol="1" bandRow="1"/>
              <a:tblGrid>
                <a:gridCol w="2082740"/>
                <a:gridCol w="997437"/>
                <a:gridCol w="997437"/>
                <a:gridCol w="1088200"/>
              </a:tblGrid>
              <a:tr h="272775">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Marital Status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57808">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Married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227875">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Unmarried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86775">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Widowed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96431">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Divorced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4282" marR="10428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2322271069"/>
              </p:ext>
            </p:extLst>
          </p:nvPr>
        </p:nvGraphicFramePr>
        <p:xfrm>
          <a:off x="6356383" y="4953851"/>
          <a:ext cx="3522883" cy="997395"/>
        </p:xfrm>
        <a:graphic>
          <a:graphicData uri="http://schemas.openxmlformats.org/drawingml/2006/table">
            <a:tbl>
              <a:tblPr firstRow="1" firstCol="1" bandRow="1"/>
              <a:tblGrid>
                <a:gridCol w="1804158"/>
                <a:gridCol w="1718725"/>
              </a:tblGrid>
              <a:tr h="283942">
                <a:tc>
                  <a:txBody>
                    <a:bodyPr/>
                    <a:lstStyle/>
                    <a:p>
                      <a:pPr marL="0" marR="0" algn="ctr">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Family Size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Respondents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5301">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5301">
                <a:tc>
                  <a:txBody>
                    <a:bodyPr/>
                    <a:lstStyle/>
                    <a:p>
                      <a:pPr marL="0" marR="0" algn="l">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242851">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&amp; Above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08552" marR="108552"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bl>
          </a:graphicData>
        </a:graphic>
      </p:graphicFrame>
      <p:sp>
        <p:nvSpPr>
          <p:cNvPr id="24" name="Rectangle 23"/>
          <p:cNvSpPr/>
          <p:nvPr/>
        </p:nvSpPr>
        <p:spPr>
          <a:xfrm rot="16200000">
            <a:off x="4845911" y="4534282"/>
            <a:ext cx="2398926" cy="400110"/>
          </a:xfrm>
          <a:prstGeom prst="rect">
            <a:avLst/>
          </a:prstGeom>
        </p:spPr>
        <p:txBody>
          <a:bodyPr wrap="none">
            <a:spAutoFit/>
          </a:bodyPr>
          <a:lstStyle/>
          <a:p>
            <a:r>
              <a:rPr lang="en-US" sz="2000" b="1" dirty="0" smtClean="0"/>
              <a:t>GENERAL OVERVIEW</a:t>
            </a:r>
            <a:endParaRPr lang="en-US" sz="2000" b="1" dirty="0"/>
          </a:p>
        </p:txBody>
      </p:sp>
      <p:cxnSp>
        <p:nvCxnSpPr>
          <p:cNvPr id="26" name="Straight Connector 25"/>
          <p:cNvCxnSpPr/>
          <p:nvPr/>
        </p:nvCxnSpPr>
        <p:spPr>
          <a:xfrm flipV="1">
            <a:off x="6156251" y="799182"/>
            <a:ext cx="0" cy="2624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202897" y="5933800"/>
            <a:ext cx="0" cy="767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245429" y="765697"/>
            <a:ext cx="2282997"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age group recorded</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33" name="Rectangle 32"/>
          <p:cNvSpPr/>
          <p:nvPr/>
        </p:nvSpPr>
        <p:spPr>
          <a:xfrm>
            <a:off x="6278947" y="2859774"/>
            <a:ext cx="1972015"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marital status</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34" name="Rectangle 33"/>
          <p:cNvSpPr/>
          <p:nvPr/>
        </p:nvSpPr>
        <p:spPr>
          <a:xfrm>
            <a:off x="6245429" y="4669545"/>
            <a:ext cx="1794081"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family size</a:t>
            </a:r>
            <a:endParaRPr lang="en-US" sz="1000" b="1" dirty="0">
              <a:solidFill>
                <a:schemeClr val="accent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171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24" grpId="0"/>
      <p:bldP spid="32" grpId="0"/>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JPG"/>
          <p:cNvPicPr/>
          <p:nvPr/>
        </p:nvPicPr>
        <p:blipFill>
          <a:blip r:embed="rId3">
            <a:duotone>
              <a:schemeClr val="bg2">
                <a:shade val="45000"/>
                <a:satMod val="135000"/>
              </a:schemeClr>
              <a:prstClr val="white"/>
            </a:duotone>
          </a:blip>
          <a:stretch>
            <a:fillRect/>
          </a:stretch>
        </p:blipFill>
        <p:spPr>
          <a:xfrm>
            <a:off x="948023" y="6504289"/>
            <a:ext cx="2051221" cy="240159"/>
          </a:xfrm>
          <a:prstGeom prst="rect">
            <a:avLst/>
          </a:prstGeom>
          <a:noFill/>
          <a:ln>
            <a:noFill/>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143106" y="6156321"/>
            <a:ext cx="767121" cy="592495"/>
          </a:xfrm>
          <a:prstGeom prst="rect">
            <a:avLst/>
          </a:prstGeom>
        </p:spPr>
      </p:pic>
      <p:sp>
        <p:nvSpPr>
          <p:cNvPr id="4" name="Rectangle 3"/>
          <p:cNvSpPr/>
          <p:nvPr/>
        </p:nvSpPr>
        <p:spPr>
          <a:xfrm>
            <a:off x="143106" y="121186"/>
            <a:ext cx="9140024"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HOUSEHOLD SURVEY: </a:t>
            </a:r>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CMC COLONY, VARIETY HALL ROAD (DEPARTURE SLUM UNDER STUDY) </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85041134"/>
              </p:ext>
            </p:extLst>
          </p:nvPr>
        </p:nvGraphicFramePr>
        <p:xfrm>
          <a:off x="685698" y="1524731"/>
          <a:ext cx="4109585" cy="1880646"/>
        </p:xfrm>
        <a:graphic>
          <a:graphicData uri="http://schemas.openxmlformats.org/drawingml/2006/table">
            <a:tbl>
              <a:tblPr firstRow="1" firstCol="1" bandRow="1"/>
              <a:tblGrid>
                <a:gridCol w="1588548"/>
                <a:gridCol w="796117"/>
                <a:gridCol w="862460"/>
                <a:gridCol w="862460"/>
              </a:tblGrid>
              <a:tr h="290700">
                <a:tc>
                  <a:txBody>
                    <a:bodyPr/>
                    <a:lstStyle/>
                    <a:p>
                      <a:pPr marL="0" marR="0" algn="ctr">
                        <a:lnSpc>
                          <a:spcPct val="107000"/>
                        </a:lnSpc>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Education Level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7808">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50053">
                <a:tc>
                  <a:txBody>
                    <a:bodyPr/>
                    <a:lstStyle/>
                    <a:p>
                      <a:pPr marL="0" marR="0" algn="l">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Secondary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259314">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 School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87098">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Pre-University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68575">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Degree and Above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87098">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Uneducated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00420602"/>
              </p:ext>
            </p:extLst>
          </p:nvPr>
        </p:nvGraphicFramePr>
        <p:xfrm>
          <a:off x="5463328" y="801675"/>
          <a:ext cx="5147968" cy="1369698"/>
        </p:xfrm>
        <a:graphic>
          <a:graphicData uri="http://schemas.openxmlformats.org/drawingml/2006/table">
            <a:tbl>
              <a:tblPr firstRow="1" firstCol="1" bandRow="1"/>
              <a:tblGrid>
                <a:gridCol w="2533398"/>
                <a:gridCol w="692092"/>
                <a:gridCol w="737925"/>
                <a:gridCol w="1184553"/>
              </a:tblGrid>
              <a:tr h="165735">
                <a:tc>
                  <a:txBody>
                    <a:bodyPr/>
                    <a:lstStyle/>
                    <a:p>
                      <a:pPr marL="0" marR="0">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Type of Employment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(of 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48590">
                <a:tc>
                  <a:txBody>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Municipality/ CMC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160020">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 Government Agencies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65735">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Private Sector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177165">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Self Employed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171450">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56726710"/>
              </p:ext>
            </p:extLst>
          </p:nvPr>
        </p:nvGraphicFramePr>
        <p:xfrm>
          <a:off x="5465322" y="2445164"/>
          <a:ext cx="5135341" cy="913132"/>
        </p:xfrm>
        <a:graphic>
          <a:graphicData uri="http://schemas.openxmlformats.org/drawingml/2006/table">
            <a:tbl>
              <a:tblPr firstRow="1" firstCol="1" bandRow="1"/>
              <a:tblGrid>
                <a:gridCol w="1926995"/>
                <a:gridCol w="804778"/>
                <a:gridCol w="885256"/>
                <a:gridCol w="1518312"/>
              </a:tblGrid>
              <a:tr h="188595">
                <a:tc>
                  <a:txBody>
                    <a:bodyPr/>
                    <a:lstStyle/>
                    <a:p>
                      <a:r>
                        <a:rPr lang="en-US" sz="1400" b="1" dirty="0" smtClean="0">
                          <a:effectLst/>
                          <a:latin typeface="Times New Roman" panose="02020603050405020304" pitchFamily="18" charset="0"/>
                          <a:cs typeface="Times New Roman" panose="02020603050405020304" pitchFamily="18" charset="0"/>
                        </a:rPr>
                        <a:t>Employment rate</a:t>
                      </a:r>
                      <a:endParaRPr lang="en-US" sz="1400" b="1" dirty="0">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(of 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00025">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Employed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177165">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Unemployed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65735">
                <a:tc>
                  <a:txBody>
                    <a:bodyPr/>
                    <a:lstStyle/>
                    <a:p>
                      <a:pPr marL="0" marR="0" algn="l">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Previously Employed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bl>
          </a:graphicData>
        </a:graphic>
      </p:graphicFrame>
      <p:sp>
        <p:nvSpPr>
          <p:cNvPr id="10" name="Rectangle 9"/>
          <p:cNvSpPr/>
          <p:nvPr/>
        </p:nvSpPr>
        <p:spPr>
          <a:xfrm rot="16200000">
            <a:off x="3524638" y="4174651"/>
            <a:ext cx="3212674" cy="400110"/>
          </a:xfrm>
          <a:prstGeom prst="rect">
            <a:avLst/>
          </a:prstGeom>
        </p:spPr>
        <p:txBody>
          <a:bodyPr wrap="none">
            <a:spAutoFit/>
          </a:bodyPr>
          <a:lstStyle/>
          <a:p>
            <a:r>
              <a:rPr lang="en-US" sz="2000" b="1" dirty="0" smtClean="0"/>
              <a:t>EMPLOYMENT AND INCOME</a:t>
            </a:r>
            <a:endParaRPr lang="en-US" sz="2000" b="1" dirty="0"/>
          </a:p>
        </p:txBody>
      </p:sp>
      <p:cxnSp>
        <p:nvCxnSpPr>
          <p:cNvPr id="11" name="Straight Connector 10"/>
          <p:cNvCxnSpPr/>
          <p:nvPr/>
        </p:nvCxnSpPr>
        <p:spPr>
          <a:xfrm flipV="1">
            <a:off x="5295016" y="642185"/>
            <a:ext cx="0" cy="2152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1030" y="5981043"/>
            <a:ext cx="0" cy="767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1521648839"/>
              </p:ext>
            </p:extLst>
          </p:nvPr>
        </p:nvGraphicFramePr>
        <p:xfrm>
          <a:off x="5497035" y="3668774"/>
          <a:ext cx="5082363" cy="1141415"/>
        </p:xfrm>
        <a:graphic>
          <a:graphicData uri="http://schemas.openxmlformats.org/drawingml/2006/table">
            <a:tbl>
              <a:tblPr firstRow="1" firstCol="1" bandRow="1"/>
              <a:tblGrid>
                <a:gridCol w="2422154"/>
                <a:gridCol w="693183"/>
                <a:gridCol w="744279"/>
                <a:gridCol w="1222747"/>
              </a:tblGrid>
              <a:tr h="148590">
                <a:tc>
                  <a:txBody>
                    <a:bodyPr/>
                    <a:lstStyle/>
                    <a:p>
                      <a:pPr marL="0" marR="0">
                        <a:lnSpc>
                          <a:spcPct val="107000"/>
                        </a:lnSpc>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Income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(of 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1450">
                <a:tc>
                  <a:txBody>
                    <a:bodyPr/>
                    <a:lstStyle/>
                    <a:p>
                      <a:pPr marL="0" marR="0" algn="l">
                        <a:lnSpc>
                          <a:spcPct val="107000"/>
                        </a:lnSpc>
                        <a:spcBef>
                          <a:spcPts val="0"/>
                        </a:spcBef>
                        <a:spcAft>
                          <a:spcPts val="0"/>
                        </a:spcAft>
                      </a:pPr>
                      <a:r>
                        <a:rPr lang="en-US"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1,000-5,000 (15-70 $)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1450">
                <a:tc>
                  <a:txBody>
                    <a:bodyPr/>
                    <a:lstStyle/>
                    <a:p>
                      <a:pPr marL="0" marR="0" algn="l">
                        <a:lnSpc>
                          <a:spcPct val="107000"/>
                        </a:lnSpc>
                        <a:spcBef>
                          <a:spcPts val="0"/>
                        </a:spcBef>
                        <a:spcAft>
                          <a:spcPts val="0"/>
                        </a:spcAft>
                      </a:pP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5,000-10,000 (70- 140 $)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171450">
                <a:tc>
                  <a:txBody>
                    <a:bodyPr/>
                    <a:lstStyle/>
                    <a:p>
                      <a:pPr marL="0" marR="0" algn="l">
                        <a:lnSpc>
                          <a:spcPct val="107000"/>
                        </a:lnSpc>
                        <a:spcBef>
                          <a:spcPts val="0"/>
                        </a:spcBef>
                        <a:spcAft>
                          <a:spcPts val="0"/>
                        </a:spcAft>
                      </a:pPr>
                      <a:r>
                        <a:rPr lang="en-US"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10,000-15,000 (140- 210 $)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1450">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15,000 &amp; </a:t>
                      </a:r>
                      <a:r>
                        <a:rPr lang="en-US"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Above (&gt;210 $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524861264"/>
              </p:ext>
            </p:extLst>
          </p:nvPr>
        </p:nvGraphicFramePr>
        <p:xfrm>
          <a:off x="5513463" y="5071147"/>
          <a:ext cx="5087200" cy="1369698"/>
        </p:xfrm>
        <a:graphic>
          <a:graphicData uri="http://schemas.openxmlformats.org/drawingml/2006/table">
            <a:tbl>
              <a:tblPr firstRow="1" firstCol="1" bandRow="1"/>
              <a:tblGrid>
                <a:gridCol w="2901829"/>
                <a:gridCol w="2185371"/>
              </a:tblGrid>
              <a:tr h="131445">
                <a:tc>
                  <a:txBody>
                    <a:bodyPr/>
                    <a:lstStyle/>
                    <a:p>
                      <a:pPr marL="0" marR="0">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List of Expenditures: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Amount (Rs /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1450">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Medical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 – 2,500 / 7 - 36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1450">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Electrical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 – 300 / 1.5 – 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1450">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Gas connection/ kerosene stove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 750 /  10,8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177165">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Grocery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l">
                        <a:lnSpc>
                          <a:spcPct val="107000"/>
                        </a:lnSpc>
                        <a:spcBef>
                          <a:spcPts val="0"/>
                        </a:spcBef>
                        <a:spcAft>
                          <a:spcPts val="0"/>
                        </a:spcAft>
                      </a:pPr>
                      <a:r>
                        <a:rPr lang="en-US"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Approx. </a:t>
                      </a: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3,500 /  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171450">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 supply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16" name="Rectangle 15"/>
          <p:cNvSpPr/>
          <p:nvPr/>
        </p:nvSpPr>
        <p:spPr>
          <a:xfrm rot="16200000">
            <a:off x="-380338" y="1871343"/>
            <a:ext cx="1446999" cy="400110"/>
          </a:xfrm>
          <a:prstGeom prst="rect">
            <a:avLst/>
          </a:prstGeom>
        </p:spPr>
        <p:txBody>
          <a:bodyPr wrap="none">
            <a:spAutoFit/>
          </a:bodyPr>
          <a:lstStyle/>
          <a:p>
            <a:r>
              <a:rPr lang="en-US" sz="2000" b="1" dirty="0" smtClean="0"/>
              <a:t>EDUCATION</a:t>
            </a:r>
            <a:endParaRPr lang="en-US" sz="2000" b="1" dirty="0"/>
          </a:p>
        </p:txBody>
      </p:sp>
      <p:cxnSp>
        <p:nvCxnSpPr>
          <p:cNvPr id="17" name="Straight Connector 16"/>
          <p:cNvCxnSpPr/>
          <p:nvPr/>
        </p:nvCxnSpPr>
        <p:spPr>
          <a:xfrm flipV="1">
            <a:off x="414401" y="657940"/>
            <a:ext cx="0" cy="677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8516" y="2966484"/>
            <a:ext cx="0" cy="3798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606525" y="3416690"/>
            <a:ext cx="2077813"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education levels</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27" name="Rectangle 26"/>
          <p:cNvSpPr/>
          <p:nvPr/>
        </p:nvSpPr>
        <p:spPr>
          <a:xfrm>
            <a:off x="5331030" y="571214"/>
            <a:ext cx="2297424"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type of employment</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28" name="Rectangle 27"/>
          <p:cNvSpPr/>
          <p:nvPr/>
        </p:nvSpPr>
        <p:spPr>
          <a:xfrm>
            <a:off x="5363721" y="2212172"/>
            <a:ext cx="2284600"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rate of employment</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29" name="Rectangle 28"/>
          <p:cNvSpPr/>
          <p:nvPr/>
        </p:nvSpPr>
        <p:spPr>
          <a:xfrm>
            <a:off x="5367233" y="3423443"/>
            <a:ext cx="2180405"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income generated</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30" name="Rectangle 29"/>
          <p:cNvSpPr/>
          <p:nvPr/>
        </p:nvSpPr>
        <p:spPr>
          <a:xfrm>
            <a:off x="5400590" y="4865528"/>
            <a:ext cx="2523448"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expenditures per month</a:t>
            </a:r>
            <a:endParaRPr lang="en-US" sz="1000" b="1" dirty="0">
              <a:solidFill>
                <a:schemeClr val="accent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454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6" grpId="0"/>
      <p:bldP spid="27" grpId="0"/>
      <p:bldP spid="28" grpId="0"/>
      <p:bldP spid="29" grpId="0"/>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go.JPG"/>
          <p:cNvPicPr/>
          <p:nvPr/>
        </p:nvPicPr>
        <p:blipFill>
          <a:blip r:embed="rId3">
            <a:duotone>
              <a:schemeClr val="bg2">
                <a:shade val="45000"/>
                <a:satMod val="135000"/>
              </a:schemeClr>
              <a:prstClr val="white"/>
            </a:duotone>
          </a:blip>
          <a:stretch>
            <a:fillRect/>
          </a:stretch>
        </p:blipFill>
        <p:spPr>
          <a:xfrm>
            <a:off x="948023" y="6504289"/>
            <a:ext cx="2051221" cy="240159"/>
          </a:xfrm>
          <a:prstGeom prst="rect">
            <a:avLst/>
          </a:prstGeom>
          <a:noFill/>
          <a:ln>
            <a:noFill/>
          </a:ln>
        </p:spPr>
      </p:pic>
      <p:pic>
        <p:nvPicPr>
          <p:cNvPr id="27" name="Picture 26"/>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143106" y="6156321"/>
            <a:ext cx="767121" cy="592495"/>
          </a:xfrm>
          <a:prstGeom prst="rect">
            <a:avLst/>
          </a:prstGeom>
        </p:spPr>
      </p:pic>
      <p:sp>
        <p:nvSpPr>
          <p:cNvPr id="5" name="Rectangle 4"/>
          <p:cNvSpPr/>
          <p:nvPr/>
        </p:nvSpPr>
        <p:spPr>
          <a:xfrm>
            <a:off x="143106" y="121186"/>
            <a:ext cx="9140024"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HOUSEHOLD SURVEY: </a:t>
            </a:r>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CMC COLONY, VARIETY HALL ROAD (DEPARTURE SLUM UNDER STUDY) </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rot="16200000">
            <a:off x="-1904493" y="3637341"/>
            <a:ext cx="4756815" cy="400110"/>
          </a:xfrm>
          <a:prstGeom prst="rect">
            <a:avLst/>
          </a:prstGeom>
        </p:spPr>
        <p:txBody>
          <a:bodyPr wrap="none">
            <a:spAutoFit/>
          </a:bodyPr>
          <a:lstStyle/>
          <a:p>
            <a:r>
              <a:rPr lang="en-US" sz="2000" b="1" dirty="0" smtClean="0"/>
              <a:t>EMPLOYMENT LOCATION AND TRANSPORT</a:t>
            </a:r>
            <a:endParaRPr lang="en-US" sz="2000" b="1" dirty="0"/>
          </a:p>
        </p:txBody>
      </p:sp>
      <p:cxnSp>
        <p:nvCxnSpPr>
          <p:cNvPr id="7" name="Straight Connector 6"/>
          <p:cNvCxnSpPr/>
          <p:nvPr/>
        </p:nvCxnSpPr>
        <p:spPr>
          <a:xfrm flipV="1">
            <a:off x="637956" y="727245"/>
            <a:ext cx="0" cy="952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970" y="6066103"/>
            <a:ext cx="0" cy="767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ext uri="{D42A27DB-BD31-4B8C-83A1-F6EECF244321}">
                <p14:modId xmlns:p14="http://schemas.microsoft.com/office/powerpoint/2010/main" val="951154999"/>
              </p:ext>
            </p:extLst>
          </p:nvPr>
        </p:nvGraphicFramePr>
        <p:xfrm>
          <a:off x="925032" y="1037725"/>
          <a:ext cx="4518838" cy="2096012"/>
        </p:xfrm>
        <a:graphic>
          <a:graphicData uri="http://schemas.openxmlformats.org/drawingml/2006/table">
            <a:tbl>
              <a:tblPr firstRow="1" firstCol="1" bandRow="1"/>
              <a:tblGrid>
                <a:gridCol w="2052084"/>
                <a:gridCol w="1356729"/>
                <a:gridCol w="1110025"/>
              </a:tblGrid>
              <a:tr h="269748">
                <a:tc>
                  <a:txBody>
                    <a:bodyPr/>
                    <a:lstStyle/>
                    <a:p>
                      <a:pPr marL="0" marR="0">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Location of Employment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Distance ( km)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Dwellers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Gandhipuram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CMC Colony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R.S.Puram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20668">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Ukkadam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Selvapuram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Town hall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F2CC"/>
                    </a:solidFill>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Sowripalayam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20668">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Vellalore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579256361"/>
              </p:ext>
            </p:extLst>
          </p:nvPr>
        </p:nvGraphicFramePr>
        <p:xfrm>
          <a:off x="919089" y="3686180"/>
          <a:ext cx="2923958" cy="1283991"/>
        </p:xfrm>
        <a:graphic>
          <a:graphicData uri="http://schemas.openxmlformats.org/drawingml/2006/table">
            <a:tbl>
              <a:tblPr firstRow="1" firstCol="1" bandRow="1"/>
              <a:tblGrid>
                <a:gridCol w="1701212"/>
                <a:gridCol w="1222746"/>
              </a:tblGrid>
              <a:tr h="318882">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 of transport.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Household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55567">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Two Wheeler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4930">
                <a:tc>
                  <a:txBody>
                    <a:bodyPr/>
                    <a:lstStyle/>
                    <a:p>
                      <a:pPr marL="0" marR="0">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Public Transport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294612">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Others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13" name="Rectangle 12"/>
          <p:cNvSpPr/>
          <p:nvPr/>
        </p:nvSpPr>
        <p:spPr>
          <a:xfrm rot="16200000">
            <a:off x="4545247" y="4528096"/>
            <a:ext cx="2234714" cy="400110"/>
          </a:xfrm>
          <a:prstGeom prst="rect">
            <a:avLst/>
          </a:prstGeom>
        </p:spPr>
        <p:txBody>
          <a:bodyPr wrap="none">
            <a:spAutoFit/>
          </a:bodyPr>
          <a:lstStyle/>
          <a:p>
            <a:r>
              <a:rPr lang="en-US" sz="2000" b="1" dirty="0" smtClean="0"/>
              <a:t>SOCIAL NETWORKS</a:t>
            </a:r>
            <a:endParaRPr lang="en-US" sz="2000" b="1" dirty="0"/>
          </a:p>
        </p:txBody>
      </p:sp>
      <p:cxnSp>
        <p:nvCxnSpPr>
          <p:cNvPr id="14" name="Straight Connector 13"/>
          <p:cNvCxnSpPr/>
          <p:nvPr/>
        </p:nvCxnSpPr>
        <p:spPr>
          <a:xfrm flipV="1">
            <a:off x="5773479" y="792996"/>
            <a:ext cx="0" cy="26245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20125" y="5927614"/>
            <a:ext cx="0" cy="7677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extLst>
              <p:ext uri="{D42A27DB-BD31-4B8C-83A1-F6EECF244321}">
                <p14:modId xmlns:p14="http://schemas.microsoft.com/office/powerpoint/2010/main" val="3787413527"/>
              </p:ext>
            </p:extLst>
          </p:nvPr>
        </p:nvGraphicFramePr>
        <p:xfrm>
          <a:off x="5910891" y="998084"/>
          <a:ext cx="4030551" cy="1369698"/>
        </p:xfrm>
        <a:graphic>
          <a:graphicData uri="http://schemas.openxmlformats.org/drawingml/2006/table">
            <a:tbl>
              <a:tblPr firstRow="1" firstCol="1" bandRow="1"/>
              <a:tblGrid>
                <a:gridCol w="1763586"/>
                <a:gridCol w="750360"/>
                <a:gridCol w="813645"/>
                <a:gridCol w="702960"/>
              </a:tblGrid>
              <a:tr h="214654">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Degree of Interaction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4654">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Always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4654">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Often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4654">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Sometimes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214654">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Rarely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14654">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Never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9067214"/>
              </p:ext>
            </p:extLst>
          </p:nvPr>
        </p:nvGraphicFramePr>
        <p:xfrm>
          <a:off x="5947721" y="2915487"/>
          <a:ext cx="2717813" cy="876067"/>
        </p:xfrm>
        <a:graphic>
          <a:graphicData uri="http://schemas.openxmlformats.org/drawingml/2006/table">
            <a:tbl>
              <a:tblPr firstRow="1" firstCol="1" bandRow="1"/>
              <a:tblGrid>
                <a:gridCol w="564566"/>
                <a:gridCol w="568514"/>
                <a:gridCol w="803026"/>
                <a:gridCol w="781707"/>
              </a:tblGrid>
              <a:tr h="419501">
                <a:tc>
                  <a:txBody>
                    <a:bodyPr/>
                    <a:lstStyle/>
                    <a:p>
                      <a:endParaRPr lang="en-US" sz="14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Female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04456">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04456">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607757085"/>
              </p:ext>
            </p:extLst>
          </p:nvPr>
        </p:nvGraphicFramePr>
        <p:xfrm>
          <a:off x="5986129" y="4408244"/>
          <a:ext cx="3976578" cy="1322712"/>
        </p:xfrm>
        <a:graphic>
          <a:graphicData uri="http://schemas.openxmlformats.org/drawingml/2006/table">
            <a:tbl>
              <a:tblPr firstRow="1" firstCol="1" bandRow="1"/>
              <a:tblGrid>
                <a:gridCol w="1988289"/>
                <a:gridCol w="1988289"/>
              </a:tblGrid>
              <a:tr h="361519">
                <a:tc>
                  <a:txBody>
                    <a:bodyPr/>
                    <a:lstStyle/>
                    <a:p>
                      <a:pPr marL="0" marR="0">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Celebrates with: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of Households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32725">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Relatives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r h="332725">
                <a:tc>
                  <a:txBody>
                    <a:bodyPr/>
                    <a:lstStyle/>
                    <a:p>
                      <a:pPr marL="0" marR="0" algn="l">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Friends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95743">
                <a:tc>
                  <a:txBody>
                    <a:bodyPr/>
                    <a:lstStyle/>
                    <a:p>
                      <a:pPr marL="0" marR="0" algn="l">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Neighbors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
        <p:nvSpPr>
          <p:cNvPr id="21" name="Rectangle 20"/>
          <p:cNvSpPr/>
          <p:nvPr/>
        </p:nvSpPr>
        <p:spPr>
          <a:xfrm>
            <a:off x="5862659" y="4113854"/>
            <a:ext cx="3336170"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a:t>
            </a:r>
            <a:r>
              <a:rPr lang="en-US" sz="1000" b="1" dirty="0">
                <a:solidFill>
                  <a:schemeClr val="accent1"/>
                </a:solidFill>
                <a:latin typeface="Times New Roman" panose="02020603050405020304" pitchFamily="18" charset="0"/>
                <a:ea typeface="Calibri" panose="020F0502020204030204" pitchFamily="34" charset="0"/>
              </a:rPr>
              <a:t>with whom </a:t>
            </a:r>
            <a:r>
              <a:rPr lang="en-US" sz="1000" b="1" dirty="0" smtClean="0">
                <a:solidFill>
                  <a:schemeClr val="accent1"/>
                </a:solidFill>
                <a:latin typeface="Times New Roman" panose="02020603050405020304" pitchFamily="18" charset="0"/>
                <a:ea typeface="Calibri" panose="020F0502020204030204" pitchFamily="34" charset="0"/>
              </a:rPr>
              <a:t>the dwellers celebrate </a:t>
            </a:r>
            <a:r>
              <a:rPr lang="en-US" sz="1000" b="1" dirty="0">
                <a:solidFill>
                  <a:schemeClr val="accent1"/>
                </a:solidFill>
                <a:latin typeface="Times New Roman" panose="02020603050405020304" pitchFamily="18" charset="0"/>
                <a:ea typeface="Calibri" panose="020F0502020204030204" pitchFamily="34" charset="0"/>
              </a:rPr>
              <a:t>festivals</a:t>
            </a:r>
            <a:endParaRPr lang="en-US" sz="1000" b="1" dirty="0">
              <a:solidFill>
                <a:schemeClr val="accent1"/>
              </a:solidFill>
            </a:endParaRPr>
          </a:p>
        </p:txBody>
      </p:sp>
      <p:sp>
        <p:nvSpPr>
          <p:cNvPr id="22" name="Rectangle 21"/>
          <p:cNvSpPr/>
          <p:nvPr/>
        </p:nvSpPr>
        <p:spPr>
          <a:xfrm>
            <a:off x="5862659" y="2596942"/>
            <a:ext cx="3716082"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a:t>
            </a:r>
            <a:r>
              <a:rPr lang="en-US" sz="1000" b="1" dirty="0">
                <a:solidFill>
                  <a:schemeClr val="accent1"/>
                </a:solidFill>
                <a:latin typeface="Times New Roman" panose="02020603050405020304" pitchFamily="18" charset="0"/>
                <a:ea typeface="Calibri" panose="020F0502020204030204" pitchFamily="34" charset="0"/>
              </a:rPr>
              <a:t>those who made friends after shifting to Vellalore</a:t>
            </a:r>
          </a:p>
        </p:txBody>
      </p:sp>
      <p:sp>
        <p:nvSpPr>
          <p:cNvPr id="23" name="Rectangle 22"/>
          <p:cNvSpPr/>
          <p:nvPr/>
        </p:nvSpPr>
        <p:spPr>
          <a:xfrm>
            <a:off x="5820125" y="741463"/>
            <a:ext cx="2145139"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degree of interaction</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24" name="Rectangle 23"/>
          <p:cNvSpPr/>
          <p:nvPr/>
        </p:nvSpPr>
        <p:spPr>
          <a:xfrm>
            <a:off x="826367" y="730581"/>
            <a:ext cx="2496196"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location of employment</a:t>
            </a:r>
            <a:endParaRPr lang="en-US" sz="1000" b="1" dirty="0">
              <a:solidFill>
                <a:schemeClr val="accent1"/>
              </a:solidFill>
              <a:latin typeface="Times New Roman" panose="02020603050405020304" pitchFamily="18" charset="0"/>
              <a:ea typeface="Calibri" panose="020F0502020204030204" pitchFamily="34" charset="0"/>
            </a:endParaRPr>
          </a:p>
        </p:txBody>
      </p:sp>
      <p:sp>
        <p:nvSpPr>
          <p:cNvPr id="25" name="Rectangle 24"/>
          <p:cNvSpPr/>
          <p:nvPr/>
        </p:nvSpPr>
        <p:spPr>
          <a:xfrm>
            <a:off x="823679" y="3417498"/>
            <a:ext cx="2204450" cy="246221"/>
          </a:xfrm>
          <a:prstGeom prst="rect">
            <a:avLst/>
          </a:prstGeom>
        </p:spPr>
        <p:txBody>
          <a:bodyPr wrap="none">
            <a:spAutoFit/>
          </a:bodyPr>
          <a:lstStyle/>
          <a:p>
            <a:r>
              <a:rPr lang="en-US" sz="1000" b="1" dirty="0" smtClean="0">
                <a:solidFill>
                  <a:schemeClr val="accent1"/>
                </a:solidFill>
                <a:latin typeface="Times New Roman" panose="02020603050405020304" pitchFamily="18" charset="0"/>
                <a:ea typeface="Calibri" panose="020F0502020204030204" pitchFamily="34" charset="0"/>
              </a:rPr>
              <a:t>Table showing the mode of transport</a:t>
            </a:r>
            <a:endParaRPr lang="en-US" sz="1000" b="1" dirty="0">
              <a:solidFill>
                <a:schemeClr val="accent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561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JPG"/>
          <p:cNvPicPr/>
          <p:nvPr/>
        </p:nvPicPr>
        <p:blipFill>
          <a:blip r:embed="rId3">
            <a:duotone>
              <a:schemeClr val="bg2">
                <a:shade val="45000"/>
                <a:satMod val="135000"/>
              </a:schemeClr>
              <a:prstClr val="white"/>
            </a:duotone>
          </a:blip>
          <a:stretch>
            <a:fillRect/>
          </a:stretch>
        </p:blipFill>
        <p:spPr>
          <a:xfrm>
            <a:off x="10088047" y="6581494"/>
            <a:ext cx="2051221" cy="240159"/>
          </a:xfrm>
          <a:prstGeom prst="rect">
            <a:avLst/>
          </a:prstGeom>
          <a:noFill/>
          <a:ln>
            <a:noFill/>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9283130" y="6233526"/>
            <a:ext cx="767121" cy="592495"/>
          </a:xfrm>
          <a:prstGeom prst="rect">
            <a:avLst/>
          </a:prstGeom>
        </p:spPr>
      </p:pic>
      <p:sp>
        <p:nvSpPr>
          <p:cNvPr id="4" name="Rectangle 3"/>
          <p:cNvSpPr/>
          <p:nvPr/>
        </p:nvSpPr>
        <p:spPr>
          <a:xfrm>
            <a:off x="143106" y="121186"/>
            <a:ext cx="9140024"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HOUSEHOLD SURVEY: </a:t>
            </a:r>
            <a:r>
              <a:rPr lang="en-US" sz="1400" b="1" dirty="0" smtClean="0">
                <a:solidFill>
                  <a:schemeClr val="accent1">
                    <a:lumMod val="50000"/>
                  </a:schemeClr>
                </a:solidFill>
                <a:latin typeface="Times New Roman" panose="02020603050405020304" pitchFamily="18" charset="0"/>
                <a:cs typeface="Times New Roman" panose="02020603050405020304" pitchFamily="18" charset="0"/>
              </a:rPr>
              <a:t>CMC COLONY, VARIETY HALL ROAD (DEPARTURE SLUM UNDER STUDY) </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rot="16200000">
            <a:off x="-452866" y="4450121"/>
            <a:ext cx="1959896" cy="400110"/>
          </a:xfrm>
          <a:prstGeom prst="rect">
            <a:avLst/>
          </a:prstGeom>
        </p:spPr>
        <p:txBody>
          <a:bodyPr wrap="none">
            <a:spAutoFit/>
          </a:bodyPr>
          <a:lstStyle/>
          <a:p>
            <a:r>
              <a:rPr lang="en-US" sz="2000" b="1" dirty="0" smtClean="0"/>
              <a:t>PRIORITY CHART</a:t>
            </a:r>
            <a:endParaRPr lang="en-US" sz="2000" b="1" dirty="0"/>
          </a:p>
        </p:txBody>
      </p:sp>
      <p:cxnSp>
        <p:nvCxnSpPr>
          <p:cNvPr id="6" name="Straight Connector 5"/>
          <p:cNvCxnSpPr/>
          <p:nvPr/>
        </p:nvCxnSpPr>
        <p:spPr>
          <a:xfrm flipV="1">
            <a:off x="637954" y="715021"/>
            <a:ext cx="0" cy="29552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84600" y="5630124"/>
            <a:ext cx="0" cy="9872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ext uri="{D42A27DB-BD31-4B8C-83A1-F6EECF244321}">
                <p14:modId xmlns:p14="http://schemas.microsoft.com/office/powerpoint/2010/main" val="2642920482"/>
              </p:ext>
            </p:extLst>
          </p:nvPr>
        </p:nvGraphicFramePr>
        <p:xfrm>
          <a:off x="1038063" y="715021"/>
          <a:ext cx="9012187" cy="2181914"/>
        </p:xfrm>
        <a:graphic>
          <a:graphicData uri="http://schemas.openxmlformats.org/drawingml/2006/table">
            <a:tbl>
              <a:tblPr firstRow="1" bandRow="1"/>
              <a:tblGrid>
                <a:gridCol w="954379"/>
                <a:gridCol w="813029"/>
                <a:gridCol w="947822"/>
                <a:gridCol w="861237"/>
                <a:gridCol w="1754372"/>
                <a:gridCol w="1212112"/>
                <a:gridCol w="754912"/>
                <a:gridCol w="723014"/>
                <a:gridCol w="991310"/>
              </a:tblGrid>
              <a:tr h="337602">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Priorities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House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Education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Location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Community Living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Employment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Health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Water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Transport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30539">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FFE599"/>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634664390"/>
              </p:ext>
            </p:extLst>
          </p:nvPr>
        </p:nvGraphicFramePr>
        <p:xfrm>
          <a:off x="1084710" y="3087220"/>
          <a:ext cx="4242202" cy="2542904"/>
        </p:xfrm>
        <a:graphic>
          <a:graphicData uri="http://schemas.openxmlformats.org/drawingml/2006/table">
            <a:tbl>
              <a:tblPr firstRow="1" firstCol="1" bandRow="1"/>
              <a:tblGrid>
                <a:gridCol w="741204"/>
                <a:gridCol w="3500998"/>
              </a:tblGrid>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House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Water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Community Living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Location - proximity to amenities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Employment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Education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317863">
                <a:tc>
                  <a:txBody>
                    <a:bodyPr/>
                    <a:lstStyle/>
                    <a:p>
                      <a:pPr marL="0" marR="0">
                        <a:lnSpc>
                          <a:spcPct val="107000"/>
                        </a:lnSpc>
                        <a:spcBef>
                          <a:spcPts val="0"/>
                        </a:spcBef>
                        <a:spcAft>
                          <a:spcPts val="0"/>
                        </a:spcAft>
                      </a:pPr>
                      <a:r>
                        <a:rPr lang="en-US" sz="1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Rank 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Transport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2986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JPG"/>
          <p:cNvPicPr/>
          <p:nvPr/>
        </p:nvPicPr>
        <p:blipFill>
          <a:blip r:embed="rId3">
            <a:duotone>
              <a:schemeClr val="bg2">
                <a:shade val="45000"/>
                <a:satMod val="135000"/>
              </a:schemeClr>
              <a:prstClr val="white"/>
            </a:duotone>
          </a:blip>
          <a:stretch>
            <a:fillRect/>
          </a:stretch>
        </p:blipFill>
        <p:spPr>
          <a:xfrm>
            <a:off x="10088047" y="6581494"/>
            <a:ext cx="2051221" cy="240159"/>
          </a:xfrm>
          <a:prstGeom prst="rect">
            <a:avLst/>
          </a:prstGeom>
          <a:noFill/>
          <a:ln>
            <a:noFill/>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9283130" y="6233526"/>
            <a:ext cx="767121" cy="592495"/>
          </a:xfrm>
          <a:prstGeom prst="rect">
            <a:avLst/>
          </a:prstGeom>
        </p:spPr>
      </p:pic>
      <p:sp>
        <p:nvSpPr>
          <p:cNvPr id="4" name="Rectangle 3"/>
          <p:cNvSpPr/>
          <p:nvPr/>
        </p:nvSpPr>
        <p:spPr>
          <a:xfrm>
            <a:off x="143106" y="121186"/>
            <a:ext cx="9140024"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KEY FINDINGS AND CONCLUSION</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345124" y="923296"/>
            <a:ext cx="9394299" cy="4834144"/>
          </a:xfrm>
          <a:prstGeom prst="rect">
            <a:avLst/>
          </a:prstGeom>
          <a:ln>
            <a:solidFill>
              <a:schemeClr val="tx1"/>
            </a:solidFill>
          </a:ln>
        </p:spPr>
        <p:txBody>
          <a:bodyPr wrap="square">
            <a:spAutoFit/>
          </a:bodyPr>
          <a:lstStyle/>
          <a:p>
            <a:pPr marL="285750"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Access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and affordability of services and </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infrastructure: specifically transport related issues.</a:t>
            </a:r>
          </a:p>
          <a:p>
            <a:pPr marL="285750" indent="-285750">
              <a:lnSpc>
                <a:spcPct val="107000"/>
              </a:lnSpc>
              <a:buFont typeface="Arial" panose="020B0604020202020204" pitchFamily="34" charset="0"/>
              <a:buChar char="•"/>
            </a:pPr>
            <a:endPar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Fragmented social networks, weak trust levels and lack of </a:t>
            </a:r>
            <a:r>
              <a:rPr lang="en-US" dirty="0" smtClean="0">
                <a:latin typeface="Times New Roman" panose="02020603050405020304" pitchFamily="18" charset="0"/>
                <a:cs typeface="Times New Roman" panose="02020603050405020304" pitchFamily="18" charset="0"/>
              </a:rPr>
              <a:t>reciprocity.</a:t>
            </a:r>
          </a:p>
          <a:p>
            <a:pPr marL="285750" indent="-285750">
              <a:lnSpc>
                <a:spcPct val="107000"/>
              </a:lnSpc>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Loss of jobs and unemployment. </a:t>
            </a:r>
          </a:p>
          <a:p>
            <a:pPr marL="742950" lvl="1"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Rise of informal commercial activities within the house and on the streets.</a:t>
            </a:r>
          </a:p>
          <a:p>
            <a:pPr marL="742950" lvl="1"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Weak devolution of rehabilitation strategies/livelihood strategies.</a:t>
            </a:r>
          </a:p>
          <a:p>
            <a:pPr marL="1200150" lvl="2" indent="-285750">
              <a:lnSpc>
                <a:spcPct val="107000"/>
              </a:lnSpc>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kill training restricted/absent.</a:t>
            </a:r>
          </a:p>
          <a:p>
            <a:pPr marL="1200150" lvl="2"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Job provisions unclear and prolonged.</a:t>
            </a:r>
          </a:p>
          <a:p>
            <a:pPr marL="285750" indent="-285750">
              <a:lnSpc>
                <a:spcPct val="107000"/>
              </a:lnSpc>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Lack of mediating bodies/ ineffectual block committee.</a:t>
            </a:r>
          </a:p>
          <a:p>
            <a:pPr marL="285750" indent="-285750">
              <a:lnSpc>
                <a:spcPct val="107000"/>
              </a:lnSpc>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Consultations versus co-planning (non-participatory).</a:t>
            </a:r>
          </a:p>
          <a:p>
            <a:pPr marL="285750" indent="-285750">
              <a:lnSpc>
                <a:spcPct val="107000"/>
              </a:lnSpc>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US"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Lack of maintenance (by dwellers and the corporation).</a:t>
            </a:r>
          </a:p>
          <a:p>
            <a:pPr>
              <a:lnSpc>
                <a:spcPct val="107000"/>
              </a:lnSpc>
            </a:pPr>
            <a:endPar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82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81" y="2068793"/>
            <a:ext cx="1918448" cy="954107"/>
          </a:xfrm>
          <a:prstGeom prst="rect">
            <a:avLst/>
          </a:prstGeom>
        </p:spPr>
        <p:txBody>
          <a:bodyPr wrap="square">
            <a:spAutoFit/>
          </a:bodyPr>
          <a:lstStyle/>
          <a:p>
            <a:r>
              <a:rPr lang="en-US" sz="1400" b="1" u="sng" dirty="0" smtClean="0">
                <a:effectLst/>
                <a:ea typeface="Calibri" panose="020F0502020204030204" pitchFamily="34" charset="0"/>
              </a:rPr>
              <a:t>THE BIGGER PICTURE – </a:t>
            </a:r>
            <a:r>
              <a:rPr lang="en-US" sz="1400" b="1" dirty="0" smtClean="0">
                <a:effectLst/>
                <a:ea typeface="Calibri" panose="020F0502020204030204" pitchFamily="34" charset="0"/>
              </a:rPr>
              <a:t>HOUSING SHORTAGE AND REDEVELOPMENT POLICIES IN INDIA</a:t>
            </a:r>
            <a:endParaRPr lang="en-US" sz="1400" dirty="0"/>
          </a:p>
        </p:txBody>
      </p:sp>
      <p:sp>
        <p:nvSpPr>
          <p:cNvPr id="4" name="Rectangle 3"/>
          <p:cNvSpPr/>
          <p:nvPr/>
        </p:nvSpPr>
        <p:spPr>
          <a:xfrm>
            <a:off x="4783911" y="6584473"/>
            <a:ext cx="1529586" cy="215444"/>
          </a:xfrm>
          <a:prstGeom prst="rect">
            <a:avLst/>
          </a:prstGeom>
        </p:spPr>
        <p:txBody>
          <a:bodyPr wrap="none">
            <a:spAutoFit/>
          </a:bodyPr>
          <a:lstStyle/>
          <a:p>
            <a:r>
              <a:rPr lang="en-US" sz="8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(Source: </a:t>
            </a:r>
            <a:r>
              <a:rPr lang="en-US" sz="800" dirty="0" err="1"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Hindman</a:t>
            </a:r>
            <a:r>
              <a:rPr lang="en-US" sz="800" dirty="0" smtClean="0">
                <a:solidFill>
                  <a:srgbClr val="050303"/>
                </a:solidFill>
                <a:effectLst/>
                <a:latin typeface="Times New Roman" panose="02020603050405020304" pitchFamily="18" charset="0"/>
                <a:ea typeface="Calibri" panose="020F0502020204030204" pitchFamily="34" charset="0"/>
                <a:cs typeface="Times New Roman" panose="02020603050405020304" pitchFamily="18" charset="0"/>
              </a:rPr>
              <a:t>, et al., 2015). </a:t>
            </a:r>
            <a:endParaRPr lang="en-US" sz="800" dirty="0"/>
          </a:p>
        </p:txBody>
      </p:sp>
      <p:sp>
        <p:nvSpPr>
          <p:cNvPr id="9" name="Rectangle 8"/>
          <p:cNvSpPr/>
          <p:nvPr/>
        </p:nvSpPr>
        <p:spPr>
          <a:xfrm>
            <a:off x="2401132" y="770361"/>
            <a:ext cx="3129755" cy="523220"/>
          </a:xfrm>
          <a:prstGeom prst="rect">
            <a:avLst/>
          </a:prstGeom>
        </p:spPr>
        <p:txBody>
          <a:bodyPr wrap="square">
            <a:spAutoFit/>
          </a:bodyPr>
          <a:lstStyle/>
          <a:p>
            <a:r>
              <a:rPr lang="en-US" sz="14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National Slum Development </a:t>
            </a:r>
            <a:r>
              <a:rPr lang="en-US" sz="1400" b="1" dirty="0" err="1"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Programme</a:t>
            </a:r>
            <a:r>
              <a:rPr lang="en-US" sz="1400" b="1" dirty="0" smtClean="0">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(NSDP),1996 </a:t>
            </a:r>
            <a:endParaRPr lang="en-US" sz="1400" b="1" dirty="0">
              <a:solidFill>
                <a:schemeClr val="accent1">
                  <a:lumMod val="50000"/>
                </a:schemeClr>
              </a:solidFill>
            </a:endParaRPr>
          </a:p>
        </p:txBody>
      </p:sp>
      <p:sp>
        <p:nvSpPr>
          <p:cNvPr id="10" name="Rectangle 9"/>
          <p:cNvSpPr/>
          <p:nvPr/>
        </p:nvSpPr>
        <p:spPr>
          <a:xfrm>
            <a:off x="3062854" y="2238150"/>
            <a:ext cx="2748095" cy="523220"/>
          </a:xfrm>
          <a:prstGeom prst="rect">
            <a:avLst/>
          </a:prstGeom>
        </p:spPr>
        <p:txBody>
          <a:bodyPr wrap="square">
            <a:spAutoFit/>
          </a:bodyPr>
          <a:lstStyle/>
          <a:p>
            <a:r>
              <a:rPr lang="en-US" sz="1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Basic Services to Urban Poor (BSUP) under </a:t>
            </a:r>
            <a:r>
              <a:rPr lang="en-US" sz="1400" b="1" dirty="0" err="1">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JnNURM</a:t>
            </a:r>
            <a:endParaRPr lang="en-US" sz="1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401132" y="3781539"/>
            <a:ext cx="2790764" cy="338554"/>
          </a:xfrm>
          <a:prstGeom prst="rect">
            <a:avLst/>
          </a:prstGeom>
        </p:spPr>
        <p:txBody>
          <a:bodyPr wrap="none">
            <a:spAutoFit/>
          </a:bodyPr>
          <a:lstStyle/>
          <a:p>
            <a:r>
              <a:rPr lang="en-US" sz="16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Housing for All under PMAY </a:t>
            </a:r>
          </a:p>
        </p:txBody>
      </p:sp>
      <p:sp>
        <p:nvSpPr>
          <p:cNvPr id="5" name="Arc 4"/>
          <p:cNvSpPr/>
          <p:nvPr/>
        </p:nvSpPr>
        <p:spPr>
          <a:xfrm>
            <a:off x="-449813" y="1447619"/>
            <a:ext cx="2636548" cy="2196457"/>
          </a:xfrm>
          <a:prstGeom prst="arc">
            <a:avLst>
              <a:gd name="adj1" fmla="val 13510889"/>
              <a:gd name="adj2" fmla="val 805827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p:cNvPicPr>
            <a:picLocks noChangeAspect="1"/>
          </p:cNvPicPr>
          <p:nvPr/>
        </p:nvPicPr>
        <p:blipFill rotWithShape="1">
          <a:blip r:embed="rId3"/>
          <a:srcRect b="15714"/>
          <a:stretch/>
        </p:blipFill>
        <p:spPr>
          <a:xfrm>
            <a:off x="9812319" y="193422"/>
            <a:ext cx="1731656" cy="1459539"/>
          </a:xfrm>
          <a:prstGeom prst="rect">
            <a:avLst/>
          </a:prstGeom>
        </p:spPr>
      </p:pic>
      <p:sp>
        <p:nvSpPr>
          <p:cNvPr id="22" name="Rectangle 21"/>
          <p:cNvSpPr/>
          <p:nvPr/>
        </p:nvSpPr>
        <p:spPr>
          <a:xfrm>
            <a:off x="6358155" y="1844085"/>
            <a:ext cx="5187339" cy="4552015"/>
          </a:xfrm>
          <a:prstGeom prst="rect">
            <a:avLst/>
          </a:prstGeom>
          <a:noFill/>
        </p:spPr>
        <p:txBody>
          <a:bodyPr wrap="square">
            <a:spAutoFit/>
          </a:bodyPr>
          <a:lstStyle/>
          <a:p>
            <a:pPr marL="342900" marR="0" lvl="0" indent="-342900">
              <a:lnSpc>
                <a:spcPct val="115000"/>
              </a:lnSpc>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To minimize involuntary resettlements due to </a:t>
            </a: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high impoverishment risks and disruptive processes.</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Restore former living standards.</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Necessary </a:t>
            </a: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compensations</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 (land, infrastructure or other).</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Short distance between the departure and relocation sites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Compromises between distance and economic opportunities to be balanced.</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Promotion of participation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Equipped with good infrastructure and services.</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Inter-agency consultations and co-ordination</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Subsidized commuting costs.</a:t>
            </a:r>
          </a:p>
          <a:p>
            <a:pPr marL="342900" marR="0" lvl="0" indent="-342900">
              <a:lnSpc>
                <a:spcPct val="115000"/>
              </a:lnSpc>
              <a:spcBef>
                <a:spcPts val="0"/>
              </a:spcBef>
              <a:spcAft>
                <a:spcPts val="0"/>
              </a:spcAft>
              <a:buFont typeface="Arial" panose="020B0604020202020204" pitchFamily="34" charset="0"/>
              <a:buChar char="•"/>
            </a:pP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200" b="1" i="1" dirty="0" smtClean="0">
                <a:effectLst/>
                <a:latin typeface="Times New Roman" panose="02020603050405020304" pitchFamily="18" charset="0"/>
                <a:ea typeface="Calibri" panose="020F0502020204030204" pitchFamily="34" charset="0"/>
                <a:cs typeface="Times New Roman" panose="02020603050405020304" pitchFamily="18" charset="0"/>
              </a:rPr>
              <a:t>Safety and accessibility </a:t>
            </a:r>
            <a:r>
              <a:rPr lang="en-US" sz="1200" dirty="0" smtClean="0">
                <a:effectLst/>
                <a:latin typeface="Times New Roman" panose="02020603050405020304" pitchFamily="18" charset="0"/>
                <a:ea typeface="Calibri" panose="020F0502020204030204" pitchFamily="34" charset="0"/>
                <a:cs typeface="Times New Roman" panose="02020603050405020304" pitchFamily="18" charset="0"/>
              </a:rPr>
              <a:t>of the new site. Problems such as drug abuse, alcoholism should be screened.</a:t>
            </a:r>
          </a:p>
        </p:txBody>
      </p:sp>
      <p:pic>
        <p:nvPicPr>
          <p:cNvPr id="23" name="Picture 22"/>
          <p:cNvPicPr>
            <a:picLocks noChangeAspect="1"/>
          </p:cNvPicPr>
          <p:nvPr/>
        </p:nvPicPr>
        <p:blipFill rotWithShape="1">
          <a:blip r:embed="rId4"/>
          <a:srcRect l="9684" r="15789" b="9322"/>
          <a:stretch/>
        </p:blipFill>
        <p:spPr>
          <a:xfrm>
            <a:off x="3027910" y="4332439"/>
            <a:ext cx="2371126" cy="1329807"/>
          </a:xfrm>
          <a:prstGeom prst="rect">
            <a:avLst/>
          </a:prstGeom>
        </p:spPr>
      </p:pic>
      <p:pic>
        <p:nvPicPr>
          <p:cNvPr id="24" name="Picture 23"/>
          <p:cNvPicPr>
            <a:picLocks noChangeAspect="1"/>
          </p:cNvPicPr>
          <p:nvPr/>
        </p:nvPicPr>
        <p:blipFill rotWithShape="1">
          <a:blip r:embed="rId5"/>
          <a:srcRect l="22274" r="25758"/>
          <a:stretch/>
        </p:blipFill>
        <p:spPr>
          <a:xfrm>
            <a:off x="439615" y="4365489"/>
            <a:ext cx="1512278" cy="1455019"/>
          </a:xfrm>
          <a:prstGeom prst="rect">
            <a:avLst/>
          </a:prstGeom>
        </p:spPr>
      </p:pic>
      <p:cxnSp>
        <p:nvCxnSpPr>
          <p:cNvPr id="31" name="Straight Arrow Connector 30"/>
          <p:cNvCxnSpPr/>
          <p:nvPr/>
        </p:nvCxnSpPr>
        <p:spPr>
          <a:xfrm>
            <a:off x="1578712" y="923192"/>
            <a:ext cx="742457"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181010" y="2523002"/>
            <a:ext cx="742457"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605546" y="3935428"/>
            <a:ext cx="742457"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227511" y="930443"/>
            <a:ext cx="351201" cy="527294"/>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87699" y="3608083"/>
            <a:ext cx="430823" cy="327345"/>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ound Diagonal Corner Rectangle 40"/>
          <p:cNvSpPr/>
          <p:nvPr/>
        </p:nvSpPr>
        <p:spPr>
          <a:xfrm>
            <a:off x="6313497" y="193422"/>
            <a:ext cx="5230478" cy="6547472"/>
          </a:xfrm>
          <a:prstGeom prst="round2Diag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8" name="Picture 17" descr="logo.JPG"/>
          <p:cNvPicPr/>
          <p:nvPr/>
        </p:nvPicPr>
        <p:blipFill>
          <a:blip r:embed="rId6">
            <a:duotone>
              <a:schemeClr val="bg2">
                <a:shade val="45000"/>
                <a:satMod val="135000"/>
              </a:schemeClr>
              <a:prstClr val="white"/>
            </a:duotone>
          </a:blip>
          <a:stretch>
            <a:fillRect/>
          </a:stretch>
        </p:blipFill>
        <p:spPr>
          <a:xfrm>
            <a:off x="976689" y="6572116"/>
            <a:ext cx="2051221" cy="240159"/>
          </a:xfrm>
          <a:prstGeom prst="rect">
            <a:avLst/>
          </a:prstGeom>
          <a:noFill/>
          <a:ln>
            <a:noFill/>
          </a:ln>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b="20672"/>
          <a:stretch/>
        </p:blipFill>
        <p:spPr>
          <a:xfrm>
            <a:off x="171772" y="6224148"/>
            <a:ext cx="767121" cy="592495"/>
          </a:xfrm>
          <a:prstGeom prst="rect">
            <a:avLst/>
          </a:prstGeom>
        </p:spPr>
      </p:pic>
    </p:spTree>
    <p:extLst>
      <p:ext uri="{BB962C8B-B14F-4D97-AF65-F5344CB8AC3E}">
        <p14:creationId xmlns:p14="http://schemas.microsoft.com/office/powerpoint/2010/main" val="19652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10" grpId="0"/>
      <p:bldP spid="11" grpId="0"/>
      <p:bldP spid="5" grpId="0" animBg="1"/>
      <p:bldP spid="22" grpId="0"/>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JPG"/>
          <p:cNvPicPr/>
          <p:nvPr/>
        </p:nvPicPr>
        <p:blipFill>
          <a:blip r:embed="rId3">
            <a:duotone>
              <a:schemeClr val="bg2">
                <a:shade val="45000"/>
                <a:satMod val="135000"/>
              </a:schemeClr>
              <a:prstClr val="white"/>
            </a:duotone>
          </a:blip>
          <a:stretch>
            <a:fillRect/>
          </a:stretch>
        </p:blipFill>
        <p:spPr>
          <a:xfrm>
            <a:off x="10088047" y="6581494"/>
            <a:ext cx="2051221" cy="240159"/>
          </a:xfrm>
          <a:prstGeom prst="rect">
            <a:avLst/>
          </a:prstGeom>
          <a:noFill/>
          <a:ln>
            <a:noFill/>
          </a:ln>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b="20672"/>
          <a:stretch/>
        </p:blipFill>
        <p:spPr>
          <a:xfrm>
            <a:off x="9283130" y="6233526"/>
            <a:ext cx="767121" cy="59249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7483" y="0"/>
            <a:ext cx="2933473" cy="220010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3393" y="2200106"/>
            <a:ext cx="2921584" cy="1972004"/>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b="3341"/>
          <a:stretch/>
        </p:blipFill>
        <p:spPr>
          <a:xfrm>
            <a:off x="6800957" y="12589"/>
            <a:ext cx="3183952" cy="173115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89929" y="1743740"/>
            <a:ext cx="3189765" cy="2428369"/>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17524"/>
            <a:ext cx="3867482" cy="687552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3392" y="4172110"/>
            <a:ext cx="4788924" cy="2682354"/>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10992"/>
          <a:stretch/>
        </p:blipFill>
        <p:spPr>
          <a:xfrm>
            <a:off x="9979694" y="838036"/>
            <a:ext cx="2207452" cy="3330537"/>
          </a:xfrm>
          <a:prstGeom prst="rect">
            <a:avLst/>
          </a:prstGeom>
        </p:spPr>
      </p:pic>
      <p:pic>
        <p:nvPicPr>
          <p:cNvPr id="14" name="Picture 13"/>
          <p:cNvPicPr>
            <a:picLocks noChangeAspect="1"/>
          </p:cNvPicPr>
          <p:nvPr/>
        </p:nvPicPr>
        <p:blipFill rotWithShape="1">
          <a:blip r:embed="rId13" cstate="print">
            <a:extLst>
              <a:ext uri="{28A0092B-C50C-407E-A947-70E740481C1C}">
                <a14:useLocalDpi xmlns:a14="http://schemas.microsoft.com/office/drawing/2010/main" val="0"/>
              </a:ext>
            </a:extLst>
          </a:blip>
          <a:srcRect l="4923"/>
          <a:stretch/>
        </p:blipFill>
        <p:spPr>
          <a:xfrm>
            <a:off x="8652316" y="4168574"/>
            <a:ext cx="3540418" cy="2094614"/>
          </a:xfrm>
          <a:prstGeom prst="rect">
            <a:avLst/>
          </a:prstGeom>
        </p:spPr>
      </p:pic>
      <p:sp>
        <p:nvSpPr>
          <p:cNvPr id="15" name="Rectangle 14"/>
          <p:cNvSpPr/>
          <p:nvPr/>
        </p:nvSpPr>
        <p:spPr>
          <a:xfrm>
            <a:off x="10088047" y="240647"/>
            <a:ext cx="2051221" cy="369332"/>
          </a:xfrm>
          <a:prstGeom prst="rect">
            <a:avLst/>
          </a:prstGeom>
        </p:spPr>
        <p:txBody>
          <a:bodyPr wrap="square">
            <a:spAutoFit/>
          </a:bodyPr>
          <a:lstStyle/>
          <a:p>
            <a:r>
              <a:rPr lang="en-US" b="1" u="sng" dirty="0" smtClean="0">
                <a:solidFill>
                  <a:schemeClr val="accent1">
                    <a:lumMod val="50000"/>
                  </a:schemeClr>
                </a:solidFill>
                <a:latin typeface="Times New Roman" panose="02020603050405020304" pitchFamily="18" charset="0"/>
                <a:cs typeface="Times New Roman" panose="02020603050405020304" pitchFamily="18" charset="0"/>
              </a:rPr>
              <a:t>EXPLORATIONS </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1024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575784"/>
            <a:ext cx="6072026" cy="6282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b="15714"/>
          <a:stretch/>
        </p:blipFill>
        <p:spPr>
          <a:xfrm>
            <a:off x="7181636" y="1875332"/>
            <a:ext cx="4089955" cy="3447248"/>
          </a:xfrm>
          <a:prstGeom prst="rect">
            <a:avLst/>
          </a:prstGeom>
        </p:spPr>
      </p:pic>
      <p:sp>
        <p:nvSpPr>
          <p:cNvPr id="3" name="Rectangle 2"/>
          <p:cNvSpPr/>
          <p:nvPr/>
        </p:nvSpPr>
        <p:spPr>
          <a:xfrm>
            <a:off x="72340" y="600020"/>
            <a:ext cx="5927348" cy="6321731"/>
          </a:xfrm>
          <a:prstGeom prst="rect">
            <a:avLst/>
          </a:prstGeom>
          <a:noFill/>
        </p:spPr>
        <p:txBody>
          <a:bodyPr wrap="square">
            <a:spAutoFit/>
          </a:bodyPr>
          <a:lstStyle/>
          <a:p>
            <a:pPr marL="342900" marR="0" lvl="0" indent="-342900">
              <a:lnSpc>
                <a:spcPct val="115000"/>
              </a:lnSpc>
              <a:spcBef>
                <a:spcPts val="0"/>
              </a:spcBef>
              <a:spcAft>
                <a:spcPts val="0"/>
              </a:spcAft>
              <a:buFont typeface="Arial" panose="020B0604020202020204" pitchFamily="34" charset="0"/>
              <a:buChar cha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To minimize involuntary resettlements due to </a:t>
            </a: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high impoverishment risks and disruptive processes.</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Restore former living standards.</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Necessary </a:t>
            </a: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compensations</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 (land, infrastructure or other).</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Short distance between the departure and relocation sites</a:t>
            </a: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Compromises between distance and economic opportunities to be balanced.</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Promotion of participation</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Equipped with good infrastructure and services.</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Inter-agency consultations and co-ordination</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Subsidized commuting costs.</a:t>
            </a:r>
          </a:p>
          <a:p>
            <a:pPr marL="342900" marR="0" lvl="0" indent="-342900">
              <a:lnSpc>
                <a:spcPct val="115000"/>
              </a:lnSpc>
              <a:spcBef>
                <a:spcPts val="0"/>
              </a:spcBef>
              <a:spcAft>
                <a:spcPts val="0"/>
              </a:spcAft>
              <a:buFont typeface="Arial" panose="020B0604020202020204" pitchFamily="34" charset="0"/>
              <a:buChar char="•"/>
            </a:pPr>
            <a:endParaRPr lang="en-US"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600" b="1" i="1" dirty="0" smtClean="0">
                <a:effectLst/>
                <a:latin typeface="Times New Roman" panose="02020603050405020304" pitchFamily="18" charset="0"/>
                <a:ea typeface="Calibri" panose="020F0502020204030204" pitchFamily="34" charset="0"/>
                <a:cs typeface="Times New Roman" panose="02020603050405020304" pitchFamily="18" charset="0"/>
              </a:rPr>
              <a:t>safety and accessibility </a:t>
            </a:r>
            <a:r>
              <a:rPr lang="en-US" sz="1600" dirty="0" smtClean="0">
                <a:effectLst/>
                <a:latin typeface="Times New Roman" panose="02020603050405020304" pitchFamily="18" charset="0"/>
                <a:ea typeface="Calibri" panose="020F0502020204030204" pitchFamily="34" charset="0"/>
                <a:cs typeface="Times New Roman" panose="02020603050405020304" pitchFamily="18" charset="0"/>
              </a:rPr>
              <a:t>of the new site. Problems such as drug abuse, alcoholism should be screened.</a:t>
            </a:r>
          </a:p>
        </p:txBody>
      </p:sp>
      <p:sp>
        <p:nvSpPr>
          <p:cNvPr id="5" name="Rectangle 4"/>
          <p:cNvSpPr/>
          <p:nvPr/>
        </p:nvSpPr>
        <p:spPr>
          <a:xfrm>
            <a:off x="3637892" y="89883"/>
            <a:ext cx="5095306" cy="461665"/>
          </a:xfrm>
          <a:prstGeom prst="rect">
            <a:avLst/>
          </a:prstGeom>
        </p:spPr>
        <p:txBody>
          <a:bodyPr wrap="none">
            <a:spAutoFit/>
          </a:bodyPr>
          <a:lstStyle/>
          <a:p>
            <a:r>
              <a:rPr lang="en-US" sz="2400" b="1" dirty="0" smtClean="0">
                <a:effectLst/>
                <a:ea typeface="Calibri" panose="020F0502020204030204" pitchFamily="34" charset="0"/>
              </a:rPr>
              <a:t>THE INTERVENTIONS OF WORLD BANK</a:t>
            </a:r>
            <a:endParaRPr lang="en-US" sz="2400" dirty="0"/>
          </a:p>
        </p:txBody>
      </p:sp>
    </p:spTree>
    <p:extLst>
      <p:ext uri="{BB962C8B-B14F-4D97-AF65-F5344CB8AC3E}">
        <p14:creationId xmlns:p14="http://schemas.microsoft.com/office/powerpoint/2010/main" val="1814621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684" r="15789" b="9322"/>
          <a:stretch/>
        </p:blipFill>
        <p:spPr>
          <a:xfrm>
            <a:off x="6833858" y="4012295"/>
            <a:ext cx="4644257" cy="2604657"/>
          </a:xfrm>
          <a:prstGeom prst="rect">
            <a:avLst/>
          </a:prstGeom>
        </p:spPr>
      </p:pic>
      <p:pic>
        <p:nvPicPr>
          <p:cNvPr id="5" name="Picture 4"/>
          <p:cNvPicPr>
            <a:picLocks noChangeAspect="1"/>
          </p:cNvPicPr>
          <p:nvPr/>
        </p:nvPicPr>
        <p:blipFill rotWithShape="1">
          <a:blip r:embed="rId4"/>
          <a:srcRect l="18743" t="8952" r="35261" b="8196"/>
          <a:stretch/>
        </p:blipFill>
        <p:spPr>
          <a:xfrm rot="21110354">
            <a:off x="468006" y="974245"/>
            <a:ext cx="5447310" cy="5519300"/>
          </a:xfrm>
          <a:prstGeom prst="rect">
            <a:avLst/>
          </a:prstGeom>
          <a:ln>
            <a:noFill/>
          </a:ln>
          <a:effectLst>
            <a:outerShdw blurRad="190500" algn="tl" rotWithShape="0">
              <a:srgbClr val="000000">
                <a:alpha val="70000"/>
              </a:srgbClr>
            </a:outerShdw>
          </a:effectLst>
        </p:spPr>
      </p:pic>
      <p:sp>
        <p:nvSpPr>
          <p:cNvPr id="7" name="Rectangle 6"/>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69871" y="45576"/>
            <a:ext cx="6787627" cy="461665"/>
          </a:xfrm>
          <a:prstGeom prst="rect">
            <a:avLst/>
          </a:prstGeom>
        </p:spPr>
        <p:txBody>
          <a:bodyPr wrap="none">
            <a:spAutoFit/>
          </a:bodyPr>
          <a:lstStyle/>
          <a:p>
            <a:r>
              <a:rPr lang="en-US" sz="2400" b="1" dirty="0" smtClean="0"/>
              <a:t>SLUM FREE CITY IN THE CONTEXT OF TAMIL NADU</a:t>
            </a:r>
            <a:endParaRPr lang="en-US" sz="2400" dirty="0"/>
          </a:p>
        </p:txBody>
      </p:sp>
      <p:pic>
        <p:nvPicPr>
          <p:cNvPr id="2" name="Picture 1"/>
          <p:cNvPicPr>
            <a:picLocks noChangeAspect="1"/>
          </p:cNvPicPr>
          <p:nvPr/>
        </p:nvPicPr>
        <p:blipFill>
          <a:blip r:embed="rId5"/>
          <a:stretch>
            <a:fillRect/>
          </a:stretch>
        </p:blipFill>
        <p:spPr>
          <a:xfrm>
            <a:off x="6262831" y="764377"/>
            <a:ext cx="5715000" cy="2857500"/>
          </a:xfrm>
          <a:prstGeom prst="rect">
            <a:avLst/>
          </a:prstGeom>
        </p:spPr>
      </p:pic>
    </p:spTree>
    <p:extLst>
      <p:ext uri="{BB962C8B-B14F-4D97-AF65-F5344CB8AC3E}">
        <p14:creationId xmlns:p14="http://schemas.microsoft.com/office/powerpoint/2010/main" val="370642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6119974" y="556157"/>
            <a:ext cx="6072026" cy="6282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95294" y="1273292"/>
            <a:ext cx="5796705" cy="3970318"/>
          </a:xfrm>
          <a:prstGeom prst="rect">
            <a:avLst/>
          </a:prstGeom>
        </p:spPr>
        <p:txBody>
          <a:bodyPr wrap="square">
            <a:spAutoFit/>
          </a:bodyPr>
          <a:lstStyle/>
          <a:p>
            <a:r>
              <a:rPr lang="en-US" dirty="0" smtClean="0">
                <a:effectLst/>
                <a:latin typeface="Times New Roman" panose="02020603050405020304" pitchFamily="18" charset="0"/>
                <a:ea typeface="Calibri" panose="020F0502020204030204" pitchFamily="34" charset="0"/>
              </a:rPr>
              <a:t>The process of </a:t>
            </a:r>
            <a:r>
              <a:rPr lang="en-US" b="1" i="1" dirty="0" smtClean="0">
                <a:effectLst/>
                <a:latin typeface="Times New Roman" panose="02020603050405020304" pitchFamily="18" charset="0"/>
                <a:ea typeface="Calibri" panose="020F0502020204030204" pitchFamily="34" charset="0"/>
              </a:rPr>
              <a:t>identification and transfer </a:t>
            </a:r>
            <a:r>
              <a:rPr lang="en-US" dirty="0" smtClean="0">
                <a:effectLst/>
                <a:latin typeface="Times New Roman" panose="02020603050405020304" pitchFamily="18" charset="0"/>
                <a:ea typeface="Calibri" panose="020F0502020204030204" pitchFamily="34" charset="0"/>
              </a:rPr>
              <a:t>of a group, large or small, from their local habitat/ native place to a host place, which may or may not have agreed to admit them. It may happen </a:t>
            </a:r>
            <a:r>
              <a:rPr lang="en-US" b="1" i="1" dirty="0" smtClean="0">
                <a:effectLst/>
                <a:latin typeface="Times New Roman" panose="02020603050405020304" pitchFamily="18" charset="0"/>
                <a:ea typeface="Calibri" panose="020F0502020204030204" pitchFamily="34" charset="0"/>
              </a:rPr>
              <a:t>voluntarily</a:t>
            </a:r>
            <a:r>
              <a:rPr lang="en-US" dirty="0" smtClean="0">
                <a:effectLst/>
                <a:latin typeface="Times New Roman" panose="02020603050405020304" pitchFamily="18" charset="0"/>
                <a:ea typeface="Calibri" panose="020F0502020204030204" pitchFamily="34" charset="0"/>
              </a:rPr>
              <a:t>, when people or communities migrate from one place to another on will. It may also happen </a:t>
            </a:r>
            <a:r>
              <a:rPr lang="en-US" b="1" i="1" dirty="0" smtClean="0">
                <a:effectLst/>
                <a:latin typeface="Times New Roman" panose="02020603050405020304" pitchFamily="18" charset="0"/>
                <a:ea typeface="Calibri" panose="020F0502020204030204" pitchFamily="34" charset="0"/>
              </a:rPr>
              <a:t>involuntarily</a:t>
            </a:r>
            <a:r>
              <a:rPr lang="en-US" dirty="0" smtClean="0">
                <a:effectLst/>
                <a:latin typeface="Times New Roman" panose="02020603050405020304" pitchFamily="18" charset="0"/>
                <a:ea typeface="Calibri" panose="020F0502020204030204" pitchFamily="34" charset="0"/>
              </a:rPr>
              <a:t>, when it is forced by the public agency for the larger public good/benefit. Resettlement usually happens with </a:t>
            </a:r>
            <a:r>
              <a:rPr lang="en-US" b="1" i="1" dirty="0" smtClean="0">
                <a:effectLst/>
                <a:latin typeface="Times New Roman" panose="02020603050405020304" pitchFamily="18" charset="0"/>
                <a:ea typeface="Calibri" panose="020F0502020204030204" pitchFamily="34" charset="0"/>
              </a:rPr>
              <a:t>some compensation</a:t>
            </a:r>
            <a:r>
              <a:rPr lang="en-US" dirty="0" smtClean="0">
                <a:effectLst/>
                <a:latin typeface="Times New Roman" panose="02020603050405020304" pitchFamily="18" charset="0"/>
                <a:ea typeface="Calibri" panose="020F0502020204030204" pitchFamily="34" charset="0"/>
              </a:rPr>
              <a:t>; the benefits, monetary or non-monetary or in any form, that the person resettled is provided in lieu of the lost locale, assets, work places, relationships, etc. In the case of slum dwellers, compensation is provided in the form of land or housing at highly subsidized rates to eligible slum families.</a:t>
            </a:r>
          </a:p>
          <a:p>
            <a:r>
              <a:rPr lang="en-US" dirty="0">
                <a:latin typeface="Times New Roman" panose="02020603050405020304" pitchFamily="18" charset="0"/>
                <a:ea typeface="Calibri" panose="020F0502020204030204" pitchFamily="34" charset="0"/>
              </a:rPr>
              <a:t>	</a:t>
            </a:r>
            <a:r>
              <a:rPr lang="en-US" dirty="0" smtClean="0">
                <a:latin typeface="Times New Roman" panose="02020603050405020304" pitchFamily="18" charset="0"/>
                <a:ea typeface="Calibri" panose="020F0502020204030204" pitchFamily="34" charset="0"/>
              </a:rPr>
              <a:t>	</a:t>
            </a:r>
            <a:r>
              <a:rPr lang="en-US" dirty="0" smtClean="0">
                <a:effectLst/>
                <a:latin typeface="Times New Roman" panose="02020603050405020304" pitchFamily="18" charset="0"/>
                <a:ea typeface="Calibri" panose="020F0502020204030204" pitchFamily="34" charset="0"/>
              </a:rPr>
              <a:t>(Singh &amp; </a:t>
            </a:r>
            <a:r>
              <a:rPr lang="en-US" dirty="0" err="1" smtClean="0">
                <a:effectLst/>
                <a:latin typeface="Times New Roman" panose="02020603050405020304" pitchFamily="18" charset="0"/>
                <a:ea typeface="Calibri" panose="020F0502020204030204" pitchFamily="34" charset="0"/>
              </a:rPr>
              <a:t>Khosla</a:t>
            </a:r>
            <a:r>
              <a:rPr lang="en-US" dirty="0" smtClean="0">
                <a:effectLst/>
                <a:latin typeface="Times New Roman" panose="02020603050405020304" pitchFamily="18" charset="0"/>
                <a:ea typeface="Calibri" panose="020F0502020204030204" pitchFamily="34" charset="0"/>
              </a:rPr>
              <a:t>, 2014, p. 1). </a:t>
            </a:r>
            <a:endParaRPr lang="en-US" dirty="0"/>
          </a:p>
        </p:txBody>
      </p:sp>
      <p:sp>
        <p:nvSpPr>
          <p:cNvPr id="4" name="Rectangle 3"/>
          <p:cNvSpPr/>
          <p:nvPr/>
        </p:nvSpPr>
        <p:spPr>
          <a:xfrm>
            <a:off x="6198502" y="565729"/>
            <a:ext cx="587020" cy="1200329"/>
          </a:xfrm>
          <a:prstGeom prst="rect">
            <a:avLst/>
          </a:prstGeom>
        </p:spPr>
        <p:txBody>
          <a:bodyPr wrap="none">
            <a:spAutoFit/>
          </a:bodyPr>
          <a:lstStyle/>
          <a:p>
            <a:r>
              <a:rPr lang="en-US" sz="7200" b="1" dirty="0" smtClean="0"/>
              <a:t>“</a:t>
            </a:r>
            <a:endParaRPr lang="en-US" sz="7200" dirty="0"/>
          </a:p>
        </p:txBody>
      </p:sp>
      <p:sp>
        <p:nvSpPr>
          <p:cNvPr id="5" name="Rectangle 4"/>
          <p:cNvSpPr/>
          <p:nvPr/>
        </p:nvSpPr>
        <p:spPr>
          <a:xfrm>
            <a:off x="11238429" y="5024969"/>
            <a:ext cx="587020" cy="1200329"/>
          </a:xfrm>
          <a:prstGeom prst="rect">
            <a:avLst/>
          </a:prstGeom>
        </p:spPr>
        <p:txBody>
          <a:bodyPr wrap="none">
            <a:spAutoFit/>
          </a:bodyPr>
          <a:lstStyle/>
          <a:p>
            <a:r>
              <a:rPr lang="en-US" sz="7200" b="1" dirty="0" smtClean="0"/>
              <a:t>”</a:t>
            </a:r>
            <a:endParaRPr lang="en-US" sz="7200" dirty="0"/>
          </a:p>
        </p:txBody>
      </p:sp>
      <p:sp>
        <p:nvSpPr>
          <p:cNvPr id="8" name="Rectangle 7"/>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720627" y="47246"/>
            <a:ext cx="2234073" cy="461665"/>
          </a:xfrm>
          <a:prstGeom prst="rect">
            <a:avLst/>
          </a:prstGeom>
        </p:spPr>
        <p:txBody>
          <a:bodyPr wrap="none">
            <a:spAutoFit/>
          </a:bodyPr>
          <a:lstStyle/>
          <a:p>
            <a:r>
              <a:rPr lang="en-US" sz="2400" b="1" dirty="0" smtClean="0"/>
              <a:t>RESETTLEMENT </a:t>
            </a:r>
            <a:endParaRPr lang="en-US" sz="2400" dirty="0"/>
          </a:p>
        </p:txBody>
      </p:sp>
      <p:pic>
        <p:nvPicPr>
          <p:cNvPr id="11" name="Picture 10"/>
          <p:cNvPicPr>
            <a:picLocks noChangeAspect="1"/>
          </p:cNvPicPr>
          <p:nvPr/>
        </p:nvPicPr>
        <p:blipFill>
          <a:blip r:embed="rId3"/>
          <a:stretch>
            <a:fillRect/>
          </a:stretch>
        </p:blipFill>
        <p:spPr>
          <a:xfrm>
            <a:off x="47948" y="1938869"/>
            <a:ext cx="5705475" cy="3086100"/>
          </a:xfrm>
          <a:prstGeom prst="rect">
            <a:avLst/>
          </a:prstGeom>
        </p:spPr>
      </p:pic>
    </p:spTree>
    <p:extLst>
      <p:ext uri="{BB962C8B-B14F-4D97-AF65-F5344CB8AC3E}">
        <p14:creationId xmlns:p14="http://schemas.microsoft.com/office/powerpoint/2010/main" val="298893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14764475"/>
              </p:ext>
            </p:extLst>
          </p:nvPr>
        </p:nvGraphicFramePr>
        <p:xfrm>
          <a:off x="1335641" y="936978"/>
          <a:ext cx="9942080" cy="5782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119286" y="57059"/>
            <a:ext cx="8108630" cy="461665"/>
          </a:xfrm>
          <a:prstGeom prst="rect">
            <a:avLst/>
          </a:prstGeom>
        </p:spPr>
        <p:txBody>
          <a:bodyPr wrap="none">
            <a:spAutoFit/>
          </a:bodyPr>
          <a:lstStyle/>
          <a:p>
            <a:r>
              <a:rPr lang="en-US" sz="2400" b="1" dirty="0" smtClean="0">
                <a:effectLst/>
                <a:ea typeface="Calibri" panose="020F0502020204030204" pitchFamily="34" charset="0"/>
              </a:rPr>
              <a:t>STAGES, TRANSITIONS AND IMPLICATIONS OF RESETTLEMENT:</a:t>
            </a:r>
            <a:endParaRPr lang="en-US" sz="2400" dirty="0"/>
          </a:p>
        </p:txBody>
      </p:sp>
    </p:spTree>
    <p:extLst>
      <p:ext uri="{BB962C8B-B14F-4D97-AF65-F5344CB8AC3E}">
        <p14:creationId xmlns:p14="http://schemas.microsoft.com/office/powerpoint/2010/main" val="2528205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 y="575784"/>
            <a:ext cx="6072026" cy="62822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57578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2089220291"/>
              </p:ext>
            </p:extLst>
          </p:nvPr>
        </p:nvGraphicFramePr>
        <p:xfrm>
          <a:off x="4709271" y="772826"/>
          <a:ext cx="8849576" cy="6033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3186109" y="63850"/>
            <a:ext cx="5771836" cy="461665"/>
          </a:xfrm>
          <a:prstGeom prst="rect">
            <a:avLst/>
          </a:prstGeom>
        </p:spPr>
        <p:txBody>
          <a:bodyPr wrap="none">
            <a:spAutoFit/>
          </a:bodyPr>
          <a:lstStyle/>
          <a:p>
            <a:r>
              <a:rPr lang="en-US" sz="2400" b="1" dirty="0" smtClean="0"/>
              <a:t>PROCESS: RISK REVERSALS AND STRATEGIES</a:t>
            </a:r>
            <a:endParaRPr lang="en-US" sz="2400" dirty="0"/>
          </a:p>
        </p:txBody>
      </p:sp>
      <p:sp>
        <p:nvSpPr>
          <p:cNvPr id="5" name="Rectangle 4"/>
          <p:cNvSpPr/>
          <p:nvPr/>
        </p:nvSpPr>
        <p:spPr>
          <a:xfrm>
            <a:off x="0" y="1093589"/>
            <a:ext cx="4403770" cy="655885"/>
          </a:xfrm>
          <a:prstGeom prst="rect">
            <a:avLst/>
          </a:prstGeom>
        </p:spPr>
        <p:txBody>
          <a:bodyPr wrap="none">
            <a:spAutoFit/>
          </a:bodyPr>
          <a:lstStyle/>
          <a:p>
            <a:pPr>
              <a:lnSpc>
                <a:spcPct val="107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Community rebuilding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827104" y="3463921"/>
            <a:ext cx="2916183" cy="655885"/>
          </a:xfrm>
          <a:prstGeom prst="rect">
            <a:avLst/>
          </a:prstGeom>
        </p:spPr>
        <p:txBody>
          <a:bodyPr wrap="none">
            <a:spAutoFit/>
          </a:bodyPr>
          <a:lstStyle/>
          <a:p>
            <a:pPr>
              <a:lnSpc>
                <a:spcPct val="107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Social security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43749" y="5897406"/>
            <a:ext cx="2544286" cy="655885"/>
          </a:xfrm>
          <a:prstGeom prst="rect">
            <a:avLst/>
          </a:prstGeom>
        </p:spPr>
        <p:txBody>
          <a:bodyPr wrap="none">
            <a:spAutoFit/>
          </a:bodyPr>
          <a:lstStyle/>
          <a:p>
            <a:pPr>
              <a:lnSpc>
                <a:spcPct val="107000"/>
              </a:lnSpc>
            </a:pPr>
            <a:r>
              <a:rPr lang="en-US" sz="3600" dirty="0">
                <a:latin typeface="Times New Roman" panose="02020603050405020304" pitchFamily="18" charset="0"/>
                <a:ea typeface="Calibri" panose="020F0502020204030204" pitchFamily="34" charset="0"/>
                <a:cs typeface="Times New Roman" panose="02020603050405020304" pitchFamily="18" charset="0"/>
              </a:rPr>
              <a:t>Privatization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8">
            <a:clrChange>
              <a:clrFrom>
                <a:srgbClr val="FBFAFF"/>
              </a:clrFrom>
              <a:clrTo>
                <a:srgbClr val="FBFAFF">
                  <a:alpha val="0"/>
                </a:srgbClr>
              </a:clrTo>
            </a:clrChange>
          </a:blip>
          <a:srcRect b="40089"/>
          <a:stretch/>
        </p:blipFill>
        <p:spPr>
          <a:xfrm>
            <a:off x="4036491" y="1042857"/>
            <a:ext cx="2197198" cy="1316361"/>
          </a:xfrm>
          <a:prstGeom prst="rect">
            <a:avLst/>
          </a:prstGeom>
        </p:spPr>
      </p:pic>
      <p:pic>
        <p:nvPicPr>
          <p:cNvPr id="12" name="Picture 11"/>
          <p:cNvPicPr>
            <a:picLocks noChangeAspect="1"/>
          </p:cNvPicPr>
          <p:nvPr/>
        </p:nvPicPr>
        <p:blipFill rotWithShape="1">
          <a:blip r:embed="rId9"/>
          <a:srcRect l="23557" t="10393" r="25664" b="25470"/>
          <a:stretch/>
        </p:blipFill>
        <p:spPr>
          <a:xfrm>
            <a:off x="161663" y="2327774"/>
            <a:ext cx="1665441" cy="2103549"/>
          </a:xfrm>
          <a:prstGeom prst="rect">
            <a:avLst/>
          </a:prstGeom>
          <a:noFill/>
          <a:ln>
            <a:noFill/>
          </a:ln>
        </p:spPr>
      </p:pic>
      <p:pic>
        <p:nvPicPr>
          <p:cNvPr id="13" name="Picture 12"/>
          <p:cNvPicPr>
            <a:picLocks noChangeAspect="1"/>
          </p:cNvPicPr>
          <p:nvPr/>
        </p:nvPicPr>
        <p:blipFill>
          <a:blip r:embed="rId10"/>
          <a:stretch>
            <a:fillRect/>
          </a:stretch>
        </p:blipFill>
        <p:spPr>
          <a:xfrm>
            <a:off x="2801911" y="4248359"/>
            <a:ext cx="3015482" cy="2272082"/>
          </a:xfrm>
          <a:prstGeom prst="round2DiagRect">
            <a:avLst>
              <a:gd name="adj1" fmla="val 50000"/>
              <a:gd name="adj2" fmla="val 0"/>
            </a:avLst>
          </a:prstGeom>
        </p:spPr>
      </p:pic>
    </p:spTree>
    <p:extLst>
      <p:ext uri="{BB962C8B-B14F-4D97-AF65-F5344CB8AC3E}">
        <p14:creationId xmlns:p14="http://schemas.microsoft.com/office/powerpoint/2010/main" val="1630974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260879" y="2069960"/>
            <a:ext cx="2110154" cy="1868994"/>
          </a:xfrm>
          <a:prstGeom prst="ellipse">
            <a:avLst/>
          </a:prstGeom>
          <a:solidFill>
            <a:schemeClr val="bg1">
              <a:lumMod val="50000"/>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126" y="2441748"/>
            <a:ext cx="1599091" cy="864951"/>
          </a:xfrm>
          <a:prstGeom prst="rect">
            <a:avLst/>
          </a:prstGeom>
        </p:spPr>
      </p:pic>
      <p:sp>
        <p:nvSpPr>
          <p:cNvPr id="3" name="Rectangle 2"/>
          <p:cNvSpPr/>
          <p:nvPr/>
        </p:nvSpPr>
        <p:spPr>
          <a:xfrm>
            <a:off x="2594671" y="3266507"/>
            <a:ext cx="1546129" cy="338554"/>
          </a:xfrm>
          <a:prstGeom prst="rect">
            <a:avLst/>
          </a:prstGeom>
        </p:spPr>
        <p:txBody>
          <a:bodyPr wrap="none">
            <a:spAutoFit/>
          </a:bodyPr>
          <a:lstStyle/>
          <a:p>
            <a:r>
              <a:rPr lang="en-US" sz="1600" b="1" dirty="0" smtClean="0"/>
              <a:t>RESETTLEMENT </a:t>
            </a:r>
            <a:endParaRPr lang="en-US" sz="1600" dirty="0"/>
          </a:p>
        </p:txBody>
      </p:sp>
      <p:sp>
        <p:nvSpPr>
          <p:cNvPr id="6" name="Rectangle 5"/>
          <p:cNvSpPr/>
          <p:nvPr/>
        </p:nvSpPr>
        <p:spPr>
          <a:xfrm>
            <a:off x="2280738" y="1762183"/>
            <a:ext cx="2173993" cy="307777"/>
          </a:xfrm>
          <a:prstGeom prst="rect">
            <a:avLst/>
          </a:prstGeom>
        </p:spPr>
        <p:txBody>
          <a:bodyPr wrap="none">
            <a:spAutoFit/>
          </a:bodyPr>
          <a:lstStyle/>
          <a:p>
            <a:r>
              <a:rPr lang="en-US" sz="1400" b="1" i="1" dirty="0">
                <a:latin typeface="Times New Roman" panose="02020603050405020304" pitchFamily="18" charset="0"/>
                <a:ea typeface="Calibri" panose="020F0502020204030204" pitchFamily="34" charset="0"/>
              </a:rPr>
              <a:t>identification and transfer </a:t>
            </a:r>
            <a:endParaRPr lang="en-US" sz="1400" dirty="0"/>
          </a:p>
        </p:txBody>
      </p:sp>
      <p:sp>
        <p:nvSpPr>
          <p:cNvPr id="7" name="Rectangle 6"/>
          <p:cNvSpPr/>
          <p:nvPr/>
        </p:nvSpPr>
        <p:spPr>
          <a:xfrm rot="16200000">
            <a:off x="1642256" y="2850568"/>
            <a:ext cx="893193" cy="307777"/>
          </a:xfrm>
          <a:prstGeom prst="rect">
            <a:avLst/>
          </a:prstGeom>
        </p:spPr>
        <p:txBody>
          <a:bodyPr wrap="none">
            <a:spAutoFit/>
          </a:bodyPr>
          <a:lstStyle/>
          <a:p>
            <a:r>
              <a:rPr lang="en-US" sz="1400" b="1" i="1" dirty="0" smtClean="0">
                <a:latin typeface="Times New Roman" panose="02020603050405020304" pitchFamily="18" charset="0"/>
                <a:ea typeface="Calibri" panose="020F0502020204030204" pitchFamily="34" charset="0"/>
              </a:rPr>
              <a:t>voluntary</a:t>
            </a:r>
            <a:endParaRPr lang="en-US" sz="1400" dirty="0"/>
          </a:p>
        </p:txBody>
      </p:sp>
      <p:sp>
        <p:nvSpPr>
          <p:cNvPr id="8" name="Rectangle 7"/>
          <p:cNvSpPr/>
          <p:nvPr/>
        </p:nvSpPr>
        <p:spPr>
          <a:xfrm rot="16200000">
            <a:off x="4029800" y="2903595"/>
            <a:ext cx="1042273" cy="307777"/>
          </a:xfrm>
          <a:prstGeom prst="rect">
            <a:avLst/>
          </a:prstGeom>
        </p:spPr>
        <p:txBody>
          <a:bodyPr wrap="none">
            <a:spAutoFit/>
          </a:bodyPr>
          <a:lstStyle/>
          <a:p>
            <a:r>
              <a:rPr lang="en-US" sz="1400" b="1" i="1" dirty="0" smtClean="0">
                <a:latin typeface="Times New Roman" panose="02020603050405020304" pitchFamily="18" charset="0"/>
                <a:ea typeface="Calibri" panose="020F0502020204030204" pitchFamily="34" charset="0"/>
              </a:rPr>
              <a:t>involuntary</a:t>
            </a:r>
            <a:endParaRPr lang="en-US" sz="1400" dirty="0"/>
          </a:p>
        </p:txBody>
      </p:sp>
      <p:sp>
        <p:nvSpPr>
          <p:cNvPr id="9" name="Rectangle 8"/>
          <p:cNvSpPr/>
          <p:nvPr/>
        </p:nvSpPr>
        <p:spPr>
          <a:xfrm>
            <a:off x="2735158" y="3977569"/>
            <a:ext cx="1212191" cy="307777"/>
          </a:xfrm>
          <a:prstGeom prst="rect">
            <a:avLst/>
          </a:prstGeom>
        </p:spPr>
        <p:txBody>
          <a:bodyPr wrap="none">
            <a:spAutoFit/>
          </a:bodyPr>
          <a:lstStyle/>
          <a:p>
            <a:r>
              <a:rPr lang="en-US" sz="1400" b="1" i="1" dirty="0" smtClean="0">
                <a:latin typeface="Times New Roman" panose="02020603050405020304" pitchFamily="18" charset="0"/>
                <a:ea typeface="Calibri" panose="020F0502020204030204" pitchFamily="34" charset="0"/>
              </a:rPr>
              <a:t>compensation</a:t>
            </a:r>
            <a:endParaRPr lang="en-US" sz="1400" dirty="0"/>
          </a:p>
        </p:txBody>
      </p:sp>
      <p:sp>
        <p:nvSpPr>
          <p:cNvPr id="10" name="Oval 9"/>
          <p:cNvSpPr/>
          <p:nvPr/>
        </p:nvSpPr>
        <p:spPr>
          <a:xfrm>
            <a:off x="1728316" y="1507253"/>
            <a:ext cx="3215473" cy="2914022"/>
          </a:xfrm>
          <a:prstGeom prst="ellipse">
            <a:avLst/>
          </a:prstGeom>
          <a:noFill/>
          <a:ln w="38100" cmpd="thickThi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3628" y="850405"/>
            <a:ext cx="5471113" cy="338554"/>
          </a:xfrm>
          <a:prstGeom prst="rect">
            <a:avLst/>
          </a:prstGeom>
        </p:spPr>
        <p:txBody>
          <a:bodyPr wrap="none">
            <a:spAutoFit/>
          </a:bodyPr>
          <a:lstStyle/>
          <a:p>
            <a:r>
              <a:rPr lang="en-US" sz="1600" b="1" u="sng" dirty="0"/>
              <a:t>STAGES, TRANSITIONS AND IMPLICATIONS OF </a:t>
            </a:r>
            <a:r>
              <a:rPr lang="en-US" sz="1600" b="1" u="sng" dirty="0" smtClean="0"/>
              <a:t>RESETTLEMENT</a:t>
            </a:r>
            <a:endParaRPr lang="en-US" sz="1600" b="1" u="sng" dirty="0"/>
          </a:p>
        </p:txBody>
      </p:sp>
      <p:sp>
        <p:nvSpPr>
          <p:cNvPr id="12" name="Rectangle 11"/>
          <p:cNvSpPr/>
          <p:nvPr/>
        </p:nvSpPr>
        <p:spPr>
          <a:xfrm>
            <a:off x="4367099" y="1386065"/>
            <a:ext cx="1229824" cy="307777"/>
          </a:xfrm>
          <a:prstGeom prst="rect">
            <a:avLst/>
          </a:prstGeom>
        </p:spPr>
        <p:txBody>
          <a:bodyPr wrap="none">
            <a:spAutoFit/>
          </a:bodyPr>
          <a:lstStyle/>
          <a:p>
            <a:r>
              <a:rPr lang="en-US" sz="1400" b="1" dirty="0" smtClean="0">
                <a:solidFill>
                  <a:schemeClr val="accent5">
                    <a:lumMod val="50000"/>
                  </a:schemeClr>
                </a:solidFill>
                <a:latin typeface="Times New Roman" panose="02020603050405020304" pitchFamily="18" charset="0"/>
                <a:ea typeface="Calibri" panose="020F0502020204030204" pitchFamily="34" charset="0"/>
              </a:rPr>
              <a:t>Landlessness </a:t>
            </a:r>
            <a:endParaRPr lang="en-US" sz="1400" dirty="0">
              <a:solidFill>
                <a:schemeClr val="accent5">
                  <a:lumMod val="50000"/>
                </a:schemeClr>
              </a:solidFill>
            </a:endParaRPr>
          </a:p>
        </p:txBody>
      </p:sp>
      <p:sp>
        <p:nvSpPr>
          <p:cNvPr id="13" name="Rectangle 12"/>
          <p:cNvSpPr/>
          <p:nvPr/>
        </p:nvSpPr>
        <p:spPr>
          <a:xfrm>
            <a:off x="5113971" y="2720334"/>
            <a:ext cx="1055097" cy="307777"/>
          </a:xfrm>
          <a:prstGeom prst="rect">
            <a:avLst/>
          </a:prstGeom>
        </p:spPr>
        <p:txBody>
          <a:bodyPr wrap="non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Joblessness</a:t>
            </a:r>
          </a:p>
        </p:txBody>
      </p:sp>
      <p:sp>
        <p:nvSpPr>
          <p:cNvPr id="14" name="Rectangle 13"/>
          <p:cNvSpPr/>
          <p:nvPr/>
        </p:nvSpPr>
        <p:spPr>
          <a:xfrm>
            <a:off x="4859035" y="2012076"/>
            <a:ext cx="1234633" cy="307777"/>
          </a:xfrm>
          <a:prstGeom prst="rect">
            <a:avLst/>
          </a:prstGeom>
        </p:spPr>
        <p:txBody>
          <a:bodyPr wrap="non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Homelessness</a:t>
            </a:r>
          </a:p>
        </p:txBody>
      </p:sp>
      <p:sp>
        <p:nvSpPr>
          <p:cNvPr id="15" name="Rectangle 14"/>
          <p:cNvSpPr/>
          <p:nvPr/>
        </p:nvSpPr>
        <p:spPr>
          <a:xfrm>
            <a:off x="4829475" y="3519754"/>
            <a:ext cx="1420582" cy="307777"/>
          </a:xfrm>
          <a:prstGeom prst="rect">
            <a:avLst/>
          </a:prstGeom>
        </p:spPr>
        <p:txBody>
          <a:bodyPr wrap="non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Marginalization</a:t>
            </a:r>
          </a:p>
        </p:txBody>
      </p:sp>
      <p:sp>
        <p:nvSpPr>
          <p:cNvPr id="16" name="Rectangle 15"/>
          <p:cNvSpPr/>
          <p:nvPr/>
        </p:nvSpPr>
        <p:spPr>
          <a:xfrm>
            <a:off x="734934" y="3868505"/>
            <a:ext cx="1668052" cy="738664"/>
          </a:xfrm>
          <a:prstGeom prst="rect">
            <a:avLst/>
          </a:prstGeom>
        </p:spPr>
        <p:txBody>
          <a:bodyPr wrap="squar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Food insecurity and increased morbidity </a:t>
            </a:r>
          </a:p>
        </p:txBody>
      </p:sp>
      <p:sp>
        <p:nvSpPr>
          <p:cNvPr id="17" name="Rectangle 16"/>
          <p:cNvSpPr/>
          <p:nvPr/>
        </p:nvSpPr>
        <p:spPr>
          <a:xfrm>
            <a:off x="741055" y="2390401"/>
            <a:ext cx="1023726" cy="1169551"/>
          </a:xfrm>
          <a:prstGeom prst="rect">
            <a:avLst/>
          </a:prstGeom>
        </p:spPr>
        <p:txBody>
          <a:bodyPr wrap="squar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Loss of access to common property resources </a:t>
            </a:r>
          </a:p>
        </p:txBody>
      </p:sp>
      <p:sp>
        <p:nvSpPr>
          <p:cNvPr id="18" name="Rectangle 17"/>
          <p:cNvSpPr/>
          <p:nvPr/>
        </p:nvSpPr>
        <p:spPr>
          <a:xfrm>
            <a:off x="4494519" y="3990245"/>
            <a:ext cx="2313454" cy="369332"/>
          </a:xfrm>
          <a:prstGeom prst="rect">
            <a:avLst/>
          </a:prstGeom>
        </p:spPr>
        <p:txBody>
          <a:bodyPr wrap="non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Community</a:t>
            </a:r>
            <a:r>
              <a:rPr lang="en-US" dirty="0"/>
              <a:t> </a:t>
            </a:r>
            <a:r>
              <a:rPr lang="en-US" sz="1400" b="1" dirty="0">
                <a:solidFill>
                  <a:schemeClr val="accent5">
                    <a:lumMod val="50000"/>
                  </a:schemeClr>
                </a:solidFill>
                <a:latin typeface="Times New Roman" panose="02020603050405020304" pitchFamily="18" charset="0"/>
                <a:ea typeface="Calibri" panose="020F0502020204030204" pitchFamily="34" charset="0"/>
              </a:rPr>
              <a:t>disarticulation </a:t>
            </a:r>
          </a:p>
        </p:txBody>
      </p:sp>
      <p:sp>
        <p:nvSpPr>
          <p:cNvPr id="19" name="Rectangle 18"/>
          <p:cNvSpPr/>
          <p:nvPr/>
        </p:nvSpPr>
        <p:spPr>
          <a:xfrm>
            <a:off x="2402986" y="4688714"/>
            <a:ext cx="2337435" cy="307777"/>
          </a:xfrm>
          <a:prstGeom prst="rect">
            <a:avLst/>
          </a:prstGeom>
        </p:spPr>
        <p:txBody>
          <a:bodyPr wrap="non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Gender and social concerns </a:t>
            </a:r>
          </a:p>
        </p:txBody>
      </p:sp>
      <p:sp>
        <p:nvSpPr>
          <p:cNvPr id="20" name="Rectangle 19"/>
          <p:cNvSpPr/>
          <p:nvPr/>
        </p:nvSpPr>
        <p:spPr>
          <a:xfrm>
            <a:off x="790610" y="1489602"/>
            <a:ext cx="1452131" cy="523220"/>
          </a:xfrm>
          <a:prstGeom prst="rect">
            <a:avLst/>
          </a:prstGeom>
        </p:spPr>
        <p:txBody>
          <a:bodyPr wrap="square">
            <a:spAutoFit/>
          </a:bodyPr>
          <a:lstStyle/>
          <a:p>
            <a:r>
              <a:rPr lang="en-US" sz="1400" b="1" dirty="0">
                <a:solidFill>
                  <a:schemeClr val="accent5">
                    <a:lumMod val="50000"/>
                  </a:schemeClr>
                </a:solidFill>
                <a:latin typeface="Times New Roman" panose="02020603050405020304" pitchFamily="18" charset="0"/>
                <a:ea typeface="Calibri" panose="020F0502020204030204" pitchFamily="34" charset="0"/>
              </a:rPr>
              <a:t>Increased dropout rate </a:t>
            </a:r>
          </a:p>
        </p:txBody>
      </p:sp>
      <p:sp>
        <p:nvSpPr>
          <p:cNvPr id="21" name="Rectangle 20"/>
          <p:cNvSpPr/>
          <p:nvPr/>
        </p:nvSpPr>
        <p:spPr>
          <a:xfrm>
            <a:off x="492369" y="693336"/>
            <a:ext cx="6219930" cy="4421275"/>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93238" y="105084"/>
            <a:ext cx="3047373" cy="338554"/>
          </a:xfrm>
          <a:prstGeom prst="rect">
            <a:avLst/>
          </a:prstGeom>
        </p:spPr>
        <p:txBody>
          <a:bodyPr wrap="none">
            <a:spAutoFit/>
          </a:bodyPr>
          <a:lstStyle/>
          <a:p>
            <a:r>
              <a:rPr lang="en-US" sz="1600" b="1" u="sng" dirty="0"/>
              <a:t>RISK REVERSALS AND STRATEGIES</a:t>
            </a:r>
          </a:p>
        </p:txBody>
      </p:sp>
      <p:grpSp>
        <p:nvGrpSpPr>
          <p:cNvPr id="39" name="Group 38"/>
          <p:cNvGrpSpPr/>
          <p:nvPr/>
        </p:nvGrpSpPr>
        <p:grpSpPr>
          <a:xfrm>
            <a:off x="6882481" y="684893"/>
            <a:ext cx="1585837" cy="1585837"/>
            <a:chOff x="3631869" y="2223724"/>
            <a:chExt cx="1585837" cy="1585837"/>
          </a:xfrm>
        </p:grpSpPr>
        <p:sp>
          <p:nvSpPr>
            <p:cNvPr id="40" name="Oval 39"/>
            <p:cNvSpPr/>
            <p:nvPr/>
          </p:nvSpPr>
          <p:spPr>
            <a:xfrm>
              <a:off x="3631869" y="2223724"/>
              <a:ext cx="1585837" cy="1585837"/>
            </a:xfrm>
            <a:prstGeom prst="ellipse">
              <a:avLst/>
            </a:pr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sp>
        <p:sp>
          <p:nvSpPr>
            <p:cNvPr id="41" name="Oval 4"/>
            <p:cNvSpPr/>
            <p:nvPr/>
          </p:nvSpPr>
          <p:spPr>
            <a:xfrm>
              <a:off x="3864109" y="2455964"/>
              <a:ext cx="1121357" cy="11213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Reconstructive strategies</a:t>
              </a:r>
              <a:endParaRPr lang="en-US" sz="1400" kern="1200" dirty="0"/>
            </a:p>
          </p:txBody>
        </p:sp>
      </p:grpSp>
      <p:sp>
        <p:nvSpPr>
          <p:cNvPr id="5" name="Rectangle 4"/>
          <p:cNvSpPr/>
          <p:nvPr/>
        </p:nvSpPr>
        <p:spPr>
          <a:xfrm>
            <a:off x="8539099" y="491842"/>
            <a:ext cx="3402235" cy="2031325"/>
          </a:xfrm>
          <a:prstGeom prst="rect">
            <a:avLst/>
          </a:prstGeom>
        </p:spPr>
        <p:txBody>
          <a:bodyPr wrap="square">
            <a:spAutoFit/>
          </a:bodyPr>
          <a:lstStyle/>
          <a:p>
            <a:pPr marL="285750" lvl="0" indent="-285750">
              <a:buFont typeface="Arial" panose="020B0604020202020204" pitchFamily="34" charset="0"/>
              <a:buChar char="•"/>
            </a:pPr>
            <a:r>
              <a:rPr lang="en-US" sz="1400" b="1" dirty="0">
                <a:solidFill>
                  <a:schemeClr val="accent5">
                    <a:lumMod val="50000"/>
                  </a:schemeClr>
                </a:solidFill>
                <a:latin typeface="Times New Roman" panose="02020603050405020304" pitchFamily="18" charset="0"/>
                <a:ea typeface="Calibri" panose="020F0502020204030204" pitchFamily="34" charset="0"/>
              </a:rPr>
              <a:t>Planning and indicative </a:t>
            </a:r>
            <a:r>
              <a:rPr lang="en-US" sz="1400" b="1" dirty="0" smtClean="0">
                <a:solidFill>
                  <a:schemeClr val="accent5">
                    <a:lumMod val="50000"/>
                  </a:schemeClr>
                </a:solidFill>
                <a:latin typeface="Times New Roman" panose="02020603050405020304" pitchFamily="18" charset="0"/>
                <a:ea typeface="Calibri" panose="020F0502020204030204" pitchFamily="34" charset="0"/>
              </a:rPr>
              <a:t>function</a:t>
            </a:r>
          </a:p>
          <a:p>
            <a:pPr marL="285750" lvl="0" indent="-285750">
              <a:buFont typeface="Arial" panose="020B0604020202020204" pitchFamily="34" charset="0"/>
              <a:buChar char="•"/>
            </a:pPr>
            <a:endParaRPr lang="en-US" sz="1400" b="1" dirty="0">
              <a:solidFill>
                <a:schemeClr val="accent5">
                  <a:lumMod val="50000"/>
                </a:schemeClr>
              </a:solidFill>
              <a:latin typeface="Times New Roman" panose="02020603050405020304" pitchFamily="18" charset="0"/>
              <a:ea typeface="Calibri" panose="020F0502020204030204" pitchFamily="34" charset="0"/>
            </a:endParaRPr>
          </a:p>
          <a:p>
            <a:pPr marL="285750" lvl="0" indent="-285750">
              <a:buFont typeface="Arial" panose="020B0604020202020204" pitchFamily="34" charset="0"/>
              <a:buChar char="•"/>
            </a:pPr>
            <a:r>
              <a:rPr lang="en-US" sz="1400" b="1" dirty="0">
                <a:solidFill>
                  <a:schemeClr val="accent5">
                    <a:lumMod val="50000"/>
                  </a:schemeClr>
                </a:solidFill>
                <a:latin typeface="Times New Roman" panose="02020603050405020304" pitchFamily="18" charset="0"/>
                <a:ea typeface="Calibri" panose="020F0502020204030204" pitchFamily="34" charset="0"/>
              </a:rPr>
              <a:t>Exploration, explanation and assessment </a:t>
            </a:r>
            <a:r>
              <a:rPr lang="en-US" sz="1400" b="1" dirty="0" smtClean="0">
                <a:solidFill>
                  <a:schemeClr val="accent5">
                    <a:lumMod val="50000"/>
                  </a:schemeClr>
                </a:solidFill>
                <a:latin typeface="Times New Roman" panose="02020603050405020304" pitchFamily="18" charset="0"/>
                <a:ea typeface="Calibri" panose="020F0502020204030204" pitchFamily="34" charset="0"/>
              </a:rPr>
              <a:t>function</a:t>
            </a:r>
          </a:p>
          <a:p>
            <a:pPr marL="285750" lvl="0" indent="-285750">
              <a:buFont typeface="Arial" panose="020B0604020202020204" pitchFamily="34" charset="0"/>
              <a:buChar char="•"/>
            </a:pPr>
            <a:endParaRPr lang="en-US" sz="1400" b="1" dirty="0">
              <a:solidFill>
                <a:schemeClr val="accent5">
                  <a:lumMod val="50000"/>
                </a:schemeClr>
              </a:solidFill>
              <a:latin typeface="Times New Roman" panose="02020603050405020304" pitchFamily="18" charset="0"/>
              <a:ea typeface="Calibri" panose="020F0502020204030204" pitchFamily="34" charset="0"/>
            </a:endParaRPr>
          </a:p>
          <a:p>
            <a:pPr marL="285750" lvl="0" indent="-285750">
              <a:buFont typeface="Arial" panose="020B0604020202020204" pitchFamily="34" charset="0"/>
              <a:buChar char="•"/>
            </a:pPr>
            <a:r>
              <a:rPr lang="en-US" sz="1400" b="1" dirty="0">
                <a:solidFill>
                  <a:schemeClr val="accent5">
                    <a:lumMod val="50000"/>
                  </a:schemeClr>
                </a:solidFill>
                <a:latin typeface="Times New Roman" panose="02020603050405020304" pitchFamily="18" charset="0"/>
                <a:ea typeface="Calibri" panose="020F0502020204030204" pitchFamily="34" charset="0"/>
              </a:rPr>
              <a:t>Propositions for reconstruction and </a:t>
            </a:r>
            <a:r>
              <a:rPr lang="en-US" sz="1400" b="1" dirty="0" smtClean="0">
                <a:solidFill>
                  <a:schemeClr val="accent5">
                    <a:lumMod val="50000"/>
                  </a:schemeClr>
                </a:solidFill>
                <a:latin typeface="Times New Roman" panose="02020603050405020304" pitchFamily="18" charset="0"/>
                <a:ea typeface="Calibri" panose="020F0502020204030204" pitchFamily="34" charset="0"/>
              </a:rPr>
              <a:t>reestablishment</a:t>
            </a:r>
          </a:p>
          <a:p>
            <a:pPr lvl="0"/>
            <a:r>
              <a:rPr lang="en-US" sz="1400" b="1" dirty="0" smtClean="0">
                <a:solidFill>
                  <a:schemeClr val="accent5">
                    <a:lumMod val="50000"/>
                  </a:schemeClr>
                </a:solidFill>
                <a:latin typeface="Times New Roman" panose="02020603050405020304" pitchFamily="18" charset="0"/>
                <a:ea typeface="Calibri" panose="020F0502020204030204" pitchFamily="34" charset="0"/>
              </a:rPr>
              <a:t> </a:t>
            </a:r>
            <a:endParaRPr lang="en-US" sz="1400" b="1" dirty="0">
              <a:solidFill>
                <a:schemeClr val="accent5">
                  <a:lumMod val="50000"/>
                </a:schemeClr>
              </a:solidFill>
              <a:latin typeface="Times New Roman" panose="02020603050405020304" pitchFamily="18" charset="0"/>
              <a:ea typeface="Calibri" panose="020F0502020204030204" pitchFamily="34" charset="0"/>
            </a:endParaRPr>
          </a:p>
          <a:p>
            <a:pPr marL="285750" lvl="0" indent="-285750">
              <a:buFont typeface="Arial" panose="020B0604020202020204" pitchFamily="34" charset="0"/>
              <a:buChar char="•"/>
            </a:pPr>
            <a:r>
              <a:rPr lang="en-US" sz="1400" b="1" dirty="0">
                <a:solidFill>
                  <a:schemeClr val="accent5">
                    <a:lumMod val="50000"/>
                  </a:schemeClr>
                </a:solidFill>
                <a:latin typeface="Times New Roman" panose="02020603050405020304" pitchFamily="18" charset="0"/>
                <a:ea typeface="Calibri" panose="020F0502020204030204" pitchFamily="34" charset="0"/>
              </a:rPr>
              <a:t>Investigative function </a:t>
            </a:r>
          </a:p>
        </p:txBody>
      </p:sp>
      <p:sp>
        <p:nvSpPr>
          <p:cNvPr id="42" name="Rectangle 41"/>
          <p:cNvSpPr/>
          <p:nvPr/>
        </p:nvSpPr>
        <p:spPr>
          <a:xfrm>
            <a:off x="7638225" y="3266507"/>
            <a:ext cx="2399582" cy="355803"/>
          </a:xfrm>
          <a:prstGeom prst="rect">
            <a:avLst/>
          </a:prstGeom>
        </p:spPr>
        <p:txBody>
          <a:bodyPr wrap="square">
            <a:spAutoFit/>
          </a:bodyPr>
          <a:lstStyle/>
          <a:p>
            <a:pPr>
              <a:lnSpc>
                <a:spcPct val="107000"/>
              </a:lnSpc>
            </a:pPr>
            <a:r>
              <a:rPr lang="en-US" sz="1600" b="1" dirty="0">
                <a:latin typeface="Times New Roman" panose="02020603050405020304" pitchFamily="18" charset="0"/>
                <a:ea typeface="Calibri" panose="020F0502020204030204" pitchFamily="34" charset="0"/>
                <a:cs typeface="Times New Roman" panose="02020603050405020304" pitchFamily="18" charset="0"/>
              </a:rPr>
              <a:t>Community rebuilding</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p:cNvSpPr/>
          <p:nvPr/>
        </p:nvSpPr>
        <p:spPr>
          <a:xfrm>
            <a:off x="8649324" y="4664358"/>
            <a:ext cx="1589007" cy="355803"/>
          </a:xfrm>
          <a:prstGeom prst="rect">
            <a:avLst/>
          </a:prstGeom>
        </p:spPr>
        <p:txBody>
          <a:bodyPr wrap="square">
            <a:spAutoFit/>
          </a:bodyPr>
          <a:lstStyle/>
          <a:p>
            <a:pPr>
              <a:lnSpc>
                <a:spcPct val="107000"/>
              </a:lnSpc>
            </a:pPr>
            <a:r>
              <a:rPr lang="en-US" sz="1600" b="1" dirty="0">
                <a:latin typeface="Times New Roman" panose="02020603050405020304" pitchFamily="18" charset="0"/>
                <a:ea typeface="Calibri" panose="020F0502020204030204" pitchFamily="34" charset="0"/>
                <a:cs typeface="Times New Roman" panose="02020603050405020304" pitchFamily="18" charset="0"/>
              </a:rPr>
              <a:t>Social security</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43"/>
          <p:cNvSpPr/>
          <p:nvPr/>
        </p:nvSpPr>
        <p:spPr>
          <a:xfrm>
            <a:off x="7650005" y="5812763"/>
            <a:ext cx="1386363" cy="338041"/>
          </a:xfrm>
          <a:prstGeom prst="rect">
            <a:avLst/>
          </a:prstGeom>
        </p:spPr>
        <p:txBody>
          <a:bodyPr wrap="square">
            <a:spAutoFit/>
          </a:bodyPr>
          <a:lstStyle/>
          <a:p>
            <a:pPr>
              <a:lnSpc>
                <a:spcPct val="107000"/>
              </a:lnSpc>
            </a:pPr>
            <a:r>
              <a:rPr lang="en-US" sz="1600" b="1" dirty="0">
                <a:latin typeface="Times New Roman" panose="02020603050405020304" pitchFamily="18" charset="0"/>
                <a:ea typeface="Calibri" panose="020F0502020204030204" pitchFamily="34" charset="0"/>
                <a:cs typeface="Times New Roman" panose="02020603050405020304" pitchFamily="18" charset="0"/>
              </a:rPr>
              <a:t>Privatization</a:t>
            </a:r>
          </a:p>
        </p:txBody>
      </p:sp>
      <p:pic>
        <p:nvPicPr>
          <p:cNvPr id="45" name="Picture 44"/>
          <p:cNvPicPr>
            <a:picLocks noChangeAspect="1"/>
          </p:cNvPicPr>
          <p:nvPr/>
        </p:nvPicPr>
        <p:blipFill rotWithShape="1">
          <a:blip r:embed="rId4">
            <a:clrChange>
              <a:clrFrom>
                <a:srgbClr val="FBFAFF"/>
              </a:clrFrom>
              <a:clrTo>
                <a:srgbClr val="FBFAFF">
                  <a:alpha val="0"/>
                </a:srgbClr>
              </a:clrTo>
            </a:clrChange>
          </a:blip>
          <a:srcRect b="40089"/>
          <a:stretch/>
        </p:blipFill>
        <p:spPr>
          <a:xfrm>
            <a:off x="9640460" y="3271589"/>
            <a:ext cx="1197236" cy="717275"/>
          </a:xfrm>
          <a:prstGeom prst="rect">
            <a:avLst/>
          </a:prstGeom>
        </p:spPr>
      </p:pic>
      <p:pic>
        <p:nvPicPr>
          <p:cNvPr id="46" name="Picture 45"/>
          <p:cNvPicPr>
            <a:picLocks noChangeAspect="1"/>
          </p:cNvPicPr>
          <p:nvPr/>
        </p:nvPicPr>
        <p:blipFill rotWithShape="1">
          <a:blip r:embed="rId5"/>
          <a:srcRect l="23557" t="10393" r="25664" b="25470"/>
          <a:stretch/>
        </p:blipFill>
        <p:spPr>
          <a:xfrm>
            <a:off x="7695405" y="3888079"/>
            <a:ext cx="907486" cy="1146208"/>
          </a:xfrm>
          <a:prstGeom prst="rect">
            <a:avLst/>
          </a:prstGeom>
          <a:noFill/>
          <a:ln>
            <a:noFill/>
          </a:ln>
        </p:spPr>
      </p:pic>
      <p:pic>
        <p:nvPicPr>
          <p:cNvPr id="47" name="Picture 46"/>
          <p:cNvPicPr>
            <a:picLocks noChangeAspect="1"/>
          </p:cNvPicPr>
          <p:nvPr/>
        </p:nvPicPr>
        <p:blipFill>
          <a:blip r:embed="rId6"/>
          <a:stretch>
            <a:fillRect/>
          </a:stretch>
        </p:blipFill>
        <p:spPr>
          <a:xfrm>
            <a:off x="8980628" y="5062593"/>
            <a:ext cx="1643113" cy="1238040"/>
          </a:xfrm>
          <a:prstGeom prst="round2DiagRect">
            <a:avLst>
              <a:gd name="adj1" fmla="val 50000"/>
              <a:gd name="adj2" fmla="val 0"/>
            </a:avLst>
          </a:prstGeom>
        </p:spPr>
      </p:pic>
      <p:sp>
        <p:nvSpPr>
          <p:cNvPr id="49" name="Round Diagonal Corner Rectangle 48"/>
          <p:cNvSpPr/>
          <p:nvPr/>
        </p:nvSpPr>
        <p:spPr>
          <a:xfrm>
            <a:off x="7573790" y="2755407"/>
            <a:ext cx="3209348" cy="4017438"/>
          </a:xfrm>
          <a:prstGeom prst="round2DiagRect">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33" name="Picture 32" descr="logo.JPG"/>
          <p:cNvPicPr/>
          <p:nvPr/>
        </p:nvPicPr>
        <p:blipFill>
          <a:blip r:embed="rId7">
            <a:duotone>
              <a:schemeClr val="bg2">
                <a:shade val="45000"/>
                <a:satMod val="135000"/>
              </a:schemeClr>
              <a:prstClr val="white"/>
            </a:duotone>
          </a:blip>
          <a:stretch>
            <a:fillRect/>
          </a:stretch>
        </p:blipFill>
        <p:spPr>
          <a:xfrm>
            <a:off x="981424" y="6514572"/>
            <a:ext cx="2051221" cy="240159"/>
          </a:xfrm>
          <a:prstGeom prst="rect">
            <a:avLst/>
          </a:prstGeom>
          <a:noFill/>
          <a:ln>
            <a:noFill/>
          </a:ln>
        </p:spPr>
      </p:pic>
      <p:pic>
        <p:nvPicPr>
          <p:cNvPr id="34" name="Picture 33"/>
          <p:cNvPicPr>
            <a:picLocks noChangeAspect="1"/>
          </p:cNvPicPr>
          <p:nvPr/>
        </p:nvPicPr>
        <p:blipFill rotWithShape="1">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b="20672"/>
          <a:stretch/>
        </p:blipFill>
        <p:spPr>
          <a:xfrm>
            <a:off x="176507" y="6166604"/>
            <a:ext cx="767121" cy="592495"/>
          </a:xfrm>
          <a:prstGeom prst="rect">
            <a:avLst/>
          </a:prstGeom>
        </p:spPr>
      </p:pic>
    </p:spTree>
    <p:extLst>
      <p:ext uri="{BB962C8B-B14F-4D97-AF65-F5344CB8AC3E}">
        <p14:creationId xmlns:p14="http://schemas.microsoft.com/office/powerpoint/2010/main" val="359346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animBg="1"/>
      <p:bldP spid="22" grpId="0"/>
      <p:bldP spid="5" grpId="0"/>
      <p:bldP spid="42" grpId="0"/>
      <p:bldP spid="43" grpId="0"/>
      <p:bldP spid="44" grpId="0"/>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TotalTime>
  <Words>11773</Words>
  <Application>Microsoft Office PowerPoint</Application>
  <PresentationFormat>Widescreen</PresentationFormat>
  <Paragraphs>1149</Paragraphs>
  <Slides>30</Slides>
  <Notes>30</Notes>
  <HiddenSlides>5</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41" baseType="lpstr">
      <vt:lpstr>Agency FB</vt:lpstr>
      <vt:lpstr>Arial</vt:lpstr>
      <vt:lpstr>Calibri</vt:lpstr>
      <vt:lpstr>Calibri Light</vt:lpstr>
      <vt:lpstr>PTSans-NarrowBold</vt:lpstr>
      <vt:lpstr>Symbol</vt:lpstr>
      <vt:lpstr>Times New Roman</vt:lpstr>
      <vt:lpstr>Wingdings</vt:lpstr>
      <vt:lpstr>Office Theme</vt:lpstr>
      <vt:lpstr>PDF</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Research</dc:creator>
  <cp:lastModifiedBy>Research</cp:lastModifiedBy>
  <cp:revision>171</cp:revision>
  <dcterms:created xsi:type="dcterms:W3CDTF">2018-11-29T04:20:49Z</dcterms:created>
  <dcterms:modified xsi:type="dcterms:W3CDTF">2019-01-29T07:31:34Z</dcterms:modified>
</cp:coreProperties>
</file>