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00131" y="5766815"/>
            <a:ext cx="1321307" cy="809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972" y="393033"/>
            <a:ext cx="11370055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452" y="1083563"/>
            <a:ext cx="11817095" cy="458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hyperlink" Target="http://unequalscenes.com/nairobi" TargetMode="External"/><Relationship Id="rId4" Type="http://schemas.openxmlformats.org/officeDocument/2006/relationships/image" Target="../media/image31.jpg"/><Relationship Id="rId5" Type="http://schemas.openxmlformats.org/officeDocument/2006/relationships/notesSlide" Target="../notesSlides/notesSlide11.xml"/><Relationship Id="rId6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hyperlink" Target="https://ieeexplore.ieee.org/document/7924589" TargetMode="External"/><Relationship Id="rId14" Type="http://schemas.openxmlformats.org/officeDocument/2006/relationships/notesSlide" Target="../notesSlides/notesSlide12.xml"/><Relationship Id="rId1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notesSlide" Target="../notesSlides/notesSlide13.xml"/><Relationship Id="rId7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notesSlide" Target="../notesSlides/notesSlide18.xml"/><Relationship Id="rId6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hyperlink" Target="https://ghsl.jrc.ec.europa.eu/visualisation.php" TargetMode="External"/><Relationship Id="rId6" Type="http://schemas.openxmlformats.org/officeDocument/2006/relationships/notesSlide" Target="../notesSlides/notesSlide2.xml"/><Relationship Id="rId7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7.jpg"/><Relationship Id="rId8" Type="http://schemas.openxmlformats.org/officeDocument/2006/relationships/image" Target="../media/image68.jpg"/><Relationship Id="rId9" Type="http://schemas.openxmlformats.org/officeDocument/2006/relationships/image" Target="../media/image69.jpg"/><Relationship Id="rId10" Type="http://schemas.openxmlformats.org/officeDocument/2006/relationships/notesSlide" Target="../notesSlides/notesSlide20.xml"/><Relationship Id="rId11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notesSlide" Target="../notesSlides/notesSlide21.xml"/><Relationship Id="rId6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notesSlide" Target="../notesSlides/notesSlide22.xml"/><Relationship Id="rId7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Relationship Id="rId4" Type="http://schemas.openxmlformats.org/officeDocument/2006/relationships/notesSlide" Target="../notesSlides/notesSlide23.xml"/><Relationship Id="rId5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hyperlink" Target="https://www.mdpi.com/2072-4292/9/4/384/htm" TargetMode="External"/><Relationship Id="rId6" Type="http://schemas.openxmlformats.org/officeDocument/2006/relationships/notesSlide" Target="../notesSlides/notesSlide24.xml"/><Relationship Id="rId7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notesSlide" Target="../notesSlides/notesSlide25.xml"/><Relationship Id="rId6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hyperlink" Target="https://www.tandfonline.com/doi/full/10.1080/22797254.2018.1535838" TargetMode="External"/><Relationship Id="rId5" Type="http://schemas.openxmlformats.org/officeDocument/2006/relationships/notesSlide" Target="../notesSlides/notesSlide26.xml"/><Relationship Id="rId6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Relationship Id="rId4" Type="http://schemas.openxmlformats.org/officeDocument/2006/relationships/image" Target="../media/image89.jpg"/><Relationship Id="rId5" Type="http://schemas.openxmlformats.org/officeDocument/2006/relationships/image" Target="../media/image90.jpg"/><Relationship Id="rId6" Type="http://schemas.openxmlformats.org/officeDocument/2006/relationships/hyperlink" Target="https://www.mdpi.com/2072-4292/9/11/1164" TargetMode="External"/><Relationship Id="rId7" Type="http://schemas.openxmlformats.org/officeDocument/2006/relationships/notesSlide" Target="../notesSlides/notesSlide27.xml"/><Relationship Id="rId8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jpg"/><Relationship Id="rId4" Type="http://schemas.openxmlformats.org/officeDocument/2006/relationships/hyperlink" Target="https://www.sicherheitspolitik-blog.de/2018/07/11/the-digitalization-of-the-globe-machine-learning-about-population-in-need-of-support/" TargetMode="External"/><Relationship Id="rId5" Type="http://schemas.openxmlformats.org/officeDocument/2006/relationships/hyperlink" Target="https://www.mdpi.com/2220-9964/7/3/91" TargetMode="External"/><Relationship Id="rId6" Type="http://schemas.openxmlformats.org/officeDocument/2006/relationships/notesSlide" Target="../notesSlides/notesSlide28.xml"/><Relationship Id="rId7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notesSlide" Target="../notesSlides/notesSlide29.xml"/><Relationship Id="rId6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hyperlink" Target="https://www.sciencedirect.com/science/article/pii/S0048969718337811" TargetMode="External"/><Relationship Id="rId4" Type="http://schemas.openxmlformats.org/officeDocument/2006/relationships/image" Target="../media/image97.jpg"/><Relationship Id="rId5" Type="http://schemas.openxmlformats.org/officeDocument/2006/relationships/notesSlide" Target="../notesSlides/notesSlide30.xml"/><Relationship Id="rId6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jpg"/><Relationship Id="rId6" Type="http://schemas.openxmlformats.org/officeDocument/2006/relationships/image" Target="../media/image102.jpg"/><Relationship Id="rId7" Type="http://schemas.openxmlformats.org/officeDocument/2006/relationships/hyperlink" Target="https://ieeexplore.ieee.org/document/8362725/" TargetMode="External"/><Relationship Id="rId8" Type="http://schemas.openxmlformats.org/officeDocument/2006/relationships/notesSlide" Target="../notesSlides/notesSlide31.xml"/><Relationship Id="rId9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jp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notesSlide" Target="../notesSlides/notesSlide32.xml"/><Relationship Id="rId7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Relationship Id="rId4" Type="http://schemas.openxmlformats.org/officeDocument/2006/relationships/hyperlink" Target="http://www.mdpi.com/journal/remotesensing/special_issues/Urban_planning" TargetMode="External"/><Relationship Id="rId5" Type="http://schemas.openxmlformats.org/officeDocument/2006/relationships/notesSlide" Target="../notesSlides/notesSlide33.xml"/><Relationship Id="rId6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unequalscenes.com/nairobi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7120" y="2928615"/>
            <a:ext cx="477964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15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25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Arial Narrow"/>
                <a:cs typeface="Arial Narrow"/>
              </a:rPr>
              <a:t>HISTORY</a:t>
            </a:r>
            <a:r>
              <a:rPr dirty="0" sz="25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2500" spc="-15" b="1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2500" spc="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Arial Narrow"/>
                <a:cs typeface="Arial Narrow"/>
              </a:rPr>
              <a:t>SLUM</a:t>
            </a:r>
            <a:r>
              <a:rPr dirty="0" sz="25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Arial Narrow"/>
                <a:cs typeface="Arial Narrow"/>
              </a:rPr>
              <a:t>AREA</a:t>
            </a:r>
            <a:r>
              <a:rPr dirty="0" sz="25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Arial Narrow"/>
                <a:cs typeface="Arial Narrow"/>
              </a:rPr>
              <a:t>MAPPING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961" y="3632212"/>
            <a:ext cx="1739264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i="1">
                <a:solidFill>
                  <a:srgbClr val="FFFFFF"/>
                </a:solidFill>
                <a:latin typeface="Arial Narrow"/>
                <a:cs typeface="Arial Narrow"/>
              </a:rPr>
              <a:t>MO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NIKA</a:t>
            </a:r>
            <a:r>
              <a:rPr dirty="0" sz="2000" spc="-2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KUFFER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9808" y="5733288"/>
            <a:ext cx="2159508" cy="40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97823" y="3073907"/>
            <a:ext cx="3694175" cy="2089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07155" y="4987302"/>
            <a:ext cx="31248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VI</a:t>
            </a:r>
            <a:r>
              <a:rPr dirty="0" sz="2000" spc="-15" i="1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2000" spc="-150" i="1">
                <a:solidFill>
                  <a:srgbClr val="FFFFFF"/>
                </a:solidFill>
                <a:latin typeface="Arial Narrow"/>
                <a:cs typeface="Arial Narrow"/>
              </a:rPr>
              <a:t>AY</a:t>
            </a:r>
            <a:r>
              <a:rPr dirty="0" sz="2000" spc="-80" i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2000" spc="-75" i="1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ADA</a:t>
            </a:r>
            <a:r>
              <a:rPr dirty="0" sz="2000" spc="-8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2000" spc="-1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FEBRUA</a:t>
            </a:r>
            <a:r>
              <a:rPr dirty="0" sz="2000" spc="-40" i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2000" i="1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dirty="0" sz="20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 Narrow"/>
                <a:cs typeface="Arial Narrow"/>
              </a:rPr>
              <a:t>2019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391" y="3004534"/>
            <a:ext cx="745807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WHY DO</a:t>
            </a:r>
            <a:r>
              <a:rPr dirty="0" sz="3200" spc="-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WE NEED DATA</a:t>
            </a:r>
            <a:r>
              <a:rPr dirty="0" sz="3200" spc="-2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ON </a:t>
            </a:r>
            <a:r>
              <a:rPr dirty="0" sz="3200" spc="-10" b="1" i="1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LUMS?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79591" y="3796284"/>
            <a:ext cx="3415284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WHY DO</a:t>
            </a:r>
            <a:r>
              <a:rPr dirty="0" spc="-10"/>
              <a:t> </a:t>
            </a:r>
            <a:r>
              <a:rPr dirty="0"/>
              <a:t>WE NEED DATA</a:t>
            </a:r>
            <a:r>
              <a:rPr dirty="0" spc="-25"/>
              <a:t> </a:t>
            </a:r>
            <a:r>
              <a:rPr dirty="0"/>
              <a:t>ON </a:t>
            </a:r>
            <a:r>
              <a:rPr dirty="0" spc="-10"/>
              <a:t>S</a:t>
            </a:r>
            <a:r>
              <a:rPr dirty="0"/>
              <a:t>LUMS?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5982" y="6104716"/>
            <a:ext cx="58381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77135" algn="l"/>
              </a:tabLst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urc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	</a:t>
            </a:r>
            <a:r>
              <a:rPr dirty="0" sz="1800">
                <a:latin typeface="Arial"/>
                <a:cs typeface="Arial"/>
                <a:hlinkClick r:id="rId3"/>
              </a:rPr>
              <a:t>htt</a:t>
            </a:r>
            <a:r>
              <a:rPr dirty="0" sz="1800" spc="-5">
                <a:latin typeface="Arial"/>
                <a:cs typeface="Arial"/>
                <a:hlinkClick r:id="rId3"/>
              </a:rPr>
              <a:t>p</a:t>
            </a:r>
            <a:r>
              <a:rPr dirty="0" sz="1800">
                <a:latin typeface="Arial"/>
                <a:cs typeface="Arial"/>
                <a:hlinkClick r:id="rId3"/>
              </a:rPr>
              <a:t>:</a:t>
            </a:r>
            <a:r>
              <a:rPr dirty="0" sz="1800" spc="5">
                <a:latin typeface="Arial"/>
                <a:cs typeface="Arial"/>
                <a:hlinkClick r:id="rId3"/>
              </a:rPr>
              <a:t>/</a:t>
            </a:r>
            <a:r>
              <a:rPr dirty="0" sz="1800">
                <a:latin typeface="Arial"/>
                <a:cs typeface="Arial"/>
                <a:hlinkClick r:id="rId3"/>
              </a:rPr>
              <a:t>/u</a:t>
            </a:r>
            <a:r>
              <a:rPr dirty="0" sz="1800" spc="-10">
                <a:latin typeface="Arial"/>
                <a:cs typeface="Arial"/>
                <a:hlinkClick r:id="rId3"/>
              </a:rPr>
              <a:t>n</a:t>
            </a:r>
            <a:r>
              <a:rPr dirty="0" sz="1800">
                <a:latin typeface="Arial"/>
                <a:cs typeface="Arial"/>
                <a:hlinkClick r:id="rId3"/>
              </a:rPr>
              <a:t>e</a:t>
            </a:r>
            <a:r>
              <a:rPr dirty="0" sz="1800" spc="-10">
                <a:latin typeface="Arial"/>
                <a:cs typeface="Arial"/>
                <a:hlinkClick r:id="rId3"/>
              </a:rPr>
              <a:t>q</a:t>
            </a:r>
            <a:r>
              <a:rPr dirty="0" sz="1800">
                <a:latin typeface="Arial"/>
                <a:cs typeface="Arial"/>
                <a:hlinkClick r:id="rId3"/>
              </a:rPr>
              <a:t>u</a:t>
            </a:r>
            <a:r>
              <a:rPr dirty="0" sz="1800" spc="-10">
                <a:latin typeface="Arial"/>
                <a:cs typeface="Arial"/>
                <a:hlinkClick r:id="rId3"/>
              </a:rPr>
              <a:t>a</a:t>
            </a:r>
            <a:r>
              <a:rPr dirty="0" sz="1800">
                <a:latin typeface="Arial"/>
                <a:cs typeface="Arial"/>
                <a:hlinkClick r:id="rId3"/>
              </a:rPr>
              <a:t>lsc</a:t>
            </a:r>
            <a:r>
              <a:rPr dirty="0" sz="1800" spc="-10">
                <a:latin typeface="Arial"/>
                <a:cs typeface="Arial"/>
                <a:hlinkClick r:id="rId3"/>
              </a:rPr>
              <a:t>e</a:t>
            </a:r>
            <a:r>
              <a:rPr dirty="0" sz="1800">
                <a:latin typeface="Arial"/>
                <a:cs typeface="Arial"/>
                <a:hlinkClick r:id="rId3"/>
              </a:rPr>
              <a:t>n</a:t>
            </a:r>
            <a:r>
              <a:rPr dirty="0" sz="1800" spc="-10">
                <a:latin typeface="Arial"/>
                <a:cs typeface="Arial"/>
                <a:hlinkClick r:id="rId3"/>
              </a:rPr>
              <a:t>e</a:t>
            </a:r>
            <a:r>
              <a:rPr dirty="0" sz="1800">
                <a:latin typeface="Arial"/>
                <a:cs typeface="Arial"/>
                <a:hlinkClick r:id="rId3"/>
              </a:rPr>
              <a:t>s.com/n</a:t>
            </a:r>
            <a:r>
              <a:rPr dirty="0" sz="1800" spc="-10">
                <a:latin typeface="Arial"/>
                <a:cs typeface="Arial"/>
                <a:hlinkClick r:id="rId3"/>
              </a:rPr>
              <a:t>a</a:t>
            </a:r>
            <a:r>
              <a:rPr dirty="0" sz="1800">
                <a:latin typeface="Arial"/>
                <a:cs typeface="Arial"/>
                <a:hlinkClick r:id="rId3"/>
              </a:rPr>
              <a:t>ir</a:t>
            </a:r>
            <a:r>
              <a:rPr dirty="0" sz="1800" spc="-10">
                <a:latin typeface="Arial"/>
                <a:cs typeface="Arial"/>
                <a:hlinkClick r:id="rId3"/>
              </a:rPr>
              <a:t>o</a:t>
            </a:r>
            <a:r>
              <a:rPr dirty="0" sz="1800">
                <a:latin typeface="Arial"/>
                <a:cs typeface="Arial"/>
                <a:hlinkClick r:id="rId3"/>
              </a:rPr>
              <a:t>bi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1254252"/>
            <a:ext cx="8051292" cy="4856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INFORMAL</a:t>
            </a:r>
            <a:r>
              <a:rPr dirty="0" spc="-40"/>
              <a:t> </a:t>
            </a:r>
            <a:r>
              <a:rPr dirty="0"/>
              <a:t>VS FORMAL</a:t>
            </a:r>
            <a:r>
              <a:rPr dirty="0" spc="-35"/>
              <a:t> </a:t>
            </a:r>
            <a:r>
              <a:rPr dirty="0"/>
              <a:t>DEVELOPMENT</a:t>
            </a:r>
            <a:r>
              <a:rPr dirty="0" spc="-35"/>
              <a:t> </a:t>
            </a:r>
            <a:r>
              <a:rPr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23740" y="1883801"/>
            <a:ext cx="9271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1038" y="2669076"/>
            <a:ext cx="9271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4141" y="3481768"/>
            <a:ext cx="9271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3854" y="4294560"/>
            <a:ext cx="9271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7245" y="5114383"/>
            <a:ext cx="9271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4996" y="1672092"/>
            <a:ext cx="44005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74521" y="3986923"/>
            <a:ext cx="1081405" cy="677545"/>
          </a:xfrm>
          <a:custGeom>
            <a:avLst/>
            <a:gdLst/>
            <a:ahLst/>
            <a:cxnLst/>
            <a:rect l="l" t="t" r="r" b="b"/>
            <a:pathLst>
              <a:path w="1081404" h="677545">
                <a:moveTo>
                  <a:pt x="0" y="677310"/>
                </a:moveTo>
                <a:lnTo>
                  <a:pt x="1081338" y="677310"/>
                </a:lnTo>
                <a:lnTo>
                  <a:pt x="1081338" y="0"/>
                </a:lnTo>
                <a:lnTo>
                  <a:pt x="0" y="0"/>
                </a:lnTo>
                <a:lnTo>
                  <a:pt x="0" y="67731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95010" y="3978006"/>
            <a:ext cx="1019175" cy="608965"/>
          </a:xfrm>
          <a:custGeom>
            <a:avLst/>
            <a:gdLst/>
            <a:ahLst/>
            <a:cxnLst/>
            <a:rect l="l" t="t" r="r" b="b"/>
            <a:pathLst>
              <a:path w="1019175" h="608964">
                <a:moveTo>
                  <a:pt x="278523" y="83895"/>
                </a:moveTo>
                <a:lnTo>
                  <a:pt x="443056" y="0"/>
                </a:lnTo>
                <a:lnTo>
                  <a:pt x="525313" y="83895"/>
                </a:lnTo>
                <a:lnTo>
                  <a:pt x="689619" y="0"/>
                </a:lnTo>
                <a:lnTo>
                  <a:pt x="936436" y="83895"/>
                </a:lnTo>
                <a:lnTo>
                  <a:pt x="1018721" y="167800"/>
                </a:lnTo>
                <a:lnTo>
                  <a:pt x="1018721" y="503401"/>
                </a:lnTo>
                <a:lnTo>
                  <a:pt x="854152" y="587297"/>
                </a:lnTo>
                <a:lnTo>
                  <a:pt x="689619" y="503401"/>
                </a:lnTo>
                <a:lnTo>
                  <a:pt x="596475" y="608500"/>
                </a:lnTo>
                <a:lnTo>
                  <a:pt x="370760" y="503401"/>
                </a:lnTo>
                <a:lnTo>
                  <a:pt x="278523" y="587297"/>
                </a:lnTo>
                <a:lnTo>
                  <a:pt x="31953" y="503401"/>
                </a:lnTo>
                <a:lnTo>
                  <a:pt x="0" y="419496"/>
                </a:lnTo>
                <a:lnTo>
                  <a:pt x="114217" y="335600"/>
                </a:lnTo>
                <a:lnTo>
                  <a:pt x="196257" y="419496"/>
                </a:lnTo>
                <a:lnTo>
                  <a:pt x="443056" y="251696"/>
                </a:lnTo>
                <a:lnTo>
                  <a:pt x="278523" y="83895"/>
                </a:lnTo>
                <a:close/>
              </a:path>
            </a:pathLst>
          </a:custGeom>
          <a:ln w="209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66715" y="1561200"/>
            <a:ext cx="1081405" cy="67754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0825">
              <a:lnSpc>
                <a:spcPct val="100000"/>
              </a:lnSpc>
            </a:pPr>
            <a:r>
              <a:rPr dirty="0" sz="950" spc="-5">
                <a:latin typeface="Calibri"/>
                <a:cs typeface="Calibri"/>
              </a:rPr>
              <a:t>Vacant</a:t>
            </a:r>
            <a:r>
              <a:rPr dirty="0" sz="950" spc="-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land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74521" y="3186886"/>
            <a:ext cx="1081405" cy="677545"/>
          </a:xfrm>
          <a:custGeom>
            <a:avLst/>
            <a:gdLst/>
            <a:ahLst/>
            <a:cxnLst/>
            <a:rect l="l" t="t" r="r" b="b"/>
            <a:pathLst>
              <a:path w="1081404" h="677545">
                <a:moveTo>
                  <a:pt x="0" y="677310"/>
                </a:moveTo>
                <a:lnTo>
                  <a:pt x="1081338" y="677310"/>
                </a:lnTo>
                <a:lnTo>
                  <a:pt x="1081338" y="0"/>
                </a:lnTo>
                <a:lnTo>
                  <a:pt x="0" y="0"/>
                </a:lnTo>
                <a:lnTo>
                  <a:pt x="0" y="67731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82747" y="3509261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82747" y="3509261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35745" y="3247446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108935" y="0"/>
                </a:moveTo>
                <a:lnTo>
                  <a:pt x="0" y="62970"/>
                </a:lnTo>
                <a:lnTo>
                  <a:pt x="41990" y="135783"/>
                </a:lnTo>
                <a:lnTo>
                  <a:pt x="150826" y="72712"/>
                </a:lnTo>
                <a:lnTo>
                  <a:pt x="1089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35745" y="3247446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41990" y="135783"/>
                </a:moveTo>
                <a:lnTo>
                  <a:pt x="150826" y="72712"/>
                </a:lnTo>
                <a:lnTo>
                  <a:pt x="108935" y="0"/>
                </a:lnTo>
                <a:lnTo>
                  <a:pt x="0" y="62970"/>
                </a:lnTo>
                <a:lnTo>
                  <a:pt x="41990" y="1357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03657" y="3594537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452" y="0"/>
                </a:moveTo>
                <a:lnTo>
                  <a:pt x="0" y="84262"/>
                </a:lnTo>
                <a:lnTo>
                  <a:pt x="56091" y="146730"/>
                </a:lnTo>
                <a:lnTo>
                  <a:pt x="149543" y="62367"/>
                </a:lnTo>
                <a:lnTo>
                  <a:pt x="9345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03657" y="3594537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56091" y="146730"/>
                </a:moveTo>
                <a:lnTo>
                  <a:pt x="149543" y="62367"/>
                </a:lnTo>
                <a:lnTo>
                  <a:pt x="93452" y="0"/>
                </a:lnTo>
                <a:lnTo>
                  <a:pt x="0" y="84262"/>
                </a:lnTo>
                <a:lnTo>
                  <a:pt x="56091" y="1467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95006" y="4080474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95006" y="4080474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82747" y="4309298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82747" y="4309298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17940" y="4207069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108935" y="0"/>
                </a:moveTo>
                <a:lnTo>
                  <a:pt x="0" y="63071"/>
                </a:lnTo>
                <a:lnTo>
                  <a:pt x="41990" y="135783"/>
                </a:lnTo>
                <a:lnTo>
                  <a:pt x="150826" y="72812"/>
                </a:lnTo>
                <a:lnTo>
                  <a:pt x="1089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17940" y="4207069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41990" y="135783"/>
                </a:moveTo>
                <a:lnTo>
                  <a:pt x="150826" y="72812"/>
                </a:lnTo>
                <a:lnTo>
                  <a:pt x="108935" y="0"/>
                </a:lnTo>
                <a:lnTo>
                  <a:pt x="0" y="63071"/>
                </a:lnTo>
                <a:lnTo>
                  <a:pt x="41990" y="1357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99177" y="4387746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442" y="0"/>
                </a:moveTo>
                <a:lnTo>
                  <a:pt x="0" y="84262"/>
                </a:lnTo>
                <a:lnTo>
                  <a:pt x="56091" y="146730"/>
                </a:lnTo>
                <a:lnTo>
                  <a:pt x="149543" y="62367"/>
                </a:lnTo>
                <a:lnTo>
                  <a:pt x="934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99177" y="4387746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56091" y="146730"/>
                </a:moveTo>
                <a:lnTo>
                  <a:pt x="149543" y="62367"/>
                </a:lnTo>
                <a:lnTo>
                  <a:pt x="93442" y="0"/>
                </a:lnTo>
                <a:lnTo>
                  <a:pt x="0" y="84262"/>
                </a:lnTo>
                <a:lnTo>
                  <a:pt x="56091" y="1467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17222" y="4025911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17222" y="4025911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2877" y="4267007"/>
            <a:ext cx="100965" cy="118745"/>
          </a:xfrm>
          <a:custGeom>
            <a:avLst/>
            <a:gdLst/>
            <a:ahLst/>
            <a:cxnLst/>
            <a:rect l="l" t="t" r="r" b="b"/>
            <a:pathLst>
              <a:path w="100964" h="118745">
                <a:moveTo>
                  <a:pt x="0" y="118529"/>
                </a:moveTo>
                <a:lnTo>
                  <a:pt x="100727" y="118529"/>
                </a:lnTo>
                <a:lnTo>
                  <a:pt x="100727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2877" y="4267007"/>
            <a:ext cx="100965" cy="118745"/>
          </a:xfrm>
          <a:custGeom>
            <a:avLst/>
            <a:gdLst/>
            <a:ahLst/>
            <a:cxnLst/>
            <a:rect l="l" t="t" r="r" b="b"/>
            <a:pathLst>
              <a:path w="100964" h="118745">
                <a:moveTo>
                  <a:pt x="0" y="118529"/>
                </a:moveTo>
                <a:lnTo>
                  <a:pt x="100727" y="118529"/>
                </a:lnTo>
                <a:lnTo>
                  <a:pt x="100727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45444" y="4013337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72597" y="0"/>
                </a:moveTo>
                <a:lnTo>
                  <a:pt x="0" y="41980"/>
                </a:lnTo>
                <a:lnTo>
                  <a:pt x="62875" y="151149"/>
                </a:lnTo>
                <a:lnTo>
                  <a:pt x="135483" y="109068"/>
                </a:lnTo>
                <a:lnTo>
                  <a:pt x="7259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45444" y="4013337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135483" y="109068"/>
                </a:moveTo>
                <a:lnTo>
                  <a:pt x="72597" y="0"/>
                </a:lnTo>
                <a:lnTo>
                  <a:pt x="0" y="41980"/>
                </a:lnTo>
                <a:lnTo>
                  <a:pt x="62875" y="151149"/>
                </a:lnTo>
                <a:lnTo>
                  <a:pt x="135483" y="1090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02031" y="4352595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62294" y="0"/>
                </a:moveTo>
                <a:lnTo>
                  <a:pt x="0" y="56241"/>
                </a:lnTo>
                <a:lnTo>
                  <a:pt x="84141" y="149843"/>
                </a:lnTo>
                <a:lnTo>
                  <a:pt x="146436" y="93702"/>
                </a:lnTo>
                <a:lnTo>
                  <a:pt x="622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02031" y="4352595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146436" y="93702"/>
                </a:moveTo>
                <a:lnTo>
                  <a:pt x="62294" y="0"/>
                </a:lnTo>
                <a:lnTo>
                  <a:pt x="0" y="56241"/>
                </a:lnTo>
                <a:lnTo>
                  <a:pt x="84141" y="149843"/>
                </a:lnTo>
                <a:lnTo>
                  <a:pt x="146436" y="937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47655" y="4426914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41890" y="0"/>
                </a:moveTo>
                <a:lnTo>
                  <a:pt x="0" y="72712"/>
                </a:lnTo>
                <a:lnTo>
                  <a:pt x="108835" y="135783"/>
                </a:lnTo>
                <a:lnTo>
                  <a:pt x="150826" y="62970"/>
                </a:lnTo>
                <a:lnTo>
                  <a:pt x="4189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47655" y="4426914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108835" y="135783"/>
                </a:moveTo>
                <a:lnTo>
                  <a:pt x="0" y="72712"/>
                </a:lnTo>
                <a:lnTo>
                  <a:pt x="41890" y="0"/>
                </a:lnTo>
                <a:lnTo>
                  <a:pt x="150826" y="62970"/>
                </a:lnTo>
                <a:lnTo>
                  <a:pt x="108835" y="1357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185586" y="4365149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56021" y="0"/>
                </a:moveTo>
                <a:lnTo>
                  <a:pt x="0" y="62367"/>
                </a:lnTo>
                <a:lnTo>
                  <a:pt x="93402" y="146730"/>
                </a:lnTo>
                <a:lnTo>
                  <a:pt x="149523" y="84262"/>
                </a:lnTo>
                <a:lnTo>
                  <a:pt x="5602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85586" y="4365149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402" y="146730"/>
                </a:moveTo>
                <a:lnTo>
                  <a:pt x="0" y="62367"/>
                </a:lnTo>
                <a:lnTo>
                  <a:pt x="56021" y="0"/>
                </a:lnTo>
                <a:lnTo>
                  <a:pt x="149523" y="84262"/>
                </a:lnTo>
                <a:lnTo>
                  <a:pt x="93402" y="1467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78788" y="4199557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78788" y="4199557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98264" y="4131545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62936" y="0"/>
                </a:moveTo>
                <a:lnTo>
                  <a:pt x="0" y="109068"/>
                </a:lnTo>
                <a:lnTo>
                  <a:pt x="72657" y="151149"/>
                </a:lnTo>
                <a:lnTo>
                  <a:pt x="135493" y="41980"/>
                </a:lnTo>
                <a:lnTo>
                  <a:pt x="6293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98264" y="4131545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0" y="109068"/>
                </a:moveTo>
                <a:lnTo>
                  <a:pt x="62936" y="0"/>
                </a:lnTo>
                <a:lnTo>
                  <a:pt x="135493" y="41980"/>
                </a:lnTo>
                <a:lnTo>
                  <a:pt x="72657" y="151149"/>
                </a:lnTo>
                <a:lnTo>
                  <a:pt x="0" y="1090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13892" y="3885387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309" y="84663"/>
                </a:moveTo>
                <a:lnTo>
                  <a:pt x="202628" y="46600"/>
                </a:lnTo>
                <a:lnTo>
                  <a:pt x="135783" y="46600"/>
                </a:lnTo>
                <a:lnTo>
                  <a:pt x="135783" y="0"/>
                </a:lnTo>
                <a:lnTo>
                  <a:pt x="66834" y="0"/>
                </a:lnTo>
                <a:lnTo>
                  <a:pt x="66834" y="46600"/>
                </a:lnTo>
                <a:lnTo>
                  <a:pt x="0" y="46600"/>
                </a:lnTo>
                <a:lnTo>
                  <a:pt x="10130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06095" y="4710633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289" y="84663"/>
                </a:moveTo>
                <a:lnTo>
                  <a:pt x="202608" y="46600"/>
                </a:lnTo>
                <a:lnTo>
                  <a:pt x="135763" y="46600"/>
                </a:lnTo>
                <a:lnTo>
                  <a:pt x="135763" y="0"/>
                </a:lnTo>
                <a:lnTo>
                  <a:pt x="66814" y="0"/>
                </a:lnTo>
                <a:lnTo>
                  <a:pt x="66814" y="46600"/>
                </a:lnTo>
                <a:lnTo>
                  <a:pt x="0" y="46600"/>
                </a:lnTo>
                <a:lnTo>
                  <a:pt x="10128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06095" y="3068176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289" y="84663"/>
                </a:moveTo>
                <a:lnTo>
                  <a:pt x="202608" y="46600"/>
                </a:lnTo>
                <a:lnTo>
                  <a:pt x="135763" y="46600"/>
                </a:lnTo>
                <a:lnTo>
                  <a:pt x="135763" y="0"/>
                </a:lnTo>
                <a:lnTo>
                  <a:pt x="66814" y="0"/>
                </a:lnTo>
                <a:lnTo>
                  <a:pt x="66814" y="46600"/>
                </a:lnTo>
                <a:lnTo>
                  <a:pt x="0" y="46600"/>
                </a:lnTo>
                <a:lnTo>
                  <a:pt x="10128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806095" y="2272356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289" y="84663"/>
                </a:moveTo>
                <a:lnTo>
                  <a:pt x="202608" y="46600"/>
                </a:lnTo>
                <a:lnTo>
                  <a:pt x="135763" y="46600"/>
                </a:lnTo>
                <a:lnTo>
                  <a:pt x="135763" y="0"/>
                </a:lnTo>
                <a:lnTo>
                  <a:pt x="66814" y="0"/>
                </a:lnTo>
                <a:lnTo>
                  <a:pt x="66814" y="46600"/>
                </a:lnTo>
                <a:lnTo>
                  <a:pt x="0" y="46600"/>
                </a:lnTo>
                <a:lnTo>
                  <a:pt x="10128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78570" y="4806625"/>
            <a:ext cx="1487170" cy="948690"/>
          </a:xfrm>
          <a:custGeom>
            <a:avLst/>
            <a:gdLst/>
            <a:ahLst/>
            <a:cxnLst/>
            <a:rect l="l" t="t" r="r" b="b"/>
            <a:pathLst>
              <a:path w="1487170" h="948689">
                <a:moveTo>
                  <a:pt x="0" y="948224"/>
                </a:moveTo>
                <a:lnTo>
                  <a:pt x="1486916" y="948224"/>
                </a:lnTo>
                <a:lnTo>
                  <a:pt x="1486916" y="0"/>
                </a:lnTo>
                <a:lnTo>
                  <a:pt x="0" y="0"/>
                </a:lnTo>
                <a:lnTo>
                  <a:pt x="0" y="948224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86856" y="5128991"/>
            <a:ext cx="118275" cy="168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986856" y="5128991"/>
            <a:ext cx="118745" cy="168910"/>
          </a:xfrm>
          <a:custGeom>
            <a:avLst/>
            <a:gdLst/>
            <a:ahLst/>
            <a:cxnLst/>
            <a:rect l="l" t="t" r="r" b="b"/>
            <a:pathLst>
              <a:path w="118745" h="168910">
                <a:moveTo>
                  <a:pt x="0" y="168674"/>
                </a:moveTo>
                <a:lnTo>
                  <a:pt x="118275" y="168674"/>
                </a:lnTo>
                <a:lnTo>
                  <a:pt x="118275" y="0"/>
                </a:lnTo>
                <a:lnTo>
                  <a:pt x="0" y="0"/>
                </a:lnTo>
                <a:lnTo>
                  <a:pt x="0" y="1686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22048" y="5026792"/>
            <a:ext cx="150826" cy="135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2048" y="5026792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41890" y="135683"/>
                </a:moveTo>
                <a:lnTo>
                  <a:pt x="150826" y="72712"/>
                </a:lnTo>
                <a:lnTo>
                  <a:pt x="108835" y="0"/>
                </a:lnTo>
                <a:lnTo>
                  <a:pt x="0" y="62970"/>
                </a:lnTo>
                <a:lnTo>
                  <a:pt x="41890" y="13568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603226" y="5207367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442" y="0"/>
                </a:moveTo>
                <a:lnTo>
                  <a:pt x="0" y="84312"/>
                </a:lnTo>
                <a:lnTo>
                  <a:pt x="56091" y="146750"/>
                </a:lnTo>
                <a:lnTo>
                  <a:pt x="149543" y="62468"/>
                </a:lnTo>
                <a:lnTo>
                  <a:pt x="934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03226" y="5207367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56091" y="146750"/>
                </a:moveTo>
                <a:lnTo>
                  <a:pt x="149543" y="62468"/>
                </a:lnTo>
                <a:lnTo>
                  <a:pt x="93442" y="0"/>
                </a:lnTo>
                <a:lnTo>
                  <a:pt x="0" y="84312"/>
                </a:lnTo>
                <a:lnTo>
                  <a:pt x="56091" y="1467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716501" y="5086629"/>
            <a:ext cx="181610" cy="118745"/>
          </a:xfrm>
          <a:custGeom>
            <a:avLst/>
            <a:gdLst/>
            <a:ahLst/>
            <a:cxnLst/>
            <a:rect l="l" t="t" r="r" b="b"/>
            <a:pathLst>
              <a:path w="181610" h="118745">
                <a:moveTo>
                  <a:pt x="0" y="118529"/>
                </a:moveTo>
                <a:lnTo>
                  <a:pt x="181151" y="118529"/>
                </a:lnTo>
                <a:lnTo>
                  <a:pt x="181151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16501" y="5086629"/>
            <a:ext cx="181610" cy="118745"/>
          </a:xfrm>
          <a:custGeom>
            <a:avLst/>
            <a:gdLst/>
            <a:ahLst/>
            <a:cxnLst/>
            <a:rect l="l" t="t" r="r" b="b"/>
            <a:pathLst>
              <a:path w="181610" h="118745">
                <a:moveTo>
                  <a:pt x="0" y="118529"/>
                </a:moveTo>
                <a:lnTo>
                  <a:pt x="181151" y="118529"/>
                </a:lnTo>
                <a:lnTo>
                  <a:pt x="181151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851664" y="5246536"/>
            <a:ext cx="150826" cy="135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51664" y="5246536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108935" y="135793"/>
                </a:moveTo>
                <a:lnTo>
                  <a:pt x="0" y="72792"/>
                </a:lnTo>
                <a:lnTo>
                  <a:pt x="41890" y="0"/>
                </a:lnTo>
                <a:lnTo>
                  <a:pt x="150826" y="63040"/>
                </a:lnTo>
                <a:lnTo>
                  <a:pt x="108935" y="13579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89595" y="5184770"/>
            <a:ext cx="149523" cy="146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89595" y="5184770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502" y="146760"/>
                </a:moveTo>
                <a:lnTo>
                  <a:pt x="0" y="62468"/>
                </a:lnTo>
                <a:lnTo>
                  <a:pt x="56121" y="0"/>
                </a:lnTo>
                <a:lnTo>
                  <a:pt x="149523" y="84362"/>
                </a:lnTo>
                <a:lnTo>
                  <a:pt x="93502" y="1467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282896" y="5019279"/>
            <a:ext cx="83832" cy="126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282896" y="5019279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02373" y="4951167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62835" y="0"/>
                </a:moveTo>
                <a:lnTo>
                  <a:pt x="0" y="109169"/>
                </a:lnTo>
                <a:lnTo>
                  <a:pt x="72556" y="151149"/>
                </a:lnTo>
                <a:lnTo>
                  <a:pt x="135493" y="41980"/>
                </a:lnTo>
                <a:lnTo>
                  <a:pt x="628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902373" y="4951167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0" y="109169"/>
                </a:moveTo>
                <a:lnTo>
                  <a:pt x="62835" y="0"/>
                </a:lnTo>
                <a:lnTo>
                  <a:pt x="135493" y="41980"/>
                </a:lnTo>
                <a:lnTo>
                  <a:pt x="72556" y="151149"/>
                </a:lnTo>
                <a:lnTo>
                  <a:pt x="0" y="1091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69400" y="5064052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112042" y="0"/>
                </a:moveTo>
                <a:lnTo>
                  <a:pt x="0" y="57145"/>
                </a:lnTo>
                <a:lnTo>
                  <a:pt x="37982" y="132067"/>
                </a:lnTo>
                <a:lnTo>
                  <a:pt x="150024" y="74821"/>
                </a:lnTo>
                <a:lnTo>
                  <a:pt x="1120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469400" y="5064052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37982" y="132067"/>
                </a:moveTo>
                <a:lnTo>
                  <a:pt x="150024" y="74821"/>
                </a:lnTo>
                <a:lnTo>
                  <a:pt x="112042" y="0"/>
                </a:lnTo>
                <a:lnTo>
                  <a:pt x="0" y="57145"/>
                </a:lnTo>
                <a:lnTo>
                  <a:pt x="37982" y="13206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46585" y="5314598"/>
            <a:ext cx="150826" cy="1429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46585" y="5314598"/>
            <a:ext cx="151130" cy="143510"/>
          </a:xfrm>
          <a:custGeom>
            <a:avLst/>
            <a:gdLst/>
            <a:ahLst/>
            <a:cxnLst/>
            <a:rect l="l" t="t" r="r" b="b"/>
            <a:pathLst>
              <a:path w="151129" h="143510">
                <a:moveTo>
                  <a:pt x="50409" y="142934"/>
                </a:moveTo>
                <a:lnTo>
                  <a:pt x="150826" y="67098"/>
                </a:lnTo>
                <a:lnTo>
                  <a:pt x="100417" y="0"/>
                </a:lnTo>
                <a:lnTo>
                  <a:pt x="0" y="75845"/>
                </a:lnTo>
                <a:lnTo>
                  <a:pt x="50409" y="1429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445047" y="5250252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112042" y="0"/>
                </a:moveTo>
                <a:lnTo>
                  <a:pt x="0" y="57225"/>
                </a:lnTo>
                <a:lnTo>
                  <a:pt x="37982" y="132077"/>
                </a:lnTo>
                <a:lnTo>
                  <a:pt x="150024" y="74871"/>
                </a:lnTo>
                <a:lnTo>
                  <a:pt x="1120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445047" y="5250252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37982" y="132077"/>
                </a:moveTo>
                <a:lnTo>
                  <a:pt x="150024" y="74871"/>
                </a:lnTo>
                <a:lnTo>
                  <a:pt x="112042" y="0"/>
                </a:lnTo>
                <a:lnTo>
                  <a:pt x="0" y="57225"/>
                </a:lnTo>
                <a:lnTo>
                  <a:pt x="37982" y="13207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624001" y="4945040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112042" y="0"/>
                </a:moveTo>
                <a:lnTo>
                  <a:pt x="0" y="57145"/>
                </a:lnTo>
                <a:lnTo>
                  <a:pt x="38062" y="132067"/>
                </a:lnTo>
                <a:lnTo>
                  <a:pt x="150104" y="74821"/>
                </a:lnTo>
                <a:lnTo>
                  <a:pt x="11204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624001" y="4945040"/>
            <a:ext cx="150495" cy="132080"/>
          </a:xfrm>
          <a:custGeom>
            <a:avLst/>
            <a:gdLst/>
            <a:ahLst/>
            <a:cxnLst/>
            <a:rect l="l" t="t" r="r" b="b"/>
            <a:pathLst>
              <a:path w="150495" h="132079">
                <a:moveTo>
                  <a:pt x="38062" y="132067"/>
                </a:moveTo>
                <a:lnTo>
                  <a:pt x="150104" y="74821"/>
                </a:lnTo>
                <a:lnTo>
                  <a:pt x="112042" y="0"/>
                </a:lnTo>
                <a:lnTo>
                  <a:pt x="0" y="57145"/>
                </a:lnTo>
                <a:lnTo>
                  <a:pt x="38062" y="13206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252531" y="5340178"/>
            <a:ext cx="144780" cy="152400"/>
          </a:xfrm>
          <a:custGeom>
            <a:avLst/>
            <a:gdLst/>
            <a:ahLst/>
            <a:cxnLst/>
            <a:rect l="l" t="t" r="r" b="b"/>
            <a:pathLst>
              <a:path w="144779" h="152400">
                <a:moveTo>
                  <a:pt x="55520" y="0"/>
                </a:moveTo>
                <a:lnTo>
                  <a:pt x="0" y="104649"/>
                </a:lnTo>
                <a:lnTo>
                  <a:pt x="88992" y="152043"/>
                </a:lnTo>
                <a:lnTo>
                  <a:pt x="144512" y="47383"/>
                </a:lnTo>
                <a:lnTo>
                  <a:pt x="5552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252531" y="5340178"/>
            <a:ext cx="144780" cy="152400"/>
          </a:xfrm>
          <a:custGeom>
            <a:avLst/>
            <a:gdLst/>
            <a:ahLst/>
            <a:cxnLst/>
            <a:rect l="l" t="t" r="r" b="b"/>
            <a:pathLst>
              <a:path w="144779" h="152400">
                <a:moveTo>
                  <a:pt x="88992" y="152043"/>
                </a:moveTo>
                <a:lnTo>
                  <a:pt x="144512" y="47383"/>
                </a:lnTo>
                <a:lnTo>
                  <a:pt x="55520" y="0"/>
                </a:lnTo>
                <a:lnTo>
                  <a:pt x="0" y="104649"/>
                </a:lnTo>
                <a:lnTo>
                  <a:pt x="88992" y="1520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645781" y="5197726"/>
            <a:ext cx="133350" cy="151130"/>
          </a:xfrm>
          <a:custGeom>
            <a:avLst/>
            <a:gdLst/>
            <a:ahLst/>
            <a:cxnLst/>
            <a:rect l="l" t="t" r="r" b="b"/>
            <a:pathLst>
              <a:path w="133350" h="151129">
                <a:moveTo>
                  <a:pt x="59027" y="0"/>
                </a:moveTo>
                <a:lnTo>
                  <a:pt x="0" y="111298"/>
                </a:lnTo>
                <a:lnTo>
                  <a:pt x="74060" y="150737"/>
                </a:lnTo>
                <a:lnTo>
                  <a:pt x="133087" y="39469"/>
                </a:lnTo>
                <a:lnTo>
                  <a:pt x="5902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645781" y="5197726"/>
            <a:ext cx="133350" cy="151130"/>
          </a:xfrm>
          <a:custGeom>
            <a:avLst/>
            <a:gdLst/>
            <a:ahLst/>
            <a:cxnLst/>
            <a:rect l="l" t="t" r="r" b="b"/>
            <a:pathLst>
              <a:path w="133350" h="151129">
                <a:moveTo>
                  <a:pt x="133087" y="39469"/>
                </a:moveTo>
                <a:lnTo>
                  <a:pt x="74060" y="150737"/>
                </a:lnTo>
                <a:lnTo>
                  <a:pt x="0" y="111298"/>
                </a:lnTo>
                <a:lnTo>
                  <a:pt x="59027" y="0"/>
                </a:lnTo>
                <a:lnTo>
                  <a:pt x="133087" y="394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530639" y="5053125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530639" y="5053125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452062" y="4934595"/>
            <a:ext cx="151130" cy="143510"/>
          </a:xfrm>
          <a:custGeom>
            <a:avLst/>
            <a:gdLst/>
            <a:ahLst/>
            <a:cxnLst/>
            <a:rect l="l" t="t" r="r" b="b"/>
            <a:pathLst>
              <a:path w="151129" h="143510">
                <a:moveTo>
                  <a:pt x="100417" y="0"/>
                </a:moveTo>
                <a:lnTo>
                  <a:pt x="0" y="75825"/>
                </a:lnTo>
                <a:lnTo>
                  <a:pt x="50509" y="142914"/>
                </a:lnTo>
                <a:lnTo>
                  <a:pt x="150926" y="67088"/>
                </a:lnTo>
                <a:lnTo>
                  <a:pt x="10041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52062" y="4934595"/>
            <a:ext cx="151130" cy="143510"/>
          </a:xfrm>
          <a:custGeom>
            <a:avLst/>
            <a:gdLst/>
            <a:ahLst/>
            <a:cxnLst/>
            <a:rect l="l" t="t" r="r" b="b"/>
            <a:pathLst>
              <a:path w="151129" h="143510">
                <a:moveTo>
                  <a:pt x="150926" y="67088"/>
                </a:moveTo>
                <a:lnTo>
                  <a:pt x="50509" y="142914"/>
                </a:lnTo>
                <a:lnTo>
                  <a:pt x="0" y="75825"/>
                </a:lnTo>
                <a:lnTo>
                  <a:pt x="100417" y="0"/>
                </a:lnTo>
                <a:lnTo>
                  <a:pt x="150926" y="670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733718" y="5297665"/>
            <a:ext cx="100965" cy="118745"/>
          </a:xfrm>
          <a:custGeom>
            <a:avLst/>
            <a:gdLst/>
            <a:ahLst/>
            <a:cxnLst/>
            <a:rect l="l" t="t" r="r" b="b"/>
            <a:pathLst>
              <a:path w="100964" h="118745">
                <a:moveTo>
                  <a:pt x="0" y="118529"/>
                </a:moveTo>
                <a:lnTo>
                  <a:pt x="100727" y="118529"/>
                </a:lnTo>
                <a:lnTo>
                  <a:pt x="100727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733718" y="5297665"/>
            <a:ext cx="100965" cy="118745"/>
          </a:xfrm>
          <a:custGeom>
            <a:avLst/>
            <a:gdLst/>
            <a:ahLst/>
            <a:cxnLst/>
            <a:rect l="l" t="t" r="r" b="b"/>
            <a:pathLst>
              <a:path w="100964" h="118745">
                <a:moveTo>
                  <a:pt x="0" y="118529"/>
                </a:moveTo>
                <a:lnTo>
                  <a:pt x="100727" y="118529"/>
                </a:lnTo>
                <a:lnTo>
                  <a:pt x="100727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996577" y="5478281"/>
            <a:ext cx="149523" cy="146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96577" y="5478281"/>
            <a:ext cx="149860" cy="147320"/>
          </a:xfrm>
          <a:custGeom>
            <a:avLst/>
            <a:gdLst/>
            <a:ahLst/>
            <a:cxnLst/>
            <a:rect l="l" t="t" r="r" b="b"/>
            <a:pathLst>
              <a:path w="149860" h="147320">
                <a:moveTo>
                  <a:pt x="93402" y="0"/>
                </a:moveTo>
                <a:lnTo>
                  <a:pt x="0" y="84322"/>
                </a:lnTo>
                <a:lnTo>
                  <a:pt x="56021" y="146750"/>
                </a:lnTo>
                <a:lnTo>
                  <a:pt x="149523" y="62428"/>
                </a:lnTo>
                <a:lnTo>
                  <a:pt x="9340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06606" y="5459792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84141" y="0"/>
                </a:moveTo>
                <a:lnTo>
                  <a:pt x="0" y="93652"/>
                </a:lnTo>
                <a:lnTo>
                  <a:pt x="62294" y="149863"/>
                </a:lnTo>
                <a:lnTo>
                  <a:pt x="146476" y="56221"/>
                </a:lnTo>
                <a:lnTo>
                  <a:pt x="8414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06606" y="5459792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146476" y="56221"/>
                </a:moveTo>
                <a:lnTo>
                  <a:pt x="62294" y="149863"/>
                </a:lnTo>
                <a:lnTo>
                  <a:pt x="0" y="93652"/>
                </a:lnTo>
                <a:lnTo>
                  <a:pt x="84141" y="0"/>
                </a:lnTo>
                <a:lnTo>
                  <a:pt x="146476" y="562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36946" y="5408331"/>
            <a:ext cx="142875" cy="151765"/>
          </a:xfrm>
          <a:custGeom>
            <a:avLst/>
            <a:gdLst/>
            <a:ahLst/>
            <a:cxnLst/>
            <a:rect l="l" t="t" r="r" b="b"/>
            <a:pathLst>
              <a:path w="142875" h="151764">
                <a:moveTo>
                  <a:pt x="66944" y="0"/>
                </a:moveTo>
                <a:lnTo>
                  <a:pt x="0" y="50557"/>
                </a:lnTo>
                <a:lnTo>
                  <a:pt x="75663" y="151199"/>
                </a:lnTo>
                <a:lnTo>
                  <a:pt x="142608" y="100642"/>
                </a:lnTo>
                <a:lnTo>
                  <a:pt x="6694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536946" y="5408331"/>
            <a:ext cx="142875" cy="151765"/>
          </a:xfrm>
          <a:custGeom>
            <a:avLst/>
            <a:gdLst/>
            <a:ahLst/>
            <a:cxnLst/>
            <a:rect l="l" t="t" r="r" b="b"/>
            <a:pathLst>
              <a:path w="142875" h="151764">
                <a:moveTo>
                  <a:pt x="142608" y="100642"/>
                </a:moveTo>
                <a:lnTo>
                  <a:pt x="66944" y="0"/>
                </a:lnTo>
                <a:lnTo>
                  <a:pt x="0" y="50557"/>
                </a:lnTo>
                <a:lnTo>
                  <a:pt x="75663" y="151199"/>
                </a:lnTo>
                <a:lnTo>
                  <a:pt x="142608" y="1006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914099" y="5374797"/>
            <a:ext cx="135493" cy="151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914099" y="5374797"/>
            <a:ext cx="135890" cy="151130"/>
          </a:xfrm>
          <a:custGeom>
            <a:avLst/>
            <a:gdLst/>
            <a:ahLst/>
            <a:cxnLst/>
            <a:rect l="l" t="t" r="r" b="b"/>
            <a:pathLst>
              <a:path w="135889" h="151129">
                <a:moveTo>
                  <a:pt x="135493" y="109138"/>
                </a:moveTo>
                <a:lnTo>
                  <a:pt x="72657" y="0"/>
                </a:lnTo>
                <a:lnTo>
                  <a:pt x="0" y="42010"/>
                </a:lnTo>
                <a:lnTo>
                  <a:pt x="62835" y="151139"/>
                </a:lnTo>
                <a:lnTo>
                  <a:pt x="135493" y="10913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572570" y="5451185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572570" y="5451185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>
                <a:moveTo>
                  <a:pt x="0" y="100943"/>
                </a:moveTo>
                <a:lnTo>
                  <a:pt x="118275" y="100943"/>
                </a:lnTo>
                <a:lnTo>
                  <a:pt x="118275" y="0"/>
                </a:lnTo>
                <a:lnTo>
                  <a:pt x="0" y="0"/>
                </a:lnTo>
                <a:lnTo>
                  <a:pt x="0" y="1009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662494" y="4909487"/>
            <a:ext cx="33020" cy="29845"/>
          </a:xfrm>
          <a:custGeom>
            <a:avLst/>
            <a:gdLst/>
            <a:ahLst/>
            <a:cxnLst/>
            <a:rect l="l" t="t" r="r" b="b"/>
            <a:pathLst>
              <a:path w="33020" h="29845">
                <a:moveTo>
                  <a:pt x="23931" y="0"/>
                </a:moveTo>
                <a:lnTo>
                  <a:pt x="5441" y="9540"/>
                </a:lnTo>
                <a:lnTo>
                  <a:pt x="2174" y="10545"/>
                </a:lnTo>
                <a:lnTo>
                  <a:pt x="0" y="13759"/>
                </a:lnTo>
                <a:lnTo>
                  <a:pt x="0" y="22195"/>
                </a:lnTo>
                <a:lnTo>
                  <a:pt x="7616" y="29627"/>
                </a:lnTo>
                <a:lnTo>
                  <a:pt x="14683" y="22750"/>
                </a:lnTo>
                <a:lnTo>
                  <a:pt x="9791" y="17977"/>
                </a:lnTo>
                <a:lnTo>
                  <a:pt x="17407" y="11650"/>
                </a:lnTo>
                <a:lnTo>
                  <a:pt x="29568" y="11650"/>
                </a:lnTo>
                <a:lnTo>
                  <a:pt x="23931" y="0"/>
                </a:lnTo>
                <a:close/>
              </a:path>
              <a:path w="33020" h="29845">
                <a:moveTo>
                  <a:pt x="15652" y="23696"/>
                </a:moveTo>
                <a:lnTo>
                  <a:pt x="14140" y="27518"/>
                </a:lnTo>
                <a:lnTo>
                  <a:pt x="18227" y="25409"/>
                </a:lnTo>
                <a:lnTo>
                  <a:pt x="17407" y="25409"/>
                </a:lnTo>
                <a:lnTo>
                  <a:pt x="15652" y="23696"/>
                </a:lnTo>
                <a:close/>
              </a:path>
              <a:path w="33020" h="29845">
                <a:moveTo>
                  <a:pt x="29568" y="11650"/>
                </a:moveTo>
                <a:lnTo>
                  <a:pt x="17407" y="11650"/>
                </a:lnTo>
                <a:lnTo>
                  <a:pt x="21757" y="15868"/>
                </a:lnTo>
                <a:lnTo>
                  <a:pt x="19589" y="17977"/>
                </a:lnTo>
                <a:lnTo>
                  <a:pt x="19582" y="22195"/>
                </a:lnTo>
                <a:lnTo>
                  <a:pt x="17407" y="25409"/>
                </a:lnTo>
                <a:lnTo>
                  <a:pt x="18227" y="25409"/>
                </a:lnTo>
                <a:lnTo>
                  <a:pt x="32630" y="17977"/>
                </a:lnTo>
                <a:lnTo>
                  <a:pt x="29568" y="11650"/>
                </a:lnTo>
                <a:close/>
              </a:path>
              <a:path w="33020" h="29845">
                <a:moveTo>
                  <a:pt x="16865" y="20627"/>
                </a:moveTo>
                <a:lnTo>
                  <a:pt x="14683" y="22750"/>
                </a:lnTo>
                <a:lnTo>
                  <a:pt x="15652" y="23696"/>
                </a:lnTo>
                <a:lnTo>
                  <a:pt x="16865" y="20627"/>
                </a:lnTo>
                <a:close/>
              </a:path>
              <a:path w="33020" h="29845">
                <a:moveTo>
                  <a:pt x="19582" y="13759"/>
                </a:moveTo>
                <a:lnTo>
                  <a:pt x="16865" y="20627"/>
                </a:lnTo>
                <a:lnTo>
                  <a:pt x="19582" y="17984"/>
                </a:lnTo>
                <a:lnTo>
                  <a:pt x="19582" y="13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704916" y="4891611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00" y="0"/>
                </a:moveTo>
                <a:lnTo>
                  <a:pt x="0" y="9440"/>
                </a:lnTo>
                <a:lnTo>
                  <a:pt x="8708" y="27417"/>
                </a:lnTo>
                <a:lnTo>
                  <a:pt x="27198" y="17876"/>
                </a:lnTo>
                <a:lnTo>
                  <a:pt x="18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741906" y="4873633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489" y="0"/>
                </a:moveTo>
                <a:lnTo>
                  <a:pt x="0" y="9540"/>
                </a:lnTo>
                <a:lnTo>
                  <a:pt x="8698" y="27417"/>
                </a:lnTo>
                <a:lnTo>
                  <a:pt x="27198" y="17977"/>
                </a:lnTo>
                <a:lnTo>
                  <a:pt x="184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815876" y="4838784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5" h="26670">
                <a:moveTo>
                  <a:pt x="23931" y="0"/>
                </a:moveTo>
                <a:lnTo>
                  <a:pt x="15232" y="0"/>
                </a:lnTo>
                <a:lnTo>
                  <a:pt x="15232" y="1104"/>
                </a:lnTo>
                <a:lnTo>
                  <a:pt x="0" y="8436"/>
                </a:lnTo>
                <a:lnTo>
                  <a:pt x="8708" y="26413"/>
                </a:lnTo>
                <a:lnTo>
                  <a:pt x="23931" y="18981"/>
                </a:lnTo>
                <a:lnTo>
                  <a:pt x="15232" y="18981"/>
                </a:lnTo>
                <a:lnTo>
                  <a:pt x="11965" y="16872"/>
                </a:lnTo>
                <a:lnTo>
                  <a:pt x="19582" y="9540"/>
                </a:lnTo>
                <a:lnTo>
                  <a:pt x="25006" y="9540"/>
                </a:lnTo>
                <a:lnTo>
                  <a:pt x="29373" y="5322"/>
                </a:lnTo>
                <a:lnTo>
                  <a:pt x="27198" y="3213"/>
                </a:lnTo>
                <a:lnTo>
                  <a:pt x="27198" y="2109"/>
                </a:lnTo>
                <a:lnTo>
                  <a:pt x="23931" y="0"/>
                </a:lnTo>
                <a:close/>
              </a:path>
              <a:path w="29845" h="26670">
                <a:moveTo>
                  <a:pt x="13058" y="16872"/>
                </a:moveTo>
                <a:lnTo>
                  <a:pt x="15232" y="18981"/>
                </a:lnTo>
                <a:lnTo>
                  <a:pt x="16687" y="17576"/>
                </a:lnTo>
                <a:lnTo>
                  <a:pt x="13058" y="16872"/>
                </a:lnTo>
                <a:close/>
              </a:path>
              <a:path w="29845" h="26670">
                <a:moveTo>
                  <a:pt x="21252" y="13166"/>
                </a:moveTo>
                <a:lnTo>
                  <a:pt x="16687" y="17576"/>
                </a:lnTo>
                <a:lnTo>
                  <a:pt x="23931" y="18981"/>
                </a:lnTo>
                <a:lnTo>
                  <a:pt x="21252" y="13166"/>
                </a:lnTo>
                <a:close/>
              </a:path>
              <a:path w="29845" h="26670">
                <a:moveTo>
                  <a:pt x="25006" y="9540"/>
                </a:moveTo>
                <a:lnTo>
                  <a:pt x="19582" y="9540"/>
                </a:lnTo>
                <a:lnTo>
                  <a:pt x="21252" y="13166"/>
                </a:lnTo>
                <a:lnTo>
                  <a:pt x="25006" y="95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845250" y="4857765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30" y="0"/>
                </a:moveTo>
                <a:lnTo>
                  <a:pt x="0" y="13759"/>
                </a:lnTo>
                <a:lnTo>
                  <a:pt x="15232" y="28522"/>
                </a:lnTo>
                <a:lnTo>
                  <a:pt x="29363" y="14863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874613" y="488628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30" y="0"/>
                </a:moveTo>
                <a:lnTo>
                  <a:pt x="0" y="13759"/>
                </a:lnTo>
                <a:lnTo>
                  <a:pt x="15232" y="28522"/>
                </a:lnTo>
                <a:lnTo>
                  <a:pt x="29363" y="14763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903977" y="4912701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9384" y="6696"/>
                </a:moveTo>
                <a:lnTo>
                  <a:pt x="0" y="15767"/>
                </a:lnTo>
                <a:lnTo>
                  <a:pt x="6514" y="22195"/>
                </a:lnTo>
                <a:lnTo>
                  <a:pt x="5411" y="22195"/>
                </a:lnTo>
                <a:lnTo>
                  <a:pt x="8718" y="24304"/>
                </a:lnTo>
                <a:lnTo>
                  <a:pt x="17437" y="24304"/>
                </a:lnTo>
                <a:lnTo>
                  <a:pt x="28261" y="17876"/>
                </a:lnTo>
                <a:lnTo>
                  <a:pt x="26760" y="14763"/>
                </a:lnTo>
                <a:lnTo>
                  <a:pt x="13028" y="14763"/>
                </a:lnTo>
                <a:lnTo>
                  <a:pt x="9384" y="6696"/>
                </a:lnTo>
                <a:close/>
              </a:path>
              <a:path w="28575" h="24764">
                <a:moveTo>
                  <a:pt x="19399" y="7226"/>
                </a:moveTo>
                <a:lnTo>
                  <a:pt x="20644" y="8436"/>
                </a:lnTo>
                <a:lnTo>
                  <a:pt x="13028" y="14763"/>
                </a:lnTo>
                <a:lnTo>
                  <a:pt x="26760" y="14763"/>
                </a:lnTo>
                <a:lnTo>
                  <a:pt x="23177" y="7331"/>
                </a:lnTo>
                <a:lnTo>
                  <a:pt x="20644" y="7331"/>
                </a:lnTo>
                <a:lnTo>
                  <a:pt x="19399" y="7226"/>
                </a:lnTo>
                <a:close/>
              </a:path>
              <a:path w="28575" h="24764">
                <a:moveTo>
                  <a:pt x="19642" y="0"/>
                </a:moveTo>
                <a:lnTo>
                  <a:pt x="14829" y="2787"/>
                </a:lnTo>
                <a:lnTo>
                  <a:pt x="17335" y="5222"/>
                </a:lnTo>
                <a:lnTo>
                  <a:pt x="20644" y="7331"/>
                </a:lnTo>
                <a:lnTo>
                  <a:pt x="23177" y="7331"/>
                </a:lnTo>
                <a:lnTo>
                  <a:pt x="19642" y="0"/>
                </a:lnTo>
                <a:close/>
              </a:path>
              <a:path w="28575" h="24764">
                <a:moveTo>
                  <a:pt x="17335" y="5222"/>
                </a:moveTo>
                <a:lnTo>
                  <a:pt x="10909" y="5222"/>
                </a:lnTo>
                <a:lnTo>
                  <a:pt x="9682" y="6408"/>
                </a:lnTo>
                <a:lnTo>
                  <a:pt x="19399" y="7226"/>
                </a:lnTo>
                <a:lnTo>
                  <a:pt x="17335" y="5222"/>
                </a:lnTo>
                <a:close/>
              </a:path>
              <a:path w="28575" h="24764">
                <a:moveTo>
                  <a:pt x="9237" y="6370"/>
                </a:moveTo>
                <a:lnTo>
                  <a:pt x="9384" y="6696"/>
                </a:lnTo>
                <a:lnTo>
                  <a:pt x="9682" y="6408"/>
                </a:lnTo>
                <a:lnTo>
                  <a:pt x="9237" y="6370"/>
                </a:lnTo>
                <a:close/>
              </a:path>
              <a:path w="28575" h="24764">
                <a:moveTo>
                  <a:pt x="9114" y="6098"/>
                </a:moveTo>
                <a:lnTo>
                  <a:pt x="8718" y="6327"/>
                </a:lnTo>
                <a:lnTo>
                  <a:pt x="9237" y="6370"/>
                </a:lnTo>
                <a:lnTo>
                  <a:pt x="9114" y="6098"/>
                </a:lnTo>
                <a:close/>
              </a:path>
              <a:path w="28575" h="24764">
                <a:moveTo>
                  <a:pt x="10626" y="5222"/>
                </a:moveTo>
                <a:lnTo>
                  <a:pt x="8718" y="5222"/>
                </a:lnTo>
                <a:lnTo>
                  <a:pt x="9114" y="6098"/>
                </a:lnTo>
                <a:lnTo>
                  <a:pt x="10626" y="5222"/>
                </a:lnTo>
                <a:close/>
              </a:path>
              <a:path w="28575" h="24764">
                <a:moveTo>
                  <a:pt x="11333" y="4812"/>
                </a:moveTo>
                <a:lnTo>
                  <a:pt x="10626" y="5222"/>
                </a:lnTo>
                <a:lnTo>
                  <a:pt x="10909" y="5222"/>
                </a:lnTo>
                <a:lnTo>
                  <a:pt x="11333" y="4812"/>
                </a:lnTo>
                <a:close/>
              </a:path>
              <a:path w="28575" h="24764">
                <a:moveTo>
                  <a:pt x="14130" y="2109"/>
                </a:moveTo>
                <a:lnTo>
                  <a:pt x="11333" y="4812"/>
                </a:lnTo>
                <a:lnTo>
                  <a:pt x="14829" y="2787"/>
                </a:lnTo>
                <a:lnTo>
                  <a:pt x="14130" y="21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42059" y="4894724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540"/>
                </a:lnTo>
                <a:lnTo>
                  <a:pt x="8718" y="27417"/>
                </a:lnTo>
                <a:lnTo>
                  <a:pt x="27158" y="1797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979039" y="4876847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440"/>
                </a:lnTo>
                <a:lnTo>
                  <a:pt x="8718" y="27417"/>
                </a:lnTo>
                <a:lnTo>
                  <a:pt x="27258" y="17876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016019" y="4858870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540"/>
                </a:lnTo>
                <a:lnTo>
                  <a:pt x="8718" y="27417"/>
                </a:lnTo>
                <a:lnTo>
                  <a:pt x="27258" y="1797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052999" y="4841997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18540" y="0"/>
                </a:moveTo>
                <a:lnTo>
                  <a:pt x="0" y="8436"/>
                </a:lnTo>
                <a:lnTo>
                  <a:pt x="8718" y="26413"/>
                </a:lnTo>
                <a:lnTo>
                  <a:pt x="27258" y="17876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092184" y="4844107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14" y="0"/>
                </a:moveTo>
                <a:lnTo>
                  <a:pt x="0" y="18981"/>
                </a:lnTo>
                <a:lnTo>
                  <a:pt x="19542" y="25308"/>
                </a:lnTo>
                <a:lnTo>
                  <a:pt x="26156" y="6327"/>
                </a:lnTo>
                <a:lnTo>
                  <a:pt x="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131369" y="4856761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14" y="0"/>
                </a:moveTo>
                <a:lnTo>
                  <a:pt x="0" y="18981"/>
                </a:lnTo>
                <a:lnTo>
                  <a:pt x="19542" y="25308"/>
                </a:lnTo>
                <a:lnTo>
                  <a:pt x="26056" y="6327"/>
                </a:lnTo>
                <a:lnTo>
                  <a:pt x="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170553" y="4869415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14" y="0"/>
                </a:moveTo>
                <a:lnTo>
                  <a:pt x="0" y="18981"/>
                </a:lnTo>
                <a:lnTo>
                  <a:pt x="19542" y="25308"/>
                </a:lnTo>
                <a:lnTo>
                  <a:pt x="26056" y="6327"/>
                </a:lnTo>
                <a:lnTo>
                  <a:pt x="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09638" y="4882070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614" y="0"/>
                </a:moveTo>
                <a:lnTo>
                  <a:pt x="0" y="18981"/>
                </a:lnTo>
                <a:lnTo>
                  <a:pt x="19642" y="25308"/>
                </a:lnTo>
                <a:lnTo>
                  <a:pt x="26156" y="6327"/>
                </a:lnTo>
                <a:lnTo>
                  <a:pt x="66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248823" y="4894724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14" y="0"/>
                </a:moveTo>
                <a:lnTo>
                  <a:pt x="0" y="18981"/>
                </a:lnTo>
                <a:lnTo>
                  <a:pt x="19642" y="25308"/>
                </a:lnTo>
                <a:lnTo>
                  <a:pt x="26156" y="6327"/>
                </a:lnTo>
                <a:lnTo>
                  <a:pt x="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288007" y="4907378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14" y="0"/>
                </a:moveTo>
                <a:lnTo>
                  <a:pt x="0" y="18981"/>
                </a:lnTo>
                <a:lnTo>
                  <a:pt x="19542" y="25308"/>
                </a:lnTo>
                <a:lnTo>
                  <a:pt x="26056" y="6327"/>
                </a:lnTo>
                <a:lnTo>
                  <a:pt x="6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321680" y="4924251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230" y="0"/>
                </a:moveTo>
                <a:lnTo>
                  <a:pt x="0" y="13759"/>
                </a:lnTo>
                <a:lnTo>
                  <a:pt x="15232" y="28522"/>
                </a:lnTo>
                <a:lnTo>
                  <a:pt x="29463" y="14863"/>
                </a:lnTo>
                <a:lnTo>
                  <a:pt x="142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351144" y="4952774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30" y="0"/>
                </a:moveTo>
                <a:lnTo>
                  <a:pt x="0" y="13759"/>
                </a:lnTo>
                <a:lnTo>
                  <a:pt x="15132" y="28522"/>
                </a:lnTo>
                <a:lnTo>
                  <a:pt x="29363" y="14763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380507" y="4981296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30" y="0"/>
                </a:moveTo>
                <a:lnTo>
                  <a:pt x="0" y="13658"/>
                </a:lnTo>
                <a:lnTo>
                  <a:pt x="14130" y="27417"/>
                </a:lnTo>
                <a:lnTo>
                  <a:pt x="28261" y="13658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396742" y="5020298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6"/>
                </a:moveTo>
                <a:lnTo>
                  <a:pt x="20668" y="10026"/>
                </a:lnTo>
              </a:path>
            </a:pathLst>
          </a:custGeom>
          <a:ln w="2132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396742" y="5060471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5"/>
                </a:moveTo>
                <a:lnTo>
                  <a:pt x="20668" y="10025"/>
                </a:lnTo>
              </a:path>
            </a:pathLst>
          </a:custGeom>
          <a:ln w="213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4396742" y="5100542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6"/>
                </a:moveTo>
                <a:lnTo>
                  <a:pt x="20668" y="10026"/>
                </a:lnTo>
              </a:path>
            </a:pathLst>
          </a:custGeom>
          <a:ln w="2132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396742" y="5140616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5"/>
                </a:moveTo>
                <a:lnTo>
                  <a:pt x="20668" y="10025"/>
                </a:lnTo>
              </a:path>
            </a:pathLst>
          </a:custGeom>
          <a:ln w="213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396742" y="5180787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6"/>
                </a:moveTo>
                <a:lnTo>
                  <a:pt x="20668" y="10026"/>
                </a:lnTo>
              </a:path>
            </a:pathLst>
          </a:custGeom>
          <a:ln w="2132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396742" y="5220860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5"/>
                </a:moveTo>
                <a:lnTo>
                  <a:pt x="20668" y="10025"/>
                </a:lnTo>
              </a:path>
            </a:pathLst>
          </a:custGeom>
          <a:ln w="213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396742" y="5260931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6"/>
                </a:moveTo>
                <a:lnTo>
                  <a:pt x="20668" y="10026"/>
                </a:lnTo>
              </a:path>
            </a:pathLst>
          </a:custGeom>
          <a:ln w="2132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396742" y="5301055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20">
                <a:moveTo>
                  <a:pt x="0" y="10025"/>
                </a:moveTo>
                <a:lnTo>
                  <a:pt x="20668" y="10025"/>
                </a:lnTo>
              </a:path>
            </a:pathLst>
          </a:custGeom>
          <a:ln w="213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4367379" y="5322161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500"/>
                </a:lnTo>
                <a:lnTo>
                  <a:pt x="8718" y="27437"/>
                </a:lnTo>
                <a:lnTo>
                  <a:pt x="27258" y="1793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330399" y="5340098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500"/>
                </a:lnTo>
                <a:lnTo>
                  <a:pt x="8718" y="27437"/>
                </a:lnTo>
                <a:lnTo>
                  <a:pt x="27258" y="1794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293419" y="5358045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490"/>
                </a:lnTo>
                <a:lnTo>
                  <a:pt x="8718" y="27437"/>
                </a:lnTo>
                <a:lnTo>
                  <a:pt x="27258" y="1793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256439" y="5375982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540" y="0"/>
                </a:moveTo>
                <a:lnTo>
                  <a:pt x="0" y="9500"/>
                </a:lnTo>
                <a:lnTo>
                  <a:pt x="8718" y="27437"/>
                </a:lnTo>
                <a:lnTo>
                  <a:pt x="27258" y="17937"/>
                </a:lnTo>
                <a:lnTo>
                  <a:pt x="18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219459" y="5383374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8718" y="0"/>
                </a:moveTo>
                <a:lnTo>
                  <a:pt x="0" y="17937"/>
                </a:lnTo>
                <a:lnTo>
                  <a:pt x="18540" y="27437"/>
                </a:lnTo>
                <a:lnTo>
                  <a:pt x="27158" y="9490"/>
                </a:lnTo>
                <a:lnTo>
                  <a:pt x="8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182479" y="5365427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8718" y="0"/>
                </a:moveTo>
                <a:lnTo>
                  <a:pt x="0" y="17947"/>
                </a:lnTo>
                <a:lnTo>
                  <a:pt x="18540" y="27437"/>
                </a:lnTo>
                <a:lnTo>
                  <a:pt x="27158" y="9500"/>
                </a:lnTo>
                <a:lnTo>
                  <a:pt x="8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145499" y="5347489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8718" y="0"/>
                </a:moveTo>
                <a:lnTo>
                  <a:pt x="0" y="17937"/>
                </a:lnTo>
                <a:lnTo>
                  <a:pt x="18439" y="27437"/>
                </a:lnTo>
                <a:lnTo>
                  <a:pt x="27158" y="9500"/>
                </a:lnTo>
                <a:lnTo>
                  <a:pt x="8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108519" y="5329542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8718" y="0"/>
                </a:moveTo>
                <a:lnTo>
                  <a:pt x="0" y="17947"/>
                </a:lnTo>
                <a:lnTo>
                  <a:pt x="18439" y="27447"/>
                </a:lnTo>
                <a:lnTo>
                  <a:pt x="27158" y="9500"/>
                </a:lnTo>
                <a:lnTo>
                  <a:pt x="8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69334" y="5313714"/>
            <a:ext cx="29845" cy="25400"/>
          </a:xfrm>
          <a:custGeom>
            <a:avLst/>
            <a:gdLst/>
            <a:ahLst/>
            <a:cxnLst/>
            <a:rect l="l" t="t" r="r" b="b"/>
            <a:pathLst>
              <a:path w="29845" h="25400">
                <a:moveTo>
                  <a:pt x="13121" y="19001"/>
                </a:moveTo>
                <a:lnTo>
                  <a:pt x="6514" y="19001"/>
                </a:lnTo>
                <a:lnTo>
                  <a:pt x="20644" y="25328"/>
                </a:lnTo>
                <a:lnTo>
                  <a:pt x="23207" y="20056"/>
                </a:lnTo>
                <a:lnTo>
                  <a:pt x="14130" y="20056"/>
                </a:lnTo>
                <a:lnTo>
                  <a:pt x="13121" y="19001"/>
                </a:lnTo>
                <a:close/>
              </a:path>
              <a:path w="29845" h="25400">
                <a:moveTo>
                  <a:pt x="24745" y="16892"/>
                </a:moveTo>
                <a:lnTo>
                  <a:pt x="18540" y="16892"/>
                </a:lnTo>
                <a:lnTo>
                  <a:pt x="14130" y="20056"/>
                </a:lnTo>
                <a:lnTo>
                  <a:pt x="23207" y="20056"/>
                </a:lnTo>
                <a:lnTo>
                  <a:pt x="24745" y="16892"/>
                </a:lnTo>
                <a:close/>
              </a:path>
              <a:path w="29845" h="25400">
                <a:moveTo>
                  <a:pt x="8672" y="14350"/>
                </a:moveTo>
                <a:lnTo>
                  <a:pt x="6514" y="19001"/>
                </a:lnTo>
                <a:lnTo>
                  <a:pt x="12172" y="18009"/>
                </a:lnTo>
                <a:lnTo>
                  <a:pt x="8672" y="14350"/>
                </a:lnTo>
                <a:close/>
              </a:path>
              <a:path w="29845" h="25400">
                <a:moveTo>
                  <a:pt x="14590" y="17585"/>
                </a:moveTo>
                <a:lnTo>
                  <a:pt x="12172" y="18009"/>
                </a:lnTo>
                <a:lnTo>
                  <a:pt x="13121" y="19001"/>
                </a:lnTo>
                <a:lnTo>
                  <a:pt x="15232" y="19001"/>
                </a:lnTo>
                <a:lnTo>
                  <a:pt x="14590" y="17585"/>
                </a:lnTo>
                <a:close/>
              </a:path>
              <a:path w="29845" h="25400">
                <a:moveTo>
                  <a:pt x="28338" y="9500"/>
                </a:moveTo>
                <a:lnTo>
                  <a:pt x="10923" y="9500"/>
                </a:lnTo>
                <a:lnTo>
                  <a:pt x="14590" y="17585"/>
                </a:lnTo>
                <a:lnTo>
                  <a:pt x="18540" y="16892"/>
                </a:lnTo>
                <a:lnTo>
                  <a:pt x="24745" y="16892"/>
                </a:lnTo>
                <a:lnTo>
                  <a:pt x="28338" y="9500"/>
                </a:lnTo>
                <a:close/>
              </a:path>
              <a:path w="29845" h="25400">
                <a:moveTo>
                  <a:pt x="15232" y="0"/>
                </a:moveTo>
                <a:lnTo>
                  <a:pt x="6514" y="0"/>
                </a:lnTo>
                <a:lnTo>
                  <a:pt x="4409" y="2109"/>
                </a:lnTo>
                <a:lnTo>
                  <a:pt x="0" y="5282"/>
                </a:lnTo>
                <a:lnTo>
                  <a:pt x="8672" y="14350"/>
                </a:lnTo>
                <a:lnTo>
                  <a:pt x="10923" y="9500"/>
                </a:lnTo>
                <a:lnTo>
                  <a:pt x="28338" y="9500"/>
                </a:lnTo>
                <a:lnTo>
                  <a:pt x="29363" y="7391"/>
                </a:lnTo>
                <a:lnTo>
                  <a:pt x="15232" y="1054"/>
                </a:lnTo>
                <a:lnTo>
                  <a:pt x="152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039971" y="5332716"/>
            <a:ext cx="28575" cy="29845"/>
          </a:xfrm>
          <a:custGeom>
            <a:avLst/>
            <a:gdLst/>
            <a:ahLst/>
            <a:cxnLst/>
            <a:rect l="l" t="t" r="r" b="b"/>
            <a:pathLst>
              <a:path w="28575" h="29845">
                <a:moveTo>
                  <a:pt x="14130" y="0"/>
                </a:moveTo>
                <a:lnTo>
                  <a:pt x="0" y="14773"/>
                </a:lnTo>
                <a:lnTo>
                  <a:pt x="14130" y="29546"/>
                </a:lnTo>
                <a:lnTo>
                  <a:pt x="28261" y="14773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009505" y="536120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5232" y="0"/>
                </a:moveTo>
                <a:lnTo>
                  <a:pt x="0" y="13718"/>
                </a:lnTo>
                <a:lnTo>
                  <a:pt x="14130" y="28492"/>
                </a:lnTo>
                <a:lnTo>
                  <a:pt x="29363" y="14773"/>
                </a:lnTo>
                <a:lnTo>
                  <a:pt x="152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980141" y="538864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4130" y="0"/>
                </a:moveTo>
                <a:lnTo>
                  <a:pt x="0" y="13718"/>
                </a:lnTo>
                <a:lnTo>
                  <a:pt x="14130" y="28492"/>
                </a:lnTo>
                <a:lnTo>
                  <a:pt x="28261" y="14773"/>
                </a:lnTo>
                <a:lnTo>
                  <a:pt x="14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946469" y="539181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7516" y="0"/>
                </a:moveTo>
                <a:lnTo>
                  <a:pt x="0" y="19001"/>
                </a:lnTo>
                <a:lnTo>
                  <a:pt x="18439" y="26383"/>
                </a:lnTo>
                <a:lnTo>
                  <a:pt x="26056" y="7391"/>
                </a:lnTo>
                <a:lnTo>
                  <a:pt x="75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907284" y="5375982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7616" y="0"/>
                </a:moveTo>
                <a:lnTo>
                  <a:pt x="0" y="18991"/>
                </a:lnTo>
                <a:lnTo>
                  <a:pt x="19542" y="27437"/>
                </a:lnTo>
                <a:lnTo>
                  <a:pt x="27158" y="8446"/>
                </a:lnTo>
                <a:lnTo>
                  <a:pt x="76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69201" y="5361208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7616" y="0"/>
                </a:moveTo>
                <a:lnTo>
                  <a:pt x="0" y="18991"/>
                </a:lnTo>
                <a:lnTo>
                  <a:pt x="19542" y="26383"/>
                </a:lnTo>
                <a:lnTo>
                  <a:pt x="27158" y="7381"/>
                </a:lnTo>
                <a:lnTo>
                  <a:pt x="76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31109" y="534643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7616" y="0"/>
                </a:moveTo>
                <a:lnTo>
                  <a:pt x="0" y="18991"/>
                </a:lnTo>
                <a:lnTo>
                  <a:pt x="19552" y="26383"/>
                </a:lnTo>
                <a:lnTo>
                  <a:pt x="27168" y="7381"/>
                </a:lnTo>
                <a:lnTo>
                  <a:pt x="76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793037" y="5330607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7616" y="0"/>
                </a:moveTo>
                <a:lnTo>
                  <a:pt x="0" y="18991"/>
                </a:lnTo>
                <a:lnTo>
                  <a:pt x="18489" y="26383"/>
                </a:lnTo>
                <a:lnTo>
                  <a:pt x="26106" y="7381"/>
                </a:lnTo>
                <a:lnTo>
                  <a:pt x="761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754964" y="531582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7606" y="0"/>
                </a:moveTo>
                <a:lnTo>
                  <a:pt x="0" y="19001"/>
                </a:lnTo>
                <a:lnTo>
                  <a:pt x="18489" y="26383"/>
                </a:lnTo>
                <a:lnTo>
                  <a:pt x="26106" y="7391"/>
                </a:lnTo>
                <a:lnTo>
                  <a:pt x="76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21241" y="5327433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40" y="0"/>
                </a:moveTo>
                <a:lnTo>
                  <a:pt x="0" y="13718"/>
                </a:lnTo>
                <a:lnTo>
                  <a:pt x="14140" y="27437"/>
                </a:lnTo>
                <a:lnTo>
                  <a:pt x="28281" y="13718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691868" y="5355926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40" y="0"/>
                </a:moveTo>
                <a:lnTo>
                  <a:pt x="0" y="13718"/>
                </a:lnTo>
                <a:lnTo>
                  <a:pt x="14140" y="27447"/>
                </a:lnTo>
                <a:lnTo>
                  <a:pt x="28281" y="13718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665761" y="5383374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3805" y="16354"/>
                </a:moveTo>
                <a:lnTo>
                  <a:pt x="0" y="27437"/>
                </a:lnTo>
                <a:lnTo>
                  <a:pt x="3257" y="28492"/>
                </a:lnTo>
                <a:lnTo>
                  <a:pt x="10873" y="28492"/>
                </a:lnTo>
                <a:lnTo>
                  <a:pt x="14140" y="26383"/>
                </a:lnTo>
                <a:lnTo>
                  <a:pt x="21124" y="18991"/>
                </a:lnTo>
                <a:lnTo>
                  <a:pt x="6524" y="18991"/>
                </a:lnTo>
                <a:lnTo>
                  <a:pt x="3805" y="16354"/>
                </a:lnTo>
                <a:close/>
              </a:path>
              <a:path w="26670" h="28575">
                <a:moveTo>
                  <a:pt x="20661" y="8436"/>
                </a:moveTo>
                <a:lnTo>
                  <a:pt x="6524" y="8436"/>
                </a:lnTo>
                <a:lnTo>
                  <a:pt x="9791" y="9490"/>
                </a:lnTo>
                <a:lnTo>
                  <a:pt x="6524" y="9490"/>
                </a:lnTo>
                <a:lnTo>
                  <a:pt x="6524" y="18991"/>
                </a:lnTo>
                <a:lnTo>
                  <a:pt x="21124" y="18991"/>
                </a:lnTo>
                <a:lnTo>
                  <a:pt x="26106" y="13718"/>
                </a:lnTo>
                <a:lnTo>
                  <a:pt x="20661" y="8436"/>
                </a:lnTo>
                <a:close/>
              </a:path>
              <a:path w="26670" h="28575">
                <a:moveTo>
                  <a:pt x="11965" y="0"/>
                </a:moveTo>
                <a:lnTo>
                  <a:pt x="0" y="12664"/>
                </a:lnTo>
                <a:lnTo>
                  <a:pt x="3805" y="16354"/>
                </a:lnTo>
                <a:lnTo>
                  <a:pt x="6524" y="8436"/>
                </a:lnTo>
                <a:lnTo>
                  <a:pt x="20661" y="8436"/>
                </a:lnTo>
                <a:lnTo>
                  <a:pt x="11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626597" y="5379146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2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06" y="6337"/>
                </a:lnTo>
                <a:lnTo>
                  <a:pt x="6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587432" y="5366481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2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06" y="6337"/>
                </a:lnTo>
                <a:lnTo>
                  <a:pt x="6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548267" y="5353817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3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16" y="6337"/>
                </a:lnTo>
                <a:lnTo>
                  <a:pt x="65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509112" y="5341152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2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06" y="6337"/>
                </a:lnTo>
                <a:lnTo>
                  <a:pt x="6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469948" y="5328488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2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06" y="6337"/>
                </a:lnTo>
                <a:lnTo>
                  <a:pt x="6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429701" y="5315823"/>
            <a:ext cx="26670" cy="25400"/>
          </a:xfrm>
          <a:custGeom>
            <a:avLst/>
            <a:gdLst/>
            <a:ahLst/>
            <a:cxnLst/>
            <a:rect l="l" t="t" r="r" b="b"/>
            <a:pathLst>
              <a:path w="26670" h="25400">
                <a:moveTo>
                  <a:pt x="6524" y="0"/>
                </a:moveTo>
                <a:lnTo>
                  <a:pt x="0" y="19001"/>
                </a:lnTo>
                <a:lnTo>
                  <a:pt x="19582" y="25328"/>
                </a:lnTo>
                <a:lnTo>
                  <a:pt x="26106" y="6337"/>
                </a:lnTo>
                <a:lnTo>
                  <a:pt x="6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13376" y="5288415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20674" y="0"/>
                </a:moveTo>
                <a:lnTo>
                  <a:pt x="0" y="2109"/>
                </a:lnTo>
                <a:lnTo>
                  <a:pt x="2184" y="22135"/>
                </a:lnTo>
                <a:lnTo>
                  <a:pt x="22849" y="20026"/>
                </a:lnTo>
                <a:lnTo>
                  <a:pt x="206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09026" y="5248243"/>
            <a:ext cx="22860" cy="2222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20674" y="0"/>
                </a:moveTo>
                <a:lnTo>
                  <a:pt x="0" y="2109"/>
                </a:lnTo>
                <a:lnTo>
                  <a:pt x="2174" y="22195"/>
                </a:lnTo>
                <a:lnTo>
                  <a:pt x="22849" y="20086"/>
                </a:lnTo>
                <a:lnTo>
                  <a:pt x="206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16643" y="521138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6315" y="0"/>
                </a:moveTo>
                <a:lnTo>
                  <a:pt x="0" y="12654"/>
                </a:lnTo>
                <a:lnTo>
                  <a:pt x="11965" y="28422"/>
                </a:lnTo>
                <a:lnTo>
                  <a:pt x="28281" y="15767"/>
                </a:lnTo>
                <a:lnTo>
                  <a:pt x="16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49283" y="518597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6315" y="0"/>
                </a:moveTo>
                <a:lnTo>
                  <a:pt x="0" y="12754"/>
                </a:lnTo>
                <a:lnTo>
                  <a:pt x="11965" y="28522"/>
                </a:lnTo>
                <a:lnTo>
                  <a:pt x="28281" y="15868"/>
                </a:lnTo>
                <a:lnTo>
                  <a:pt x="16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480822" y="516177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6325" y="0"/>
                </a:moveTo>
                <a:lnTo>
                  <a:pt x="0" y="12654"/>
                </a:lnTo>
                <a:lnTo>
                  <a:pt x="11975" y="28422"/>
                </a:lnTo>
                <a:lnTo>
                  <a:pt x="28291" y="15767"/>
                </a:lnTo>
                <a:lnTo>
                  <a:pt x="163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511287" y="5166994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40" y="0"/>
                </a:moveTo>
                <a:lnTo>
                  <a:pt x="0" y="13759"/>
                </a:lnTo>
                <a:lnTo>
                  <a:pt x="15222" y="28522"/>
                </a:lnTo>
                <a:lnTo>
                  <a:pt x="29373" y="14763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540661" y="5195516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40" y="0"/>
                </a:moveTo>
                <a:lnTo>
                  <a:pt x="0" y="13759"/>
                </a:lnTo>
                <a:lnTo>
                  <a:pt x="14140" y="27417"/>
                </a:lnTo>
                <a:lnTo>
                  <a:pt x="28281" y="13759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570024" y="5224039"/>
            <a:ext cx="28575" cy="29845"/>
          </a:xfrm>
          <a:custGeom>
            <a:avLst/>
            <a:gdLst/>
            <a:ahLst/>
            <a:cxnLst/>
            <a:rect l="l" t="t" r="r" b="b"/>
            <a:pathLst>
              <a:path w="28575" h="29845">
                <a:moveTo>
                  <a:pt x="14150" y="0"/>
                </a:moveTo>
                <a:lnTo>
                  <a:pt x="0" y="13658"/>
                </a:lnTo>
                <a:lnTo>
                  <a:pt x="14150" y="27417"/>
                </a:lnTo>
                <a:lnTo>
                  <a:pt x="13058" y="27417"/>
                </a:lnTo>
                <a:lnTo>
                  <a:pt x="16325" y="29526"/>
                </a:lnTo>
                <a:lnTo>
                  <a:pt x="25024" y="29526"/>
                </a:lnTo>
                <a:lnTo>
                  <a:pt x="27198" y="27417"/>
                </a:lnTo>
                <a:lnTo>
                  <a:pt x="22409" y="19985"/>
                </a:lnTo>
                <a:lnTo>
                  <a:pt x="20674" y="19985"/>
                </a:lnTo>
                <a:lnTo>
                  <a:pt x="16851" y="11686"/>
                </a:lnTo>
                <a:lnTo>
                  <a:pt x="15232" y="11549"/>
                </a:lnTo>
                <a:lnTo>
                  <a:pt x="16325" y="10545"/>
                </a:lnTo>
                <a:lnTo>
                  <a:pt x="25067" y="10545"/>
                </a:lnTo>
                <a:lnTo>
                  <a:pt x="14150" y="0"/>
                </a:lnTo>
                <a:close/>
              </a:path>
              <a:path w="28575" h="29845">
                <a:moveTo>
                  <a:pt x="21804" y="19047"/>
                </a:moveTo>
                <a:lnTo>
                  <a:pt x="20674" y="19985"/>
                </a:lnTo>
                <a:lnTo>
                  <a:pt x="22409" y="19985"/>
                </a:lnTo>
                <a:lnTo>
                  <a:pt x="21804" y="19047"/>
                </a:lnTo>
                <a:close/>
              </a:path>
              <a:path w="28575" h="29845">
                <a:moveTo>
                  <a:pt x="17072" y="11705"/>
                </a:moveTo>
                <a:lnTo>
                  <a:pt x="21804" y="19047"/>
                </a:lnTo>
                <a:lnTo>
                  <a:pt x="28291" y="13658"/>
                </a:lnTo>
                <a:lnTo>
                  <a:pt x="27151" y="12557"/>
                </a:lnTo>
                <a:lnTo>
                  <a:pt x="17072" y="11705"/>
                </a:lnTo>
                <a:close/>
              </a:path>
              <a:path w="28575" h="29845">
                <a:moveTo>
                  <a:pt x="25156" y="10630"/>
                </a:moveTo>
                <a:lnTo>
                  <a:pt x="27151" y="12557"/>
                </a:lnTo>
                <a:lnTo>
                  <a:pt x="28291" y="12654"/>
                </a:lnTo>
                <a:lnTo>
                  <a:pt x="25156" y="10630"/>
                </a:lnTo>
                <a:close/>
              </a:path>
              <a:path w="28575" h="29845">
                <a:moveTo>
                  <a:pt x="16325" y="10545"/>
                </a:moveTo>
                <a:lnTo>
                  <a:pt x="16851" y="11686"/>
                </a:lnTo>
                <a:lnTo>
                  <a:pt x="17072" y="11705"/>
                </a:lnTo>
                <a:lnTo>
                  <a:pt x="16325" y="10545"/>
                </a:lnTo>
                <a:close/>
              </a:path>
              <a:path w="28575" h="29845">
                <a:moveTo>
                  <a:pt x="25067" y="10545"/>
                </a:move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603747" y="521238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7407" y="0"/>
                </a:moveTo>
                <a:lnTo>
                  <a:pt x="0" y="11650"/>
                </a:lnTo>
                <a:lnTo>
                  <a:pt x="10883" y="28522"/>
                </a:lnTo>
                <a:lnTo>
                  <a:pt x="28291" y="16872"/>
                </a:lnTo>
                <a:lnTo>
                  <a:pt x="17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637470" y="519019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7407" y="0"/>
                </a:moveTo>
                <a:lnTo>
                  <a:pt x="0" y="11650"/>
                </a:lnTo>
                <a:lnTo>
                  <a:pt x="10883" y="28522"/>
                </a:lnTo>
                <a:lnTo>
                  <a:pt x="28291" y="16972"/>
                </a:lnTo>
                <a:lnTo>
                  <a:pt x="17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672285" y="516809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7407" y="0"/>
                </a:moveTo>
                <a:lnTo>
                  <a:pt x="0" y="11549"/>
                </a:lnTo>
                <a:lnTo>
                  <a:pt x="10873" y="28522"/>
                </a:lnTo>
                <a:lnTo>
                  <a:pt x="28281" y="16872"/>
                </a:lnTo>
                <a:lnTo>
                  <a:pt x="17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707091" y="5145903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16325" y="0"/>
                </a:moveTo>
                <a:lnTo>
                  <a:pt x="0" y="11650"/>
                </a:lnTo>
                <a:lnTo>
                  <a:pt x="10883" y="28522"/>
                </a:lnTo>
                <a:lnTo>
                  <a:pt x="27198" y="16872"/>
                </a:lnTo>
                <a:lnTo>
                  <a:pt x="163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740814" y="5123708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7407" y="0"/>
                </a:moveTo>
                <a:lnTo>
                  <a:pt x="0" y="10645"/>
                </a:lnTo>
                <a:lnTo>
                  <a:pt x="10883" y="27518"/>
                </a:lnTo>
                <a:lnTo>
                  <a:pt x="28291" y="16972"/>
                </a:lnTo>
                <a:lnTo>
                  <a:pt x="17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775629" y="5101613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7407" y="0"/>
                </a:moveTo>
                <a:lnTo>
                  <a:pt x="0" y="10545"/>
                </a:lnTo>
                <a:lnTo>
                  <a:pt x="10883" y="27417"/>
                </a:lnTo>
                <a:lnTo>
                  <a:pt x="28281" y="16872"/>
                </a:lnTo>
                <a:lnTo>
                  <a:pt x="17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810444" y="5079418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6315" y="0"/>
                </a:moveTo>
                <a:lnTo>
                  <a:pt x="0" y="10545"/>
                </a:lnTo>
                <a:lnTo>
                  <a:pt x="10873" y="27417"/>
                </a:lnTo>
                <a:lnTo>
                  <a:pt x="27188" y="16872"/>
                </a:lnTo>
                <a:lnTo>
                  <a:pt x="1631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801736" y="5053004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40" y="0"/>
                </a:moveTo>
                <a:lnTo>
                  <a:pt x="0" y="13759"/>
                </a:lnTo>
                <a:lnTo>
                  <a:pt x="14140" y="27518"/>
                </a:lnTo>
                <a:lnTo>
                  <a:pt x="28281" y="13759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772362" y="5024582"/>
            <a:ext cx="28575" cy="27940"/>
          </a:xfrm>
          <a:custGeom>
            <a:avLst/>
            <a:gdLst/>
            <a:ahLst/>
            <a:cxnLst/>
            <a:rect l="l" t="t" r="r" b="b"/>
            <a:pathLst>
              <a:path w="28575" h="27939">
                <a:moveTo>
                  <a:pt x="14150" y="0"/>
                </a:moveTo>
                <a:lnTo>
                  <a:pt x="0" y="13658"/>
                </a:lnTo>
                <a:lnTo>
                  <a:pt x="14150" y="27417"/>
                </a:lnTo>
                <a:lnTo>
                  <a:pt x="28291" y="13658"/>
                </a:lnTo>
                <a:lnTo>
                  <a:pt x="14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742999" y="4996059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40" y="0"/>
                </a:moveTo>
                <a:lnTo>
                  <a:pt x="0" y="13759"/>
                </a:lnTo>
                <a:lnTo>
                  <a:pt x="15222" y="28522"/>
                </a:lnTo>
                <a:lnTo>
                  <a:pt x="29363" y="14763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713625" y="4967537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40" y="0"/>
                </a:moveTo>
                <a:lnTo>
                  <a:pt x="0" y="13759"/>
                </a:lnTo>
                <a:lnTo>
                  <a:pt x="15222" y="28522"/>
                </a:lnTo>
                <a:lnTo>
                  <a:pt x="29373" y="14763"/>
                </a:lnTo>
                <a:lnTo>
                  <a:pt x="141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684251" y="4939115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14140" y="0"/>
                </a:moveTo>
                <a:lnTo>
                  <a:pt x="0" y="13658"/>
                </a:lnTo>
                <a:lnTo>
                  <a:pt x="15232" y="28422"/>
                </a:lnTo>
                <a:lnTo>
                  <a:pt x="29373" y="14763"/>
                </a:lnTo>
                <a:lnTo>
                  <a:pt x="14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390536" y="4827234"/>
            <a:ext cx="1421130" cy="916305"/>
          </a:xfrm>
          <a:custGeom>
            <a:avLst/>
            <a:gdLst/>
            <a:ahLst/>
            <a:cxnLst/>
            <a:rect l="l" t="t" r="r" b="b"/>
            <a:pathLst>
              <a:path w="1421129" h="916304">
                <a:moveTo>
                  <a:pt x="135974" y="6327"/>
                </a:moveTo>
                <a:lnTo>
                  <a:pt x="455815" y="0"/>
                </a:lnTo>
                <a:lnTo>
                  <a:pt x="571065" y="91794"/>
                </a:lnTo>
                <a:lnTo>
                  <a:pt x="625482" y="6327"/>
                </a:lnTo>
                <a:lnTo>
                  <a:pt x="1162845" y="59053"/>
                </a:lnTo>
                <a:lnTo>
                  <a:pt x="1420702" y="256401"/>
                </a:lnTo>
                <a:lnTo>
                  <a:pt x="1393544" y="698611"/>
                </a:lnTo>
                <a:lnTo>
                  <a:pt x="1060624" y="810472"/>
                </a:lnTo>
                <a:lnTo>
                  <a:pt x="767991" y="810472"/>
                </a:lnTo>
                <a:lnTo>
                  <a:pt x="646127" y="804145"/>
                </a:lnTo>
                <a:lnTo>
                  <a:pt x="556934" y="745041"/>
                </a:lnTo>
                <a:lnTo>
                  <a:pt x="347020" y="916005"/>
                </a:lnTo>
                <a:lnTo>
                  <a:pt x="47863" y="856911"/>
                </a:lnTo>
                <a:lnTo>
                  <a:pt x="0" y="757705"/>
                </a:lnTo>
                <a:lnTo>
                  <a:pt x="47863" y="573022"/>
                </a:lnTo>
                <a:lnTo>
                  <a:pt x="20664" y="329214"/>
                </a:lnTo>
                <a:lnTo>
                  <a:pt x="142508" y="217333"/>
                </a:lnTo>
                <a:lnTo>
                  <a:pt x="135974" y="6327"/>
                </a:lnTo>
              </a:path>
            </a:pathLst>
          </a:custGeom>
          <a:ln w="27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199015" y="4900096"/>
            <a:ext cx="125751" cy="840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199015" y="4900096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406080" y="5172216"/>
            <a:ext cx="146685" cy="150495"/>
          </a:xfrm>
          <a:custGeom>
            <a:avLst/>
            <a:gdLst/>
            <a:ahLst/>
            <a:cxnLst/>
            <a:rect l="l" t="t" r="r" b="b"/>
            <a:pathLst>
              <a:path w="146685" h="150495">
                <a:moveTo>
                  <a:pt x="62294" y="0"/>
                </a:moveTo>
                <a:lnTo>
                  <a:pt x="0" y="56241"/>
                </a:lnTo>
                <a:lnTo>
                  <a:pt x="84141" y="149904"/>
                </a:lnTo>
                <a:lnTo>
                  <a:pt x="146436" y="93702"/>
                </a:lnTo>
                <a:lnTo>
                  <a:pt x="622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406080" y="5172216"/>
            <a:ext cx="146685" cy="150495"/>
          </a:xfrm>
          <a:custGeom>
            <a:avLst/>
            <a:gdLst/>
            <a:ahLst/>
            <a:cxnLst/>
            <a:rect l="l" t="t" r="r" b="b"/>
            <a:pathLst>
              <a:path w="146685" h="150495">
                <a:moveTo>
                  <a:pt x="146436" y="93702"/>
                </a:moveTo>
                <a:lnTo>
                  <a:pt x="62294" y="0"/>
                </a:lnTo>
                <a:lnTo>
                  <a:pt x="0" y="56241"/>
                </a:lnTo>
                <a:lnTo>
                  <a:pt x="84141" y="149904"/>
                </a:lnTo>
                <a:lnTo>
                  <a:pt x="146436" y="937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778896" y="4855656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4" h="27939">
                <a:moveTo>
                  <a:pt x="18489" y="0"/>
                </a:moveTo>
                <a:lnTo>
                  <a:pt x="0" y="9540"/>
                </a:lnTo>
                <a:lnTo>
                  <a:pt x="8698" y="27518"/>
                </a:lnTo>
                <a:lnTo>
                  <a:pt x="27188" y="17977"/>
                </a:lnTo>
                <a:lnTo>
                  <a:pt x="184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752258" y="4854752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72607" y="0"/>
                </a:moveTo>
                <a:lnTo>
                  <a:pt x="0" y="41980"/>
                </a:lnTo>
                <a:lnTo>
                  <a:pt x="62875" y="151149"/>
                </a:lnTo>
                <a:lnTo>
                  <a:pt x="135483" y="109169"/>
                </a:lnTo>
                <a:lnTo>
                  <a:pt x="72607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752258" y="4854752"/>
            <a:ext cx="135890" cy="151765"/>
          </a:xfrm>
          <a:custGeom>
            <a:avLst/>
            <a:gdLst/>
            <a:ahLst/>
            <a:cxnLst/>
            <a:rect l="l" t="t" r="r" b="b"/>
            <a:pathLst>
              <a:path w="135889" h="151764">
                <a:moveTo>
                  <a:pt x="135483" y="109169"/>
                </a:moveTo>
                <a:lnTo>
                  <a:pt x="72607" y="0"/>
                </a:lnTo>
                <a:lnTo>
                  <a:pt x="0" y="41980"/>
                </a:lnTo>
                <a:lnTo>
                  <a:pt x="62875" y="151149"/>
                </a:lnTo>
                <a:lnTo>
                  <a:pt x="135483" y="1091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021330" y="4845533"/>
            <a:ext cx="151765" cy="126364"/>
          </a:xfrm>
          <a:custGeom>
            <a:avLst/>
            <a:gdLst/>
            <a:ahLst/>
            <a:cxnLst/>
            <a:rect l="l" t="t" r="r" b="b"/>
            <a:pathLst>
              <a:path w="151764" h="126364">
                <a:moveTo>
                  <a:pt x="0" y="126021"/>
                </a:moveTo>
                <a:lnTo>
                  <a:pt x="151417" y="126021"/>
                </a:lnTo>
                <a:lnTo>
                  <a:pt x="151417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021330" y="4845533"/>
            <a:ext cx="151765" cy="126364"/>
          </a:xfrm>
          <a:custGeom>
            <a:avLst/>
            <a:gdLst/>
            <a:ahLst/>
            <a:cxnLst/>
            <a:rect l="l" t="t" r="r" b="b"/>
            <a:pathLst>
              <a:path w="151764" h="126364">
                <a:moveTo>
                  <a:pt x="0" y="126021"/>
                </a:moveTo>
                <a:lnTo>
                  <a:pt x="151417" y="126021"/>
                </a:lnTo>
                <a:lnTo>
                  <a:pt x="151417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12363" y="5527523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62294" y="0"/>
                </a:moveTo>
                <a:lnTo>
                  <a:pt x="0" y="56211"/>
                </a:lnTo>
                <a:lnTo>
                  <a:pt x="84141" y="149863"/>
                </a:lnTo>
                <a:lnTo>
                  <a:pt x="146436" y="93652"/>
                </a:lnTo>
                <a:lnTo>
                  <a:pt x="6229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12363" y="5527523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146436" y="93652"/>
                </a:moveTo>
                <a:lnTo>
                  <a:pt x="62294" y="0"/>
                </a:lnTo>
                <a:lnTo>
                  <a:pt x="0" y="56211"/>
                </a:lnTo>
                <a:lnTo>
                  <a:pt x="84141" y="149863"/>
                </a:lnTo>
                <a:lnTo>
                  <a:pt x="146436" y="936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167046" y="5483926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84182" y="0"/>
                </a:moveTo>
                <a:lnTo>
                  <a:pt x="0" y="93652"/>
                </a:lnTo>
                <a:lnTo>
                  <a:pt x="62334" y="149863"/>
                </a:lnTo>
                <a:lnTo>
                  <a:pt x="146416" y="56221"/>
                </a:lnTo>
                <a:lnTo>
                  <a:pt x="8418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167046" y="5483926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146416" y="56221"/>
                </a:moveTo>
                <a:lnTo>
                  <a:pt x="62334" y="149863"/>
                </a:lnTo>
                <a:lnTo>
                  <a:pt x="0" y="93652"/>
                </a:lnTo>
                <a:lnTo>
                  <a:pt x="84182" y="0"/>
                </a:lnTo>
                <a:lnTo>
                  <a:pt x="146416" y="562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395740" y="5483926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74661" y="0"/>
                </a:moveTo>
                <a:lnTo>
                  <a:pt x="0" y="38143"/>
                </a:lnTo>
                <a:lnTo>
                  <a:pt x="57123" y="150426"/>
                </a:lnTo>
                <a:lnTo>
                  <a:pt x="131785" y="112282"/>
                </a:lnTo>
                <a:lnTo>
                  <a:pt x="74661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395740" y="5483926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131785" y="112282"/>
                </a:moveTo>
                <a:lnTo>
                  <a:pt x="74661" y="0"/>
                </a:lnTo>
                <a:lnTo>
                  <a:pt x="0" y="38143"/>
                </a:lnTo>
                <a:lnTo>
                  <a:pt x="57123" y="150426"/>
                </a:lnTo>
                <a:lnTo>
                  <a:pt x="131785" y="11228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651393" y="5002588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62334" y="0"/>
                </a:moveTo>
                <a:lnTo>
                  <a:pt x="0" y="56241"/>
                </a:lnTo>
                <a:lnTo>
                  <a:pt x="84182" y="149843"/>
                </a:lnTo>
                <a:lnTo>
                  <a:pt x="146516" y="93702"/>
                </a:lnTo>
                <a:lnTo>
                  <a:pt x="6233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651393" y="5002588"/>
            <a:ext cx="146685" cy="149860"/>
          </a:xfrm>
          <a:custGeom>
            <a:avLst/>
            <a:gdLst/>
            <a:ahLst/>
            <a:cxnLst/>
            <a:rect l="l" t="t" r="r" b="b"/>
            <a:pathLst>
              <a:path w="146685" h="149860">
                <a:moveTo>
                  <a:pt x="146516" y="93702"/>
                </a:moveTo>
                <a:lnTo>
                  <a:pt x="62334" y="0"/>
                </a:lnTo>
                <a:lnTo>
                  <a:pt x="0" y="56241"/>
                </a:lnTo>
                <a:lnTo>
                  <a:pt x="84182" y="149843"/>
                </a:lnTo>
                <a:lnTo>
                  <a:pt x="146516" y="937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540059" y="483230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540059" y="483230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430513" y="5331230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41910" y="0"/>
                </a:moveTo>
                <a:lnTo>
                  <a:pt x="0" y="72752"/>
                </a:lnTo>
                <a:lnTo>
                  <a:pt x="108895" y="135763"/>
                </a:lnTo>
                <a:lnTo>
                  <a:pt x="150816" y="63010"/>
                </a:lnTo>
                <a:lnTo>
                  <a:pt x="4191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430513" y="5331230"/>
            <a:ext cx="151130" cy="135890"/>
          </a:xfrm>
          <a:custGeom>
            <a:avLst/>
            <a:gdLst/>
            <a:ahLst/>
            <a:cxnLst/>
            <a:rect l="l" t="t" r="r" b="b"/>
            <a:pathLst>
              <a:path w="151129" h="135889">
                <a:moveTo>
                  <a:pt x="108895" y="135763"/>
                </a:moveTo>
                <a:lnTo>
                  <a:pt x="0" y="72752"/>
                </a:lnTo>
                <a:lnTo>
                  <a:pt x="41910" y="0"/>
                </a:lnTo>
                <a:lnTo>
                  <a:pt x="150816" y="63010"/>
                </a:lnTo>
                <a:lnTo>
                  <a:pt x="108895" y="1357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372690" y="4872227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57524" y="0"/>
                </a:moveTo>
                <a:lnTo>
                  <a:pt x="0" y="29426"/>
                </a:lnTo>
                <a:lnTo>
                  <a:pt x="46300" y="120618"/>
                </a:lnTo>
                <a:lnTo>
                  <a:pt x="103924" y="91292"/>
                </a:lnTo>
                <a:lnTo>
                  <a:pt x="5752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372690" y="4872227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103924" y="91292"/>
                </a:moveTo>
                <a:lnTo>
                  <a:pt x="57524" y="0"/>
                </a:lnTo>
                <a:lnTo>
                  <a:pt x="0" y="29426"/>
                </a:lnTo>
                <a:lnTo>
                  <a:pt x="46300" y="120618"/>
                </a:lnTo>
                <a:lnTo>
                  <a:pt x="103924" y="91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705310" y="5370117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705310" y="5370117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643764" y="5594621"/>
            <a:ext cx="135890" cy="151130"/>
          </a:xfrm>
          <a:custGeom>
            <a:avLst/>
            <a:gdLst/>
            <a:ahLst/>
            <a:cxnLst/>
            <a:rect l="l" t="t" r="r" b="b"/>
            <a:pathLst>
              <a:path w="135889" h="151129">
                <a:moveTo>
                  <a:pt x="62875" y="0"/>
                </a:moveTo>
                <a:lnTo>
                  <a:pt x="0" y="109128"/>
                </a:lnTo>
                <a:lnTo>
                  <a:pt x="72597" y="151139"/>
                </a:lnTo>
                <a:lnTo>
                  <a:pt x="135473" y="42000"/>
                </a:lnTo>
                <a:lnTo>
                  <a:pt x="6287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643764" y="5594621"/>
            <a:ext cx="135890" cy="151130"/>
          </a:xfrm>
          <a:custGeom>
            <a:avLst/>
            <a:gdLst/>
            <a:ahLst/>
            <a:cxnLst/>
            <a:rect l="l" t="t" r="r" b="b"/>
            <a:pathLst>
              <a:path w="135889" h="151129">
                <a:moveTo>
                  <a:pt x="135473" y="42000"/>
                </a:moveTo>
                <a:lnTo>
                  <a:pt x="72597" y="151139"/>
                </a:lnTo>
                <a:lnTo>
                  <a:pt x="0" y="109128"/>
                </a:lnTo>
                <a:lnTo>
                  <a:pt x="62875" y="0"/>
                </a:lnTo>
                <a:lnTo>
                  <a:pt x="135473" y="42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207132" y="3263363"/>
            <a:ext cx="125751" cy="84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207132" y="3263363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 txBox="1"/>
          <p:nvPr/>
        </p:nvSpPr>
        <p:spPr>
          <a:xfrm>
            <a:off x="7241523" y="861105"/>
            <a:ext cx="2091689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28725" algn="l"/>
              </a:tabLst>
            </a:pPr>
            <a:r>
              <a:rPr dirty="0" sz="1100" b="1">
                <a:latin typeface="Arial"/>
                <a:cs typeface="Arial"/>
              </a:rPr>
              <a:t>BU</a:t>
            </a:r>
            <a:r>
              <a:rPr dirty="0" sz="1100" spc="-5" b="1">
                <a:latin typeface="Arial"/>
                <a:cs typeface="Arial"/>
              </a:rPr>
              <a:t>IL</a:t>
            </a:r>
            <a:r>
              <a:rPr dirty="0" sz="1100" b="1">
                <a:latin typeface="Arial"/>
                <a:cs typeface="Arial"/>
              </a:rPr>
              <a:t>D</a:t>
            </a:r>
            <a:r>
              <a:rPr dirty="0" sz="1100" spc="-5" b="1">
                <a:latin typeface="Arial"/>
                <a:cs typeface="Arial"/>
              </a:rPr>
              <a:t>I</a:t>
            </a:r>
            <a:r>
              <a:rPr dirty="0" sz="1100" b="1">
                <a:latin typeface="Arial"/>
                <a:cs typeface="Arial"/>
              </a:rPr>
              <a:t>NG	SE</a:t>
            </a:r>
            <a:r>
              <a:rPr dirty="0" sz="1100" spc="-5" b="1">
                <a:latin typeface="Arial"/>
                <a:cs typeface="Arial"/>
              </a:rPr>
              <a:t>TTL</a:t>
            </a:r>
            <a:r>
              <a:rPr dirty="0" sz="1100" b="1">
                <a:latin typeface="Arial"/>
                <a:cs typeface="Arial"/>
              </a:rPr>
              <a:t>EMEN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7241523" y="4923061"/>
            <a:ext cx="44005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</a:t>
            </a:r>
            <a:r>
              <a:rPr dirty="0" sz="950" spc="-5" b="1">
                <a:latin typeface="Arial"/>
                <a:cs typeface="Arial"/>
              </a:rPr>
              <a:t> Ev</a:t>
            </a:r>
            <a:r>
              <a:rPr dirty="0" sz="950" spc="-10" b="1">
                <a:latin typeface="Arial"/>
                <a:cs typeface="Arial"/>
              </a:rPr>
              <a:t>ol</a:t>
            </a:r>
            <a:r>
              <a:rPr dirty="0" sz="950" spc="-10" b="1"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855058" y="1640109"/>
            <a:ext cx="541655" cy="140970"/>
          </a:xfrm>
          <a:custGeom>
            <a:avLst/>
            <a:gdLst/>
            <a:ahLst/>
            <a:cxnLst/>
            <a:rect l="l" t="t" r="r" b="b"/>
            <a:pathLst>
              <a:path w="541654" h="140969">
                <a:moveTo>
                  <a:pt x="0" y="140634"/>
                </a:moveTo>
                <a:lnTo>
                  <a:pt x="541621" y="140634"/>
                </a:lnTo>
                <a:lnTo>
                  <a:pt x="541621" y="0"/>
                </a:lnTo>
                <a:lnTo>
                  <a:pt x="0" y="0"/>
                </a:lnTo>
                <a:lnTo>
                  <a:pt x="0" y="140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652559" y="4693459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319" y="84663"/>
                </a:moveTo>
                <a:lnTo>
                  <a:pt x="202638" y="46600"/>
                </a:lnTo>
                <a:lnTo>
                  <a:pt x="135793" y="46600"/>
                </a:lnTo>
                <a:lnTo>
                  <a:pt x="135793" y="0"/>
                </a:lnTo>
                <a:lnTo>
                  <a:pt x="66944" y="0"/>
                </a:lnTo>
                <a:lnTo>
                  <a:pt x="66944" y="46600"/>
                </a:lnTo>
                <a:lnTo>
                  <a:pt x="0" y="46600"/>
                </a:lnTo>
                <a:lnTo>
                  <a:pt x="10131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5652559" y="3880667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319" y="84663"/>
                </a:moveTo>
                <a:lnTo>
                  <a:pt x="202638" y="46600"/>
                </a:lnTo>
                <a:lnTo>
                  <a:pt x="135793" y="46600"/>
                </a:lnTo>
                <a:lnTo>
                  <a:pt x="135793" y="0"/>
                </a:lnTo>
                <a:lnTo>
                  <a:pt x="66944" y="0"/>
                </a:lnTo>
                <a:lnTo>
                  <a:pt x="66944" y="46600"/>
                </a:lnTo>
                <a:lnTo>
                  <a:pt x="0" y="46600"/>
                </a:lnTo>
                <a:lnTo>
                  <a:pt x="10131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5652559" y="3051002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319" y="84663"/>
                </a:moveTo>
                <a:lnTo>
                  <a:pt x="202638" y="46600"/>
                </a:lnTo>
                <a:lnTo>
                  <a:pt x="135793" y="46600"/>
                </a:lnTo>
                <a:lnTo>
                  <a:pt x="135793" y="0"/>
                </a:lnTo>
                <a:lnTo>
                  <a:pt x="66944" y="0"/>
                </a:lnTo>
                <a:lnTo>
                  <a:pt x="66944" y="46600"/>
                </a:lnTo>
                <a:lnTo>
                  <a:pt x="0" y="46600"/>
                </a:lnTo>
                <a:lnTo>
                  <a:pt x="10131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5652559" y="2255182"/>
            <a:ext cx="203200" cy="85090"/>
          </a:xfrm>
          <a:custGeom>
            <a:avLst/>
            <a:gdLst/>
            <a:ahLst/>
            <a:cxnLst/>
            <a:rect l="l" t="t" r="r" b="b"/>
            <a:pathLst>
              <a:path w="203200" h="85089">
                <a:moveTo>
                  <a:pt x="101319" y="84663"/>
                </a:moveTo>
                <a:lnTo>
                  <a:pt x="202638" y="46499"/>
                </a:lnTo>
                <a:lnTo>
                  <a:pt x="135793" y="46499"/>
                </a:lnTo>
                <a:lnTo>
                  <a:pt x="135793" y="0"/>
                </a:lnTo>
                <a:lnTo>
                  <a:pt x="66944" y="0"/>
                </a:lnTo>
                <a:lnTo>
                  <a:pt x="66944" y="46499"/>
                </a:lnTo>
                <a:lnTo>
                  <a:pt x="0" y="46499"/>
                </a:lnTo>
                <a:lnTo>
                  <a:pt x="101319" y="8466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5222930" y="2358336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876243" y="2358336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5222930" y="2719859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4">
                <a:moveTo>
                  <a:pt x="0" y="321702"/>
                </a:moveTo>
                <a:lnTo>
                  <a:pt x="426121" y="321702"/>
                </a:lnTo>
                <a:lnTo>
                  <a:pt x="426121" y="0"/>
                </a:lnTo>
                <a:lnTo>
                  <a:pt x="0" y="0"/>
                </a:lnTo>
                <a:lnTo>
                  <a:pt x="0" y="321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222930" y="2540518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876243" y="2539102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80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876243" y="2785360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80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213208" y="3153844"/>
            <a:ext cx="1081405" cy="677545"/>
          </a:xfrm>
          <a:custGeom>
            <a:avLst/>
            <a:gdLst/>
            <a:ahLst/>
            <a:cxnLst/>
            <a:rect l="l" t="t" r="r" b="b"/>
            <a:pathLst>
              <a:path w="1081404" h="677545">
                <a:moveTo>
                  <a:pt x="0" y="677310"/>
                </a:moveTo>
                <a:lnTo>
                  <a:pt x="1081338" y="677310"/>
                </a:lnTo>
                <a:lnTo>
                  <a:pt x="1081338" y="0"/>
                </a:lnTo>
                <a:lnTo>
                  <a:pt x="0" y="0"/>
                </a:lnTo>
                <a:lnTo>
                  <a:pt x="0" y="67731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649051" y="3155451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683235"/>
                </a:moveTo>
                <a:lnTo>
                  <a:pt x="0" y="0"/>
                </a:lnTo>
              </a:path>
            </a:pathLst>
          </a:custGeom>
          <a:ln w="216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876243" y="3155451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683235"/>
                </a:moveTo>
                <a:lnTo>
                  <a:pt x="0" y="0"/>
                </a:lnTo>
              </a:path>
            </a:pathLst>
          </a:custGeom>
          <a:ln w="216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222930" y="3155461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222930" y="3155461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876243" y="3155461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5876243" y="3155461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5222930" y="3516994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692"/>
                </a:moveTo>
                <a:lnTo>
                  <a:pt x="426121" y="321692"/>
                </a:lnTo>
                <a:lnTo>
                  <a:pt x="426121" y="0"/>
                </a:lnTo>
                <a:lnTo>
                  <a:pt x="0" y="0"/>
                </a:lnTo>
                <a:lnTo>
                  <a:pt x="0" y="321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222930" y="3516994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692"/>
                </a:moveTo>
                <a:lnTo>
                  <a:pt x="426121" y="321692"/>
                </a:lnTo>
                <a:lnTo>
                  <a:pt x="426121" y="0"/>
                </a:lnTo>
                <a:lnTo>
                  <a:pt x="0" y="0"/>
                </a:lnTo>
                <a:lnTo>
                  <a:pt x="0" y="321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222930" y="3337643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222930" y="3337643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876243" y="3336227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876243" y="3336227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876243" y="3582485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876243" y="3582485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324449" y="318532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324449" y="318532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5421760" y="3667862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421760" y="3667862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273639" y="355541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5273639" y="355541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989889" y="342656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989889" y="342656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213208" y="3980998"/>
            <a:ext cx="1081405" cy="677545"/>
          </a:xfrm>
          <a:custGeom>
            <a:avLst/>
            <a:gdLst/>
            <a:ahLst/>
            <a:cxnLst/>
            <a:rect l="l" t="t" r="r" b="b"/>
            <a:pathLst>
              <a:path w="1081404" h="677545">
                <a:moveTo>
                  <a:pt x="0" y="677310"/>
                </a:moveTo>
                <a:lnTo>
                  <a:pt x="1081338" y="677310"/>
                </a:lnTo>
                <a:lnTo>
                  <a:pt x="1081338" y="0"/>
                </a:lnTo>
                <a:lnTo>
                  <a:pt x="0" y="0"/>
                </a:lnTo>
                <a:lnTo>
                  <a:pt x="0" y="67731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5649051" y="3982605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683235"/>
                </a:moveTo>
                <a:lnTo>
                  <a:pt x="0" y="0"/>
                </a:lnTo>
              </a:path>
            </a:pathLst>
          </a:custGeom>
          <a:ln w="216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876243" y="3982605"/>
            <a:ext cx="0" cy="683260"/>
          </a:xfrm>
          <a:custGeom>
            <a:avLst/>
            <a:gdLst/>
            <a:ahLst/>
            <a:cxnLst/>
            <a:rect l="l" t="t" r="r" b="b"/>
            <a:pathLst>
              <a:path w="0" h="683260">
                <a:moveTo>
                  <a:pt x="0" y="683235"/>
                </a:moveTo>
                <a:lnTo>
                  <a:pt x="0" y="0"/>
                </a:lnTo>
              </a:path>
            </a:pathLst>
          </a:custGeom>
          <a:ln w="216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222930" y="398261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222930" y="398261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5876243" y="398261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5876243" y="398261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222930" y="4344148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692"/>
                </a:moveTo>
                <a:lnTo>
                  <a:pt x="426121" y="321692"/>
                </a:lnTo>
                <a:lnTo>
                  <a:pt x="426121" y="0"/>
                </a:lnTo>
                <a:lnTo>
                  <a:pt x="0" y="0"/>
                </a:lnTo>
                <a:lnTo>
                  <a:pt x="0" y="321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5222930" y="4344148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692"/>
                </a:moveTo>
                <a:lnTo>
                  <a:pt x="426121" y="321692"/>
                </a:lnTo>
                <a:lnTo>
                  <a:pt x="426121" y="0"/>
                </a:lnTo>
                <a:lnTo>
                  <a:pt x="0" y="0"/>
                </a:lnTo>
                <a:lnTo>
                  <a:pt x="0" y="321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5222930" y="4164798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5222930" y="4164798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876243" y="4163381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876243" y="4163381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876243" y="4409640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876243" y="4409640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421760" y="402594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421760" y="402594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421760" y="4495017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421760" y="4495017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251291" y="439603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251291" y="4396030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989889" y="4196774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989889" y="4196774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148231" y="4508413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148231" y="4508413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366340" y="4196645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366340" y="4196645"/>
            <a:ext cx="83820" cy="126364"/>
          </a:xfrm>
          <a:custGeom>
            <a:avLst/>
            <a:gdLst/>
            <a:ahLst/>
            <a:cxnLst/>
            <a:rect l="l" t="t" r="r" b="b"/>
            <a:pathLst>
              <a:path w="83820" h="126364">
                <a:moveTo>
                  <a:pt x="0" y="126021"/>
                </a:moveTo>
                <a:lnTo>
                  <a:pt x="83832" y="126021"/>
                </a:lnTo>
                <a:lnTo>
                  <a:pt x="83832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222930" y="4808162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876243" y="4808162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5222930" y="5169735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692"/>
                </a:moveTo>
                <a:lnTo>
                  <a:pt x="426121" y="321692"/>
                </a:lnTo>
                <a:lnTo>
                  <a:pt x="426121" y="0"/>
                </a:lnTo>
                <a:lnTo>
                  <a:pt x="0" y="0"/>
                </a:lnTo>
                <a:lnTo>
                  <a:pt x="0" y="3216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222930" y="499034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5222930" y="4990345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876243" y="4988929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876243" y="4988929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876243" y="5235207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421760" y="4851587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421760" y="4851587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421760" y="5320614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421760" y="5320614"/>
            <a:ext cx="170815" cy="114300"/>
          </a:xfrm>
          <a:custGeom>
            <a:avLst/>
            <a:gdLst/>
            <a:ahLst/>
            <a:cxnLst/>
            <a:rect l="l" t="t" r="r" b="b"/>
            <a:pathLst>
              <a:path w="170814" h="114300">
                <a:moveTo>
                  <a:pt x="0" y="113879"/>
                </a:moveTo>
                <a:lnTo>
                  <a:pt x="170448" y="113879"/>
                </a:lnTo>
                <a:lnTo>
                  <a:pt x="170448" y="0"/>
                </a:lnTo>
                <a:lnTo>
                  <a:pt x="0" y="0"/>
                </a:lnTo>
                <a:lnTo>
                  <a:pt x="0" y="11387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251291" y="522167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251291" y="5221678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989889" y="5022352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4" h="126364">
                <a:moveTo>
                  <a:pt x="0" y="125860"/>
                </a:moveTo>
                <a:lnTo>
                  <a:pt x="125751" y="125860"/>
                </a:lnTo>
                <a:lnTo>
                  <a:pt x="125751" y="0"/>
                </a:lnTo>
                <a:lnTo>
                  <a:pt x="0" y="0"/>
                </a:lnTo>
                <a:lnTo>
                  <a:pt x="0" y="12586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989889" y="5022352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4" h="126364">
                <a:moveTo>
                  <a:pt x="0" y="125860"/>
                </a:moveTo>
                <a:lnTo>
                  <a:pt x="125751" y="125860"/>
                </a:lnTo>
                <a:lnTo>
                  <a:pt x="125751" y="0"/>
                </a:lnTo>
                <a:lnTo>
                  <a:pt x="0" y="0"/>
                </a:lnTo>
                <a:lnTo>
                  <a:pt x="0" y="1258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148231" y="533399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148231" y="533399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5366340" y="5022192"/>
            <a:ext cx="169545" cy="126364"/>
          </a:xfrm>
          <a:custGeom>
            <a:avLst/>
            <a:gdLst/>
            <a:ahLst/>
            <a:cxnLst/>
            <a:rect l="l" t="t" r="r" b="b"/>
            <a:pathLst>
              <a:path w="169545" h="126364">
                <a:moveTo>
                  <a:pt x="0" y="126021"/>
                </a:moveTo>
                <a:lnTo>
                  <a:pt x="169055" y="126021"/>
                </a:lnTo>
                <a:lnTo>
                  <a:pt x="169055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5366340" y="5022192"/>
            <a:ext cx="169545" cy="126364"/>
          </a:xfrm>
          <a:custGeom>
            <a:avLst/>
            <a:gdLst/>
            <a:ahLst/>
            <a:cxnLst/>
            <a:rect l="l" t="t" r="r" b="b"/>
            <a:pathLst>
              <a:path w="169545" h="126364">
                <a:moveTo>
                  <a:pt x="0" y="126021"/>
                </a:moveTo>
                <a:lnTo>
                  <a:pt x="169055" y="126021"/>
                </a:lnTo>
                <a:lnTo>
                  <a:pt x="169055" y="0"/>
                </a:lnTo>
                <a:lnTo>
                  <a:pt x="0" y="0"/>
                </a:lnTo>
                <a:lnTo>
                  <a:pt x="0" y="1260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6097521" y="484998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097521" y="4849981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927052" y="5262122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927052" y="5262122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3374521" y="2364251"/>
            <a:ext cx="1081405" cy="677545"/>
          </a:xfrm>
          <a:custGeom>
            <a:avLst/>
            <a:gdLst/>
            <a:ahLst/>
            <a:cxnLst/>
            <a:rect l="l" t="t" r="r" b="b"/>
            <a:pathLst>
              <a:path w="1081404" h="677544">
                <a:moveTo>
                  <a:pt x="0" y="677310"/>
                </a:moveTo>
                <a:lnTo>
                  <a:pt x="1081338" y="677310"/>
                </a:lnTo>
                <a:lnTo>
                  <a:pt x="1081338" y="0"/>
                </a:lnTo>
                <a:lnTo>
                  <a:pt x="0" y="0"/>
                </a:lnTo>
                <a:lnTo>
                  <a:pt x="0" y="67731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3869201" y="268658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869201" y="2686585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4208035" y="246181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4208035" y="246181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5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5222930" y="5489871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222930" y="5851425"/>
            <a:ext cx="426720" cy="321945"/>
          </a:xfrm>
          <a:custGeom>
            <a:avLst/>
            <a:gdLst/>
            <a:ahLst/>
            <a:cxnLst/>
            <a:rect l="l" t="t" r="r" b="b"/>
            <a:pathLst>
              <a:path w="426720" h="321945">
                <a:moveTo>
                  <a:pt x="0" y="321702"/>
                </a:moveTo>
                <a:lnTo>
                  <a:pt x="426121" y="321702"/>
                </a:lnTo>
                <a:lnTo>
                  <a:pt x="426121" y="0"/>
                </a:lnTo>
                <a:lnTo>
                  <a:pt x="0" y="0"/>
                </a:lnTo>
                <a:lnTo>
                  <a:pt x="0" y="3217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222930" y="5672074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222930" y="5672074"/>
            <a:ext cx="426720" cy="187960"/>
          </a:xfrm>
          <a:custGeom>
            <a:avLst/>
            <a:gdLst/>
            <a:ahLst/>
            <a:cxnLst/>
            <a:rect l="l" t="t" r="r" b="b"/>
            <a:pathLst>
              <a:path w="426720" h="187960">
                <a:moveTo>
                  <a:pt x="0" y="187897"/>
                </a:moveTo>
                <a:lnTo>
                  <a:pt x="426121" y="187897"/>
                </a:lnTo>
                <a:lnTo>
                  <a:pt x="426121" y="0"/>
                </a:lnTo>
                <a:lnTo>
                  <a:pt x="0" y="0"/>
                </a:lnTo>
                <a:lnTo>
                  <a:pt x="0" y="1878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876243" y="5670648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876243" y="5916906"/>
            <a:ext cx="426720" cy="246379"/>
          </a:xfrm>
          <a:custGeom>
            <a:avLst/>
            <a:gdLst/>
            <a:ahLst/>
            <a:cxnLst/>
            <a:rect l="l" t="t" r="r" b="b"/>
            <a:pathLst>
              <a:path w="426720" h="246379">
                <a:moveTo>
                  <a:pt x="0" y="246258"/>
                </a:moveTo>
                <a:lnTo>
                  <a:pt x="426121" y="246258"/>
                </a:lnTo>
                <a:lnTo>
                  <a:pt x="426121" y="0"/>
                </a:lnTo>
                <a:lnTo>
                  <a:pt x="0" y="0"/>
                </a:lnTo>
                <a:lnTo>
                  <a:pt x="0" y="2462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876243" y="5674916"/>
            <a:ext cx="426720" cy="498475"/>
          </a:xfrm>
          <a:custGeom>
            <a:avLst/>
            <a:gdLst/>
            <a:ahLst/>
            <a:cxnLst/>
            <a:rect l="l" t="t" r="r" b="b"/>
            <a:pathLst>
              <a:path w="426720" h="498475">
                <a:moveTo>
                  <a:pt x="0" y="498210"/>
                </a:moveTo>
                <a:lnTo>
                  <a:pt x="0" y="0"/>
                </a:lnTo>
                <a:lnTo>
                  <a:pt x="426121" y="0"/>
                </a:lnTo>
              </a:path>
            </a:pathLst>
          </a:custGeom>
          <a:ln w="120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5876243" y="4808152"/>
            <a:ext cx="426720" cy="668020"/>
          </a:xfrm>
          <a:custGeom>
            <a:avLst/>
            <a:gdLst/>
            <a:ahLst/>
            <a:cxnLst/>
            <a:rect l="l" t="t" r="r" b="b"/>
            <a:pathLst>
              <a:path w="426720" h="668020">
                <a:moveTo>
                  <a:pt x="426121" y="667488"/>
                </a:moveTo>
                <a:lnTo>
                  <a:pt x="0" y="667488"/>
                </a:lnTo>
                <a:lnTo>
                  <a:pt x="0" y="0"/>
                </a:lnTo>
              </a:path>
            </a:pathLst>
          </a:custGeom>
          <a:ln w="120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649051" y="4808152"/>
            <a:ext cx="0" cy="1365250"/>
          </a:xfrm>
          <a:custGeom>
            <a:avLst/>
            <a:gdLst/>
            <a:ahLst/>
            <a:cxnLst/>
            <a:rect l="l" t="t" r="r" b="b"/>
            <a:pathLst>
              <a:path w="0" h="1365250">
                <a:moveTo>
                  <a:pt x="0" y="1364975"/>
                </a:moveTo>
                <a:lnTo>
                  <a:pt x="0" y="0"/>
                </a:lnTo>
              </a:path>
            </a:pathLst>
          </a:custGeom>
          <a:ln w="120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 txBox="1"/>
          <p:nvPr/>
        </p:nvSpPr>
        <p:spPr>
          <a:xfrm>
            <a:off x="6625387" y="968176"/>
            <a:ext cx="19443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 i="1">
                <a:latin typeface="Arial"/>
                <a:cs typeface="Arial"/>
              </a:rPr>
              <a:t>s</a:t>
            </a:r>
            <a:r>
              <a:rPr dirty="0" sz="1800" b="1" i="1">
                <a:latin typeface="Arial"/>
                <a:cs typeface="Arial"/>
              </a:rPr>
              <a:t>e</a:t>
            </a:r>
            <a:r>
              <a:rPr dirty="0" sz="1800" spc="-10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vi</a:t>
            </a:r>
            <a:r>
              <a:rPr dirty="0" sz="1800" spc="-335" b="1" i="1">
                <a:latin typeface="Arial"/>
                <a:cs typeface="Arial"/>
              </a:rPr>
              <a:t>c</a:t>
            </a:r>
            <a:r>
              <a:rPr dirty="0" sz="950" spc="-365" b="1">
                <a:latin typeface="Arial"/>
                <a:cs typeface="Arial"/>
              </a:rPr>
              <a:t>N</a:t>
            </a:r>
            <a:r>
              <a:rPr dirty="0" sz="1800" spc="-650" b="1" i="1">
                <a:latin typeface="Arial"/>
                <a:cs typeface="Arial"/>
              </a:rPr>
              <a:t>e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provisio</a:t>
            </a:r>
            <a:r>
              <a:rPr dirty="0" sz="1800" spc="-370" b="1" i="1">
                <a:latin typeface="Arial"/>
                <a:cs typeface="Arial"/>
              </a:rPr>
              <a:t>n</a:t>
            </a:r>
            <a:r>
              <a:rPr dirty="0" baseline="5050" sz="1650" b="1">
                <a:latin typeface="Arial"/>
                <a:cs typeface="Arial"/>
              </a:rPr>
              <a:t>T</a:t>
            </a:r>
            <a:endParaRPr baseline="5050" sz="165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7241523" y="1202775"/>
            <a:ext cx="61404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7241523" y="2484784"/>
            <a:ext cx="44005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</a:t>
            </a:r>
            <a:endParaRPr sz="95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241523" y="3297576"/>
            <a:ext cx="413384" cy="29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Ev</a:t>
            </a:r>
            <a:r>
              <a:rPr dirty="0" sz="950" spc="-10" b="1">
                <a:latin typeface="Arial"/>
                <a:cs typeface="Arial"/>
              </a:rPr>
              <a:t>ol</a:t>
            </a:r>
            <a:r>
              <a:rPr dirty="0" sz="950" spc="-10" b="1">
                <a:latin typeface="Arial"/>
                <a:cs typeface="Arial"/>
              </a:rPr>
              <a:t>ve</a:t>
            </a:r>
            <a:r>
              <a:rPr dirty="0" sz="950" spc="-5" b="1">
                <a:latin typeface="Arial"/>
                <a:cs typeface="Arial"/>
              </a:rPr>
              <a:t> (</a:t>
            </a:r>
            <a:r>
              <a:rPr dirty="0" sz="950" spc="-15" b="1">
                <a:latin typeface="Arial"/>
                <a:cs typeface="Arial"/>
              </a:rPr>
              <a:t>g</a:t>
            </a:r>
            <a:r>
              <a:rPr dirty="0" sz="950" spc="-5" b="1">
                <a:latin typeface="Arial"/>
                <a:cs typeface="Arial"/>
              </a:rPr>
              <a:t>r</a:t>
            </a:r>
            <a:r>
              <a:rPr dirty="0" sz="950" spc="-15" b="1">
                <a:latin typeface="Arial"/>
                <a:cs typeface="Arial"/>
              </a:rPr>
              <a:t>ow</a:t>
            </a:r>
            <a:r>
              <a:rPr dirty="0" sz="950" spc="-5" b="1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7241523" y="4110369"/>
            <a:ext cx="633730" cy="61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35"/>
              </a:spcBef>
            </a:pPr>
            <a:r>
              <a:rPr dirty="0" sz="950" spc="-10" b="1">
                <a:latin typeface="Arial"/>
                <a:cs typeface="Arial"/>
              </a:rPr>
              <a:t>Ev</a:t>
            </a:r>
            <a:r>
              <a:rPr dirty="0" sz="950" spc="-10" b="1">
                <a:latin typeface="Arial"/>
                <a:cs typeface="Arial"/>
              </a:rPr>
              <a:t>ol</a:t>
            </a:r>
            <a:r>
              <a:rPr dirty="0" sz="950" spc="-10" b="1">
                <a:latin typeface="Arial"/>
                <a:cs typeface="Arial"/>
              </a:rPr>
              <a:t>ve</a:t>
            </a:r>
            <a:r>
              <a:rPr dirty="0" sz="950" spc="-5" b="1">
                <a:latin typeface="Arial"/>
                <a:cs typeface="Arial"/>
              </a:rPr>
              <a:t> (re</a:t>
            </a:r>
            <a:r>
              <a:rPr dirty="0" sz="950" spc="-15" b="1">
                <a:latin typeface="Arial"/>
                <a:cs typeface="Arial"/>
              </a:rPr>
              <a:t>du</a:t>
            </a:r>
            <a:r>
              <a:rPr dirty="0" sz="950" spc="-10" b="1">
                <a:latin typeface="Arial"/>
                <a:cs typeface="Arial"/>
              </a:rPr>
              <a:t>ce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&amp;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di</a:t>
            </a:r>
            <a:r>
              <a:rPr dirty="0" sz="950" spc="-10" b="1">
                <a:latin typeface="Arial"/>
                <a:cs typeface="Arial"/>
              </a:rPr>
              <a:t>sa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ear)</a:t>
            </a:r>
            <a:endParaRPr sz="95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197965" y="6418660"/>
            <a:ext cx="6887209" cy="400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uz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 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.,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17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https:/</a:t>
            </a:r>
            <a:r>
              <a:rPr dirty="0" sz="1800" spc="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/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i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spc="-15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x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p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l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or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.ie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e.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rg/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d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oc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u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m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nt/7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9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2</a:t>
            </a:r>
            <a:r>
              <a:rPr dirty="0" baseline="2923" sz="1425" spc="-877" b="1" u="heavy">
                <a:latin typeface="Arial"/>
                <a:cs typeface="Arial"/>
                <a:hlinkClick r:id="rId13"/>
              </a:rPr>
              <a:t>A</a:t>
            </a:r>
            <a:r>
              <a:rPr dirty="0" sz="1800" spc="-43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4</a:t>
            </a:r>
            <a:r>
              <a:rPr dirty="0" baseline="2923" sz="1425" spc="-247" b="1" u="heavy">
                <a:latin typeface="Arial"/>
                <a:cs typeface="Arial"/>
                <a:hlinkClick r:id="rId13"/>
              </a:rPr>
              <a:t>p</a:t>
            </a:r>
            <a:r>
              <a:rPr dirty="0" sz="1800" spc="-855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5</a:t>
            </a:r>
            <a:r>
              <a:rPr dirty="0" baseline="2923" sz="1425" spc="-22" b="1" u="heavy">
                <a:latin typeface="Arial"/>
                <a:cs typeface="Arial"/>
                <a:hlinkClick r:id="rId13"/>
              </a:rPr>
              <a:t>p</a:t>
            </a:r>
            <a:r>
              <a:rPr dirty="0" baseline="2923" sz="1425" spc="-397" b="1" u="heavy">
                <a:latin typeface="Arial"/>
                <a:cs typeface="Arial"/>
                <a:hlinkClick r:id="rId13"/>
              </a:rPr>
              <a:t>e</a:t>
            </a:r>
            <a:r>
              <a:rPr dirty="0" sz="1800" spc="-75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8</a:t>
            </a:r>
            <a:r>
              <a:rPr dirty="0" baseline="2923" sz="1425" spc="-15" b="1" u="heavy">
                <a:latin typeface="Arial"/>
                <a:cs typeface="Arial"/>
                <a:hlinkClick r:id="rId13"/>
              </a:rPr>
              <a:t>a</a:t>
            </a:r>
            <a:r>
              <a:rPr dirty="0" baseline="2923" sz="1425" spc="-247" b="1" u="heavy">
                <a:latin typeface="Arial"/>
                <a:cs typeface="Arial"/>
                <a:hlinkClick r:id="rId13"/>
              </a:rPr>
              <a:t>r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13"/>
              </a:rPr>
              <a:t>9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Ev</a:t>
            </a:r>
            <a:r>
              <a:rPr dirty="0" sz="950" spc="-10" b="1">
                <a:latin typeface="Arial"/>
                <a:cs typeface="Arial"/>
              </a:rPr>
              <a:t>ol</a:t>
            </a:r>
            <a:r>
              <a:rPr dirty="0" sz="950" spc="-10" b="1">
                <a:latin typeface="Arial"/>
                <a:cs typeface="Arial"/>
              </a:rPr>
              <a:t>ve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(g</a:t>
            </a:r>
            <a:r>
              <a:rPr dirty="0" sz="950" spc="-5" b="1">
                <a:latin typeface="Arial"/>
                <a:cs typeface="Arial"/>
              </a:rPr>
              <a:t>r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10" b="1">
                <a:latin typeface="Arial"/>
                <a:cs typeface="Arial"/>
              </a:rPr>
              <a:t>w</a:t>
            </a:r>
            <a:endParaRPr sz="9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8458055" y="1672092"/>
            <a:ext cx="84772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8458055" y="1226879"/>
            <a:ext cx="84772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8458055" y="2484784"/>
            <a:ext cx="84772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8458055" y="3297576"/>
            <a:ext cx="84772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8458055" y="4110369"/>
            <a:ext cx="84772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o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ppli</a:t>
            </a:r>
            <a:r>
              <a:rPr dirty="0" sz="950" spc="-10" b="1">
                <a:latin typeface="Arial"/>
                <a:cs typeface="Arial"/>
              </a:rPr>
              <a:t>ca</a:t>
            </a:r>
            <a:r>
              <a:rPr dirty="0" sz="950" spc="-10" b="1">
                <a:latin typeface="Arial"/>
                <a:cs typeface="Arial"/>
              </a:rPr>
              <a:t>bl</a:t>
            </a:r>
            <a:r>
              <a:rPr dirty="0" sz="950" spc="-10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8458055" y="4923061"/>
            <a:ext cx="874394" cy="29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pp</a:t>
            </a:r>
            <a:r>
              <a:rPr dirty="0" sz="950" spc="-5" b="1">
                <a:latin typeface="Arial"/>
                <a:cs typeface="Arial"/>
              </a:rPr>
              <a:t>ear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(cri</a:t>
            </a:r>
            <a:r>
              <a:rPr dirty="0" sz="950" spc="-10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eria</a:t>
            </a:r>
            <a:r>
              <a:rPr dirty="0" sz="950" spc="-5">
                <a:latin typeface="Arial"/>
                <a:cs typeface="Arial"/>
              </a:rPr>
              <a:t> required</a:t>
            </a:r>
            <a:r>
              <a:rPr dirty="0" sz="950" spc="-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e</a:t>
            </a:r>
            <a:r>
              <a:rPr dirty="0" sz="950" spc="-10">
                <a:latin typeface="Arial"/>
                <a:cs typeface="Arial"/>
              </a:rPr>
              <a:t>.</a:t>
            </a:r>
            <a:r>
              <a:rPr dirty="0" sz="950" spc="-5">
                <a:latin typeface="Arial"/>
                <a:cs typeface="Arial"/>
              </a:rPr>
              <a:t>g.</a:t>
            </a:r>
            <a:endParaRPr sz="9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8458055" y="5212354"/>
            <a:ext cx="79438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minimum</a:t>
            </a:r>
            <a:r>
              <a:rPr dirty="0" sz="950" spc="-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size,</a:t>
            </a:r>
            <a:endParaRPr sz="9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6963282" y="5289693"/>
            <a:ext cx="206184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Mon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tor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pla</a:t>
            </a:r>
            <a:r>
              <a:rPr dirty="0" sz="2000" spc="-225" b="1">
                <a:latin typeface="Arial"/>
                <a:cs typeface="Arial"/>
              </a:rPr>
              <a:t>n</a:t>
            </a:r>
            <a:r>
              <a:rPr dirty="0" baseline="20467" sz="1425" spc="-15">
                <a:latin typeface="Arial"/>
                <a:cs typeface="Arial"/>
              </a:rPr>
              <a:t>number</a:t>
            </a:r>
            <a:r>
              <a:rPr dirty="0" baseline="20467" sz="1425" spc="-7">
                <a:latin typeface="Arial"/>
                <a:cs typeface="Arial"/>
              </a:rPr>
              <a:t> </a:t>
            </a:r>
            <a:r>
              <a:rPr dirty="0" baseline="20467" sz="1425" spc="-7">
                <a:latin typeface="Arial"/>
                <a:cs typeface="Arial"/>
              </a:rPr>
              <a:t>of</a:t>
            </a:r>
            <a:endParaRPr baseline="20467" sz="1425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8458055" y="5501597"/>
            <a:ext cx="53403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buildings,</a:t>
            </a:r>
            <a:endParaRPr sz="9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6963282" y="5594271"/>
            <a:ext cx="193484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15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p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enta</a:t>
            </a:r>
            <a:r>
              <a:rPr dirty="0" sz="2000" spc="-20" b="1">
                <a:latin typeface="Arial"/>
                <a:cs typeface="Arial"/>
              </a:rPr>
              <a:t>t</a:t>
            </a:r>
            <a:r>
              <a:rPr dirty="0" baseline="26315" sz="1425" spc="-690">
                <a:latin typeface="Arial"/>
                <a:cs typeface="Arial"/>
              </a:rPr>
              <a:t>s</a:t>
            </a:r>
            <a:r>
              <a:rPr dirty="0" sz="2000" spc="-110" b="1">
                <a:latin typeface="Arial"/>
                <a:cs typeface="Arial"/>
              </a:rPr>
              <a:t>i</a:t>
            </a:r>
            <a:r>
              <a:rPr dirty="0" baseline="26315" sz="1425" spc="-652">
                <a:latin typeface="Arial"/>
                <a:cs typeface="Arial"/>
              </a:rPr>
              <a:t>p</a:t>
            </a:r>
            <a:r>
              <a:rPr dirty="0" sz="2000" spc="-810" b="1">
                <a:latin typeface="Arial"/>
                <a:cs typeface="Arial"/>
              </a:rPr>
              <a:t>o</a:t>
            </a:r>
            <a:r>
              <a:rPr dirty="0" baseline="26315" sz="1425" spc="-15">
                <a:latin typeface="Arial"/>
                <a:cs typeface="Arial"/>
              </a:rPr>
              <a:t>a</a:t>
            </a:r>
            <a:r>
              <a:rPr dirty="0" baseline="26315" sz="1425" spc="-315">
                <a:latin typeface="Arial"/>
                <a:cs typeface="Arial"/>
              </a:rPr>
              <a:t>c</a:t>
            </a:r>
            <a:r>
              <a:rPr dirty="0" sz="2000" spc="-1025" b="1">
                <a:latin typeface="Arial"/>
                <a:cs typeface="Arial"/>
              </a:rPr>
              <a:t>n</a:t>
            </a:r>
            <a:r>
              <a:rPr dirty="0" baseline="26315" sz="1425" spc="-7">
                <a:latin typeface="Arial"/>
                <a:cs typeface="Arial"/>
              </a:rPr>
              <a:t>ing</a:t>
            </a:r>
            <a:endParaRPr baseline="26315" sz="1425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8458055" y="5790839"/>
            <a:ext cx="640715" cy="58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be</a:t>
            </a:r>
            <a:r>
              <a:rPr dirty="0" sz="950" spc="-10">
                <a:latin typeface="Arial"/>
                <a:cs typeface="Arial"/>
              </a:rPr>
              <a:t>t</a:t>
            </a:r>
            <a:r>
              <a:rPr dirty="0" sz="950" spc="-10">
                <a:latin typeface="Arial"/>
                <a:cs typeface="Arial"/>
              </a:rPr>
              <a:t>ween</a:t>
            </a:r>
            <a:r>
              <a:rPr dirty="0" sz="950" spc="-5">
                <a:latin typeface="Arial"/>
                <a:cs typeface="Arial"/>
              </a:rPr>
              <a:t> buildings</a:t>
            </a:r>
            <a:r>
              <a:rPr dirty="0" sz="950" spc="-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or</a:t>
            </a:r>
            <a:r>
              <a:rPr dirty="0" sz="950" spc="-5">
                <a:latin typeface="Arial"/>
                <a:cs typeface="Arial"/>
              </a:rPr>
              <a:t> building clus</a:t>
            </a:r>
            <a:r>
              <a:rPr dirty="0" sz="950" spc="-10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ers)</a:t>
            </a:r>
            <a:endParaRPr sz="9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8532916" y="6499776"/>
            <a:ext cx="460375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</a:pPr>
            <a:r>
              <a:rPr dirty="0" sz="950" spc="-10" b="1">
                <a:latin typeface="Arial"/>
                <a:cs typeface="Arial"/>
              </a:rPr>
              <a:t>Ex</a:t>
            </a:r>
            <a:r>
              <a:rPr dirty="0" sz="950" spc="-15" b="1">
                <a:latin typeface="Arial"/>
                <a:cs typeface="Arial"/>
              </a:rPr>
              <a:t>p</a:t>
            </a:r>
            <a:r>
              <a:rPr dirty="0" sz="950" spc="-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n</a:t>
            </a:r>
            <a:r>
              <a:rPr dirty="0" sz="950" spc="-10" b="1">
                <a:latin typeface="Arial"/>
                <a:cs typeface="Arial"/>
              </a:rPr>
              <a:t>d</a:t>
            </a:r>
            <a:r>
              <a:rPr dirty="0" sz="950" spc="-5" b="1">
                <a:latin typeface="Arial"/>
                <a:cs typeface="Arial"/>
              </a:rPr>
              <a:t> De</a:t>
            </a:r>
            <a:r>
              <a:rPr dirty="0" sz="950" spc="-15" b="1">
                <a:latin typeface="Arial"/>
                <a:cs typeface="Arial"/>
              </a:rPr>
              <a:t>n</a:t>
            </a:r>
            <a:r>
              <a:rPr dirty="0" sz="950" spc="-10" b="1">
                <a:latin typeface="Arial"/>
                <a:cs typeface="Arial"/>
              </a:rPr>
              <a:t>s</a:t>
            </a:r>
            <a:r>
              <a:rPr dirty="0" sz="950" spc="-10" b="1">
                <a:latin typeface="Arial"/>
                <a:cs typeface="Arial"/>
              </a:rPr>
              <a:t>i</a:t>
            </a:r>
            <a:r>
              <a:rPr dirty="0" sz="950" spc="-5" b="1">
                <a:latin typeface="Arial"/>
                <a:cs typeface="Arial"/>
              </a:rPr>
              <a:t>fy</a:t>
            </a:r>
            <a:endParaRPr sz="95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064463" y="968176"/>
            <a:ext cx="5478780" cy="53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latin typeface="Arial"/>
                <a:cs typeface="Arial"/>
              </a:rPr>
              <a:t>T</a:t>
            </a:r>
            <a:r>
              <a:rPr dirty="0" sz="1800" spc="5" b="1" i="1">
                <a:latin typeface="Arial"/>
                <a:cs typeface="Arial"/>
              </a:rPr>
              <a:t>h</a:t>
            </a:r>
            <a:r>
              <a:rPr dirty="0" sz="1800" b="1" i="1">
                <a:latin typeface="Arial"/>
                <a:cs typeface="Arial"/>
              </a:rPr>
              <a:t>e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E</a:t>
            </a:r>
            <a:r>
              <a:rPr dirty="0" sz="1800" spc="-10" b="1" i="1">
                <a:latin typeface="Arial"/>
                <a:cs typeface="Arial"/>
              </a:rPr>
              <a:t>x</a:t>
            </a:r>
            <a:r>
              <a:rPr dirty="0" sz="1800" b="1" i="1">
                <a:latin typeface="Arial"/>
                <a:cs typeface="Arial"/>
              </a:rPr>
              <a:t>a</a:t>
            </a:r>
            <a:r>
              <a:rPr dirty="0" sz="1800" spc="-10" b="1" i="1">
                <a:latin typeface="Arial"/>
                <a:cs typeface="Arial"/>
              </a:rPr>
              <a:t>m</a:t>
            </a: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5" b="1" i="1">
                <a:latin typeface="Arial"/>
                <a:cs typeface="Arial"/>
              </a:rPr>
              <a:t>l</a:t>
            </a:r>
            <a:r>
              <a:rPr dirty="0" sz="1800" b="1" i="1">
                <a:latin typeface="Arial"/>
                <a:cs typeface="Arial"/>
              </a:rPr>
              <a:t>e:</a:t>
            </a:r>
            <a:r>
              <a:rPr dirty="0" sz="1800" spc="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Su</a:t>
            </a:r>
            <a:r>
              <a:rPr dirty="0" sz="1800" spc="5" b="1" i="1">
                <a:latin typeface="Arial"/>
                <a:cs typeface="Arial"/>
              </a:rPr>
              <a:t>p</a:t>
            </a:r>
            <a:r>
              <a:rPr dirty="0" sz="1800" b="1" i="1">
                <a:latin typeface="Arial"/>
                <a:cs typeface="Arial"/>
              </a:rPr>
              <a:t>p</a:t>
            </a:r>
            <a:r>
              <a:rPr dirty="0" sz="1800" spc="5" b="1" i="1">
                <a:latin typeface="Arial"/>
                <a:cs typeface="Arial"/>
              </a:rPr>
              <a:t>o</a:t>
            </a:r>
            <a:r>
              <a:rPr dirty="0" sz="1800" b="1" i="1">
                <a:latin typeface="Arial"/>
                <a:cs typeface="Arial"/>
              </a:rPr>
              <a:t>rtin</a:t>
            </a:r>
            <a:r>
              <a:rPr dirty="0" sz="1800" spc="-360" b="1" i="1">
                <a:latin typeface="Arial"/>
                <a:cs typeface="Arial"/>
              </a:rPr>
              <a:t>g</a:t>
            </a:r>
            <a:r>
              <a:rPr dirty="0" baseline="-30303" sz="1650" b="1">
                <a:latin typeface="Arial"/>
                <a:cs typeface="Arial"/>
              </a:rPr>
              <a:t>P</a:t>
            </a:r>
            <a:r>
              <a:rPr dirty="0" baseline="-30303" sz="1650" spc="-1057" b="1">
                <a:latin typeface="Arial"/>
                <a:cs typeface="Arial"/>
              </a:rPr>
              <a:t>H</a:t>
            </a:r>
            <a:r>
              <a:rPr dirty="0" sz="1800" spc="-400" b="1" i="1">
                <a:latin typeface="Arial"/>
                <a:cs typeface="Arial"/>
              </a:rPr>
              <a:t>p</a:t>
            </a:r>
            <a:r>
              <a:rPr dirty="0" baseline="-30303" sz="1650" spc="-509" b="1">
                <a:latin typeface="Arial"/>
                <a:cs typeface="Arial"/>
              </a:rPr>
              <a:t>Y</a:t>
            </a:r>
            <a:r>
              <a:rPr dirty="0" sz="1800" spc="-165" b="1" i="1">
                <a:latin typeface="Arial"/>
                <a:cs typeface="Arial"/>
              </a:rPr>
              <a:t>l</a:t>
            </a:r>
            <a:r>
              <a:rPr dirty="0" baseline="-30303" sz="1650" spc="-862" b="1">
                <a:latin typeface="Arial"/>
                <a:cs typeface="Arial"/>
              </a:rPr>
              <a:t>S</a:t>
            </a:r>
            <a:r>
              <a:rPr dirty="0" sz="1800" spc="-430" b="1" i="1">
                <a:latin typeface="Arial"/>
                <a:cs typeface="Arial"/>
              </a:rPr>
              <a:t>a</a:t>
            </a:r>
            <a:r>
              <a:rPr dirty="0" baseline="-30303" sz="1650" spc="-7" b="1">
                <a:latin typeface="Arial"/>
                <a:cs typeface="Arial"/>
              </a:rPr>
              <a:t>I</a:t>
            </a:r>
            <a:r>
              <a:rPr dirty="0" baseline="-30303" sz="1650" spc="-1012" b="1">
                <a:latin typeface="Arial"/>
                <a:cs typeface="Arial"/>
              </a:rPr>
              <a:t>C</a:t>
            </a:r>
            <a:r>
              <a:rPr dirty="0" sz="1800" spc="-425" b="1" i="1">
                <a:latin typeface="Arial"/>
                <a:cs typeface="Arial"/>
              </a:rPr>
              <a:t>n</a:t>
            </a:r>
            <a:r>
              <a:rPr dirty="0" baseline="-30303" sz="1650" spc="-562" b="1">
                <a:latin typeface="Arial"/>
                <a:cs typeface="Arial"/>
              </a:rPr>
              <a:t>A</a:t>
            </a:r>
            <a:r>
              <a:rPr dirty="0" sz="1800" spc="-730" b="1" i="1">
                <a:latin typeface="Arial"/>
                <a:cs typeface="Arial"/>
              </a:rPr>
              <a:t>n</a:t>
            </a:r>
            <a:r>
              <a:rPr dirty="0" baseline="-30303" sz="1650" spc="75" b="1">
                <a:latin typeface="Arial"/>
                <a:cs typeface="Arial"/>
              </a:rPr>
              <a:t>L</a:t>
            </a:r>
            <a:r>
              <a:rPr dirty="0" sz="1800" spc="-250" b="1" i="1">
                <a:latin typeface="Arial"/>
                <a:cs typeface="Arial"/>
              </a:rPr>
              <a:t>i</a:t>
            </a:r>
            <a:r>
              <a:rPr dirty="0" baseline="-30303" sz="1650" spc="-825" b="1">
                <a:latin typeface="Arial"/>
                <a:cs typeface="Arial"/>
              </a:rPr>
              <a:t>D</a:t>
            </a:r>
            <a:r>
              <a:rPr dirty="0" sz="1800" spc="-555" b="1" i="1">
                <a:latin typeface="Arial"/>
                <a:cs typeface="Arial"/>
              </a:rPr>
              <a:t>n</a:t>
            </a:r>
            <a:r>
              <a:rPr dirty="0" baseline="-30303" sz="1650" spc="-277" b="1">
                <a:latin typeface="Arial"/>
                <a:cs typeface="Arial"/>
              </a:rPr>
              <a:t>E</a:t>
            </a:r>
            <a:r>
              <a:rPr dirty="0" sz="1800" spc="-919" b="1" i="1">
                <a:latin typeface="Arial"/>
                <a:cs typeface="Arial"/>
              </a:rPr>
              <a:t>g</a:t>
            </a:r>
            <a:r>
              <a:rPr dirty="0" baseline="-30303" sz="1650" b="1">
                <a:latin typeface="Arial"/>
                <a:cs typeface="Arial"/>
              </a:rPr>
              <a:t>V</a:t>
            </a:r>
            <a:r>
              <a:rPr dirty="0" baseline="-30303" sz="1650" spc="-832" b="1">
                <a:latin typeface="Arial"/>
                <a:cs typeface="Arial"/>
              </a:rPr>
              <a:t>E</a:t>
            </a:r>
            <a:r>
              <a:rPr dirty="0" sz="1800" spc="50" b="1" i="1">
                <a:latin typeface="Arial"/>
                <a:cs typeface="Arial"/>
              </a:rPr>
              <a:t>,</a:t>
            </a:r>
            <a:r>
              <a:rPr dirty="0" baseline="-30303" sz="1650" spc="-367" b="1">
                <a:latin typeface="Arial"/>
                <a:cs typeface="Arial"/>
              </a:rPr>
              <a:t>L</a:t>
            </a:r>
            <a:r>
              <a:rPr dirty="0" sz="1800" spc="-860" b="1" i="1">
                <a:latin typeface="Arial"/>
                <a:cs typeface="Arial"/>
              </a:rPr>
              <a:t>u</a:t>
            </a:r>
            <a:r>
              <a:rPr dirty="0" baseline="-30303" sz="1650" spc="-7" b="1">
                <a:latin typeface="Arial"/>
                <a:cs typeface="Arial"/>
              </a:rPr>
              <a:t>O</a:t>
            </a:r>
            <a:r>
              <a:rPr dirty="0" sz="1800" spc="-1100" b="1" i="1">
                <a:latin typeface="Arial"/>
                <a:cs typeface="Arial"/>
              </a:rPr>
              <a:t>p</a:t>
            </a:r>
            <a:r>
              <a:rPr dirty="0" baseline="-30303" sz="1650" b="1">
                <a:latin typeface="Arial"/>
                <a:cs typeface="Arial"/>
              </a:rPr>
              <a:t>P</a:t>
            </a:r>
            <a:r>
              <a:rPr dirty="0" baseline="-30303" sz="1650" spc="-832" b="1">
                <a:latin typeface="Arial"/>
                <a:cs typeface="Arial"/>
              </a:rPr>
              <a:t>M</a:t>
            </a:r>
            <a:r>
              <a:rPr dirty="0" sz="1800" spc="-550" b="1" i="1">
                <a:latin typeface="Arial"/>
                <a:cs typeface="Arial"/>
              </a:rPr>
              <a:t>g</a:t>
            </a:r>
            <a:r>
              <a:rPr dirty="0" baseline="-30303" sz="1650" spc="-284" b="1">
                <a:latin typeface="Arial"/>
                <a:cs typeface="Arial"/>
              </a:rPr>
              <a:t>E</a:t>
            </a:r>
            <a:r>
              <a:rPr dirty="0" sz="1800" spc="-515" b="1" i="1">
                <a:latin typeface="Arial"/>
                <a:cs typeface="Arial"/>
              </a:rPr>
              <a:t>r</a:t>
            </a:r>
            <a:r>
              <a:rPr dirty="0" baseline="-30303" sz="1650" spc="-427" b="1">
                <a:latin typeface="Arial"/>
                <a:cs typeface="Arial"/>
              </a:rPr>
              <a:t>N</a:t>
            </a:r>
            <a:r>
              <a:rPr dirty="0" sz="1800" spc="-720" b="1" i="1">
                <a:latin typeface="Arial"/>
                <a:cs typeface="Arial"/>
              </a:rPr>
              <a:t>a</a:t>
            </a:r>
            <a:r>
              <a:rPr dirty="0" baseline="-30303" sz="1650" spc="60" b="1">
                <a:latin typeface="Arial"/>
                <a:cs typeface="Arial"/>
              </a:rPr>
              <a:t>T</a:t>
            </a:r>
            <a:r>
              <a:rPr dirty="0" sz="1800" spc="-835" b="1" i="1">
                <a:latin typeface="Arial"/>
                <a:cs typeface="Arial"/>
              </a:rPr>
              <a:t>d</a:t>
            </a:r>
            <a:r>
              <a:rPr dirty="0" baseline="-30303" sz="1650" b="1">
                <a:latin typeface="Arial"/>
                <a:cs typeface="Arial"/>
              </a:rPr>
              <a:t>P</a:t>
            </a:r>
            <a:r>
              <a:rPr dirty="0" baseline="-30303" sz="1650" spc="-1057" b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i</a:t>
            </a:r>
            <a:r>
              <a:rPr dirty="0" sz="1800" spc="-900" b="1" i="1">
                <a:latin typeface="Arial"/>
                <a:cs typeface="Arial"/>
              </a:rPr>
              <a:t>n</a:t>
            </a:r>
            <a:r>
              <a:rPr dirty="0" baseline="-30303" sz="1650" spc="-7" b="1">
                <a:latin typeface="Arial"/>
                <a:cs typeface="Arial"/>
              </a:rPr>
              <a:t>O</a:t>
            </a:r>
            <a:r>
              <a:rPr dirty="0" baseline="-30303" sz="1650" spc="-1132" b="1">
                <a:latin typeface="Arial"/>
                <a:cs typeface="Arial"/>
              </a:rPr>
              <a:t>C</a:t>
            </a:r>
            <a:r>
              <a:rPr dirty="0" sz="1800" spc="-350" b="1" i="1">
                <a:latin typeface="Arial"/>
                <a:cs typeface="Arial"/>
              </a:rPr>
              <a:t>g</a:t>
            </a:r>
            <a:r>
              <a:rPr dirty="0" baseline="-30303" sz="1650" b="1">
                <a:latin typeface="Arial"/>
                <a:cs typeface="Arial"/>
              </a:rPr>
              <a:t>E</a:t>
            </a:r>
            <a:r>
              <a:rPr dirty="0" baseline="-30303" sz="1650" spc="-967" b="1">
                <a:latin typeface="Arial"/>
                <a:cs typeface="Arial"/>
              </a:rPr>
              <a:t>S</a:t>
            </a:r>
            <a:r>
              <a:rPr dirty="0" sz="1800" spc="-360" b="1" i="1">
                <a:latin typeface="Arial"/>
                <a:cs typeface="Arial"/>
              </a:rPr>
              <a:t>a</a:t>
            </a:r>
            <a:r>
              <a:rPr dirty="0" baseline="-30303" sz="1650" spc="-569" b="1">
                <a:latin typeface="Arial"/>
                <a:cs typeface="Arial"/>
              </a:rPr>
              <a:t>S</a:t>
            </a:r>
            <a:r>
              <a:rPr dirty="0" sz="1800" spc="-725" b="1" i="1">
                <a:latin typeface="Arial"/>
                <a:cs typeface="Arial"/>
              </a:rPr>
              <a:t>n</a:t>
            </a:r>
            <a:r>
              <a:rPr dirty="0" baseline="-30303" sz="1650" spc="-22" b="1">
                <a:latin typeface="Arial"/>
                <a:cs typeface="Arial"/>
              </a:rPr>
              <a:t>E</a:t>
            </a:r>
            <a:r>
              <a:rPr dirty="0" sz="1800" spc="-1085" b="1" i="1">
                <a:latin typeface="Arial"/>
                <a:cs typeface="Arial"/>
              </a:rPr>
              <a:t>d</a:t>
            </a:r>
            <a:r>
              <a:rPr dirty="0" baseline="-30303" sz="1650" b="1">
                <a:latin typeface="Arial"/>
                <a:cs typeface="Arial"/>
              </a:rPr>
              <a:t>S</a:t>
            </a:r>
            <a:endParaRPr baseline="-30303" sz="1650">
              <a:latin typeface="Arial"/>
              <a:cs typeface="Arial"/>
            </a:endParaRPr>
          </a:p>
          <a:p>
            <a:pPr marL="2574925">
              <a:lnSpc>
                <a:spcPct val="100000"/>
              </a:lnSpc>
              <a:spcBef>
                <a:spcPts val="890"/>
              </a:spcBef>
              <a:tabLst>
                <a:tab pos="4462145" algn="l"/>
              </a:tabLst>
            </a:pPr>
            <a:r>
              <a:rPr dirty="0" sz="1100" spc="-5" b="1">
                <a:latin typeface="Arial"/>
                <a:cs typeface="Arial"/>
              </a:rPr>
              <a:t>In</a:t>
            </a:r>
            <a:r>
              <a:rPr dirty="0" sz="1100" b="1">
                <a:latin typeface="Arial"/>
                <a:cs typeface="Arial"/>
              </a:rPr>
              <a:t>f</a:t>
            </a:r>
            <a:r>
              <a:rPr dirty="0" sz="1100" spc="-5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rmal	</a:t>
            </a:r>
            <a:r>
              <a:rPr dirty="0" baseline="5050" sz="1650" spc="-7" b="1">
                <a:latin typeface="Arial"/>
                <a:cs typeface="Arial"/>
              </a:rPr>
              <a:t>Fo</a:t>
            </a:r>
            <a:r>
              <a:rPr dirty="0" baseline="5050" sz="1650" b="1">
                <a:latin typeface="Arial"/>
                <a:cs typeface="Arial"/>
              </a:rPr>
              <a:t>rmal</a:t>
            </a:r>
            <a:endParaRPr baseline="5050" sz="16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954601" y="1678419"/>
            <a:ext cx="30607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 b="1">
                <a:latin typeface="Arial"/>
                <a:cs typeface="Arial"/>
              </a:rPr>
              <a:t>Ti</a:t>
            </a:r>
            <a:r>
              <a:rPr dirty="0" sz="950" spc="-10" b="1">
                <a:latin typeface="Arial"/>
                <a:cs typeface="Arial"/>
              </a:rPr>
              <a:t>me</a:t>
            </a:r>
            <a:endParaRPr sz="95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5213208" y="1544027"/>
            <a:ext cx="1081405" cy="67754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0825">
              <a:lnSpc>
                <a:spcPct val="100000"/>
              </a:lnSpc>
            </a:pPr>
            <a:r>
              <a:rPr dirty="0" sz="950" spc="-5">
                <a:latin typeface="Calibri"/>
                <a:cs typeface="Calibri"/>
              </a:rPr>
              <a:t>Vacant</a:t>
            </a:r>
            <a:r>
              <a:rPr dirty="0" sz="950" spc="-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land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5466456" y="571761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5466456" y="5717619"/>
            <a:ext cx="126364" cy="84455"/>
          </a:xfrm>
          <a:custGeom>
            <a:avLst/>
            <a:gdLst/>
            <a:ahLst/>
            <a:cxnLst/>
            <a:rect l="l" t="t" r="r" b="b"/>
            <a:pathLst>
              <a:path w="126364" h="84454">
                <a:moveTo>
                  <a:pt x="0" y="84011"/>
                </a:moveTo>
                <a:lnTo>
                  <a:pt x="125751" y="84011"/>
                </a:lnTo>
                <a:lnTo>
                  <a:pt x="125751" y="0"/>
                </a:lnTo>
                <a:lnTo>
                  <a:pt x="0" y="0"/>
                </a:lnTo>
                <a:lnTo>
                  <a:pt x="0" y="840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3958795" y="4822413"/>
            <a:ext cx="269875" cy="923925"/>
          </a:xfrm>
          <a:custGeom>
            <a:avLst/>
            <a:gdLst/>
            <a:ahLst/>
            <a:cxnLst/>
            <a:rect l="l" t="t" r="r" b="b"/>
            <a:pathLst>
              <a:path w="269875" h="923925">
                <a:moveTo>
                  <a:pt x="0" y="923678"/>
                </a:moveTo>
                <a:lnTo>
                  <a:pt x="0" y="425427"/>
                </a:lnTo>
                <a:lnTo>
                  <a:pt x="269883" y="425427"/>
                </a:lnTo>
                <a:lnTo>
                  <a:pt x="269883" y="0"/>
                </a:lnTo>
              </a:path>
            </a:pathLst>
          </a:custGeom>
          <a:ln w="120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086572" y="4822413"/>
            <a:ext cx="298450" cy="923925"/>
          </a:xfrm>
          <a:custGeom>
            <a:avLst/>
            <a:gdLst/>
            <a:ahLst/>
            <a:cxnLst/>
            <a:rect l="l" t="t" r="r" b="b"/>
            <a:pathLst>
              <a:path w="298450" h="923925">
                <a:moveTo>
                  <a:pt x="0" y="923678"/>
                </a:moveTo>
                <a:lnTo>
                  <a:pt x="0" y="553588"/>
                </a:lnTo>
                <a:lnTo>
                  <a:pt x="298345" y="553588"/>
                </a:lnTo>
                <a:lnTo>
                  <a:pt x="298345" y="0"/>
                </a:lnTo>
              </a:path>
            </a:pathLst>
          </a:custGeom>
          <a:ln w="120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 txBox="1"/>
          <p:nvPr/>
        </p:nvSpPr>
        <p:spPr>
          <a:xfrm>
            <a:off x="6963282" y="1936258"/>
            <a:ext cx="1955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6963282" y="2851039"/>
            <a:ext cx="1955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6963282" y="3765439"/>
            <a:ext cx="2095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6963282" y="4680093"/>
            <a:ext cx="2235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2335529" y="1936258"/>
            <a:ext cx="2235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2349245" y="2851039"/>
            <a:ext cx="2095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364485" y="3765439"/>
            <a:ext cx="1955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364485" y="4680093"/>
            <a:ext cx="1955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966927" y="5289693"/>
            <a:ext cx="159321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63373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Mon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tor</a:t>
            </a:r>
            <a:r>
              <a:rPr dirty="0" sz="2000" b="1">
                <a:latin typeface="Arial"/>
                <a:cs typeface="Arial"/>
              </a:rPr>
              <a:t> cit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zen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led</a:t>
            </a:r>
            <a:r>
              <a:rPr dirty="0" sz="2000" b="1">
                <a:latin typeface="Arial"/>
                <a:cs typeface="Arial"/>
              </a:rPr>
              <a:t> de</a:t>
            </a:r>
            <a:r>
              <a:rPr dirty="0" sz="2000" spc="-20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elop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20" name="object 320"/>
          <p:cNvGraphicFramePr>
            <a:graphicFrameLocks noGrp="1"/>
          </p:cNvGraphicFramePr>
          <p:nvPr/>
        </p:nvGraphicFramePr>
        <p:xfrm>
          <a:off x="5216864" y="2355514"/>
          <a:ext cx="1084580" cy="680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982"/>
                <a:gridCol w="227191"/>
                <a:gridCol w="422213"/>
              </a:tblGrid>
              <a:tr h="186657">
                <a:tc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409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8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409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469">
                <a:tc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409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8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409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22">
                <a:tc rowSpan="2"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408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8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409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66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408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1646">
                      <a:solidFill>
                        <a:srgbClr val="000000"/>
                      </a:solidFill>
                      <a:prstDash val="solid"/>
                    </a:lnR>
                    <a:lnT w="2408">
                      <a:solidFill>
                        <a:srgbClr val="000000"/>
                      </a:solidFill>
                      <a:prstDash val="solid"/>
                    </a:lnT>
                    <a:lnB w="24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1646">
                      <a:solidFill>
                        <a:srgbClr val="000000"/>
                      </a:solidFill>
                      <a:prstDash val="solid"/>
                    </a:lnL>
                    <a:lnR w="2409">
                      <a:solidFill>
                        <a:srgbClr val="000000"/>
                      </a:solidFill>
                      <a:prstDash val="solid"/>
                    </a:lnR>
                    <a:lnT w="2409">
                      <a:solidFill>
                        <a:srgbClr val="000000"/>
                      </a:solidFill>
                      <a:prstDash val="solid"/>
                    </a:lnT>
                    <a:lnB w="240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ESTI</a:t>
            </a:r>
            <a:r>
              <a:rPr dirty="0" spc="-15"/>
              <a:t>M</a:t>
            </a:r>
            <a:r>
              <a:rPr dirty="0"/>
              <a:t>ATING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POPULATION</a:t>
            </a:r>
            <a:r>
              <a:rPr dirty="0" spc="-35"/>
              <a:t> </a:t>
            </a:r>
            <a:r>
              <a:rPr dirty="0"/>
              <a:t>IN NEED</a:t>
            </a:r>
          </a:p>
          <a:p>
            <a:pPr marL="665480">
              <a:lnSpc>
                <a:spcPct val="100000"/>
              </a:lnSpc>
              <a:spcBef>
                <a:spcPts val="730"/>
              </a:spcBef>
            </a:pPr>
            <a:r>
              <a:rPr dirty="0" sz="1800" i="1">
                <a:latin typeface="Arial"/>
                <a:cs typeface="Arial"/>
              </a:rPr>
              <a:t>T</a:t>
            </a:r>
            <a:r>
              <a:rPr dirty="0" sz="1800" spc="5" i="1">
                <a:latin typeface="Arial"/>
                <a:cs typeface="Arial"/>
              </a:rPr>
              <a:t>h</a:t>
            </a:r>
            <a:r>
              <a:rPr dirty="0" sz="1800" i="1">
                <a:latin typeface="Arial"/>
                <a:cs typeface="Arial"/>
              </a:rPr>
              <a:t>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</a:t>
            </a:r>
            <a:r>
              <a:rPr dirty="0" sz="1800" spc="-10" i="1">
                <a:latin typeface="Arial"/>
                <a:cs typeface="Arial"/>
              </a:rPr>
              <a:t>x</a:t>
            </a:r>
            <a:r>
              <a:rPr dirty="0" sz="1800" i="1">
                <a:latin typeface="Arial"/>
                <a:cs typeface="Arial"/>
              </a:rPr>
              <a:t>a</a:t>
            </a:r>
            <a:r>
              <a:rPr dirty="0" sz="1800" spc="-10" i="1">
                <a:latin typeface="Arial"/>
                <a:cs typeface="Arial"/>
              </a:rPr>
              <a:t>m</a:t>
            </a:r>
            <a:r>
              <a:rPr dirty="0" sz="1800" i="1">
                <a:latin typeface="Arial"/>
                <a:cs typeface="Arial"/>
              </a:rPr>
              <a:t>p</a:t>
            </a:r>
            <a:r>
              <a:rPr dirty="0" sz="1800" spc="5" i="1">
                <a:latin typeface="Arial"/>
                <a:cs typeface="Arial"/>
              </a:rPr>
              <a:t>l</a:t>
            </a:r>
            <a:r>
              <a:rPr dirty="0" sz="1800" i="1">
                <a:latin typeface="Arial"/>
                <a:cs typeface="Arial"/>
              </a:rPr>
              <a:t>e: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Su</a:t>
            </a:r>
            <a:r>
              <a:rPr dirty="0" sz="1800" spc="5" i="1">
                <a:latin typeface="Arial"/>
                <a:cs typeface="Arial"/>
              </a:rPr>
              <a:t>p</a:t>
            </a:r>
            <a:r>
              <a:rPr dirty="0" sz="1800" i="1">
                <a:latin typeface="Arial"/>
                <a:cs typeface="Arial"/>
              </a:rPr>
              <a:t>p</a:t>
            </a:r>
            <a:r>
              <a:rPr dirty="0" sz="1800" spc="5" i="1">
                <a:latin typeface="Arial"/>
                <a:cs typeface="Arial"/>
              </a:rPr>
              <a:t>o</a:t>
            </a:r>
            <a:r>
              <a:rPr dirty="0" sz="1800" i="1">
                <a:latin typeface="Arial"/>
                <a:cs typeface="Arial"/>
              </a:rPr>
              <a:t>rting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he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lth</a:t>
            </a:r>
            <a:r>
              <a:rPr dirty="0" sz="1800" spc="5" i="1">
                <a:latin typeface="Arial"/>
                <a:cs typeface="Arial"/>
              </a:rPr>
              <a:t> i</a:t>
            </a:r>
            <a:r>
              <a:rPr dirty="0" sz="1800" i="1">
                <a:latin typeface="Arial"/>
                <a:cs typeface="Arial"/>
              </a:rPr>
              <a:t>nter</a:t>
            </a:r>
            <a:r>
              <a:rPr dirty="0" sz="1800" spc="-10" i="1">
                <a:latin typeface="Arial"/>
                <a:cs typeface="Arial"/>
              </a:rPr>
              <a:t>v</a:t>
            </a:r>
            <a:r>
              <a:rPr dirty="0" sz="1800" i="1">
                <a:latin typeface="Arial"/>
                <a:cs typeface="Arial"/>
              </a:rPr>
              <a:t>enti</a:t>
            </a:r>
            <a:r>
              <a:rPr dirty="0" sz="1800" spc="5" i="1">
                <a:latin typeface="Arial"/>
                <a:cs typeface="Arial"/>
              </a:rPr>
              <a:t>o</a:t>
            </a:r>
            <a:r>
              <a:rPr dirty="0" sz="1800" i="1"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9235" y="2421635"/>
            <a:ext cx="6091427" cy="428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66444"/>
            <a:ext cx="5591555" cy="4395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287780"/>
            <a:ext cx="6022848" cy="4415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391" y="3004534"/>
            <a:ext cx="260032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IMAGE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52744" y="3212592"/>
            <a:ext cx="1799844" cy="17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19771" y="2340864"/>
            <a:ext cx="1240535" cy="1240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512" rIns="0" bIns="0" rtlCol="0" vert="horz">
            <a:spAutoFit/>
          </a:bodyPr>
          <a:lstStyle/>
          <a:p>
            <a:pPr marL="591820">
              <a:lnSpc>
                <a:spcPts val="3810"/>
              </a:lnSpc>
            </a:pPr>
            <a:r>
              <a:rPr dirty="0"/>
              <a:t>MAPPING</a:t>
            </a:r>
            <a:r>
              <a:rPr dirty="0" spc="-15"/>
              <a:t> </a:t>
            </a:r>
            <a:r>
              <a:rPr dirty="0"/>
              <a:t>SLUMS</a:t>
            </a:r>
            <a:r>
              <a:rPr dirty="0" spc="-20"/>
              <a:t> </a:t>
            </a:r>
            <a:r>
              <a:rPr dirty="0"/>
              <a:t>FROM</a:t>
            </a:r>
            <a:r>
              <a:rPr dirty="0" spc="-30"/>
              <a:t> </a:t>
            </a:r>
            <a:r>
              <a:rPr dirty="0"/>
              <a:t>SPACE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0396" y="1042559"/>
            <a:ext cx="358330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000" b="1" i="1">
                <a:latin typeface="Arial"/>
                <a:cs typeface="Arial"/>
              </a:rPr>
              <a:t>Ver</a:t>
            </a:r>
            <a:r>
              <a:rPr dirty="0" sz="2000" spc="-5" b="1" i="1">
                <a:latin typeface="Arial"/>
                <a:cs typeface="Arial"/>
              </a:rPr>
              <a:t>y</a:t>
            </a:r>
            <a:r>
              <a:rPr dirty="0" sz="2000" b="1" i="1">
                <a:latin typeface="Arial"/>
                <a:cs typeface="Arial"/>
              </a:rPr>
              <a:t>-Hig</a:t>
            </a:r>
            <a:r>
              <a:rPr dirty="0" sz="2000" spc="-5" b="1" i="1">
                <a:latin typeface="Arial"/>
                <a:cs typeface="Arial"/>
              </a:rPr>
              <a:t>h</a:t>
            </a:r>
            <a:r>
              <a:rPr dirty="0" sz="2000" b="1" i="1">
                <a:latin typeface="Arial"/>
                <a:cs typeface="Arial"/>
              </a:rPr>
              <a:t>-resolu</a:t>
            </a:r>
            <a:r>
              <a:rPr dirty="0" sz="2000" spc="-10" b="1" i="1">
                <a:latin typeface="Arial"/>
                <a:cs typeface="Arial"/>
              </a:rPr>
              <a:t>t</a:t>
            </a:r>
            <a:r>
              <a:rPr dirty="0" sz="2000" b="1" i="1">
                <a:latin typeface="Arial"/>
                <a:cs typeface="Arial"/>
              </a:rPr>
              <a:t>ion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sensors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095" y="1406652"/>
            <a:ext cx="6911340" cy="5192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77890" y="4385309"/>
            <a:ext cx="1975485" cy="1755775"/>
          </a:xfrm>
          <a:custGeom>
            <a:avLst/>
            <a:gdLst/>
            <a:ahLst/>
            <a:cxnLst/>
            <a:rect l="l" t="t" r="r" b="b"/>
            <a:pathLst>
              <a:path w="1975484" h="1755775">
                <a:moveTo>
                  <a:pt x="0" y="877823"/>
                </a:moveTo>
                <a:lnTo>
                  <a:pt x="3273" y="805835"/>
                </a:lnTo>
                <a:lnTo>
                  <a:pt x="12923" y="735448"/>
                </a:lnTo>
                <a:lnTo>
                  <a:pt x="28697" y="666888"/>
                </a:lnTo>
                <a:lnTo>
                  <a:pt x="50340" y="600382"/>
                </a:lnTo>
                <a:lnTo>
                  <a:pt x="77598" y="536156"/>
                </a:lnTo>
                <a:lnTo>
                  <a:pt x="110218" y="474435"/>
                </a:lnTo>
                <a:lnTo>
                  <a:pt x="147944" y="415445"/>
                </a:lnTo>
                <a:lnTo>
                  <a:pt x="190524" y="359414"/>
                </a:lnTo>
                <a:lnTo>
                  <a:pt x="237702" y="306565"/>
                </a:lnTo>
                <a:lnTo>
                  <a:pt x="289226" y="257127"/>
                </a:lnTo>
                <a:lnTo>
                  <a:pt x="344841" y="211324"/>
                </a:lnTo>
                <a:lnTo>
                  <a:pt x="404292" y="169383"/>
                </a:lnTo>
                <a:lnTo>
                  <a:pt x="467327" y="131530"/>
                </a:lnTo>
                <a:lnTo>
                  <a:pt x="533690" y="97990"/>
                </a:lnTo>
                <a:lnTo>
                  <a:pt x="603128" y="68990"/>
                </a:lnTo>
                <a:lnTo>
                  <a:pt x="675388" y="44756"/>
                </a:lnTo>
                <a:lnTo>
                  <a:pt x="750213" y="25514"/>
                </a:lnTo>
                <a:lnTo>
                  <a:pt x="827352" y="11490"/>
                </a:lnTo>
                <a:lnTo>
                  <a:pt x="906549" y="2910"/>
                </a:lnTo>
                <a:lnTo>
                  <a:pt x="987552" y="0"/>
                </a:lnTo>
                <a:lnTo>
                  <a:pt x="1068554" y="2910"/>
                </a:lnTo>
                <a:lnTo>
                  <a:pt x="1147751" y="11490"/>
                </a:lnTo>
                <a:lnTo>
                  <a:pt x="1224890" y="25514"/>
                </a:lnTo>
                <a:lnTo>
                  <a:pt x="1299715" y="44756"/>
                </a:lnTo>
                <a:lnTo>
                  <a:pt x="1371975" y="68990"/>
                </a:lnTo>
                <a:lnTo>
                  <a:pt x="1441413" y="97990"/>
                </a:lnTo>
                <a:lnTo>
                  <a:pt x="1507776" y="131530"/>
                </a:lnTo>
                <a:lnTo>
                  <a:pt x="1570811" y="169383"/>
                </a:lnTo>
                <a:lnTo>
                  <a:pt x="1630262" y="211324"/>
                </a:lnTo>
                <a:lnTo>
                  <a:pt x="1685877" y="257127"/>
                </a:lnTo>
                <a:lnTo>
                  <a:pt x="1737401" y="306565"/>
                </a:lnTo>
                <a:lnTo>
                  <a:pt x="1784579" y="359414"/>
                </a:lnTo>
                <a:lnTo>
                  <a:pt x="1827159" y="415445"/>
                </a:lnTo>
                <a:lnTo>
                  <a:pt x="1864885" y="474435"/>
                </a:lnTo>
                <a:lnTo>
                  <a:pt x="1897505" y="536156"/>
                </a:lnTo>
                <a:lnTo>
                  <a:pt x="1924763" y="600382"/>
                </a:lnTo>
                <a:lnTo>
                  <a:pt x="1946406" y="666888"/>
                </a:lnTo>
                <a:lnTo>
                  <a:pt x="1962180" y="735448"/>
                </a:lnTo>
                <a:lnTo>
                  <a:pt x="1971830" y="805835"/>
                </a:lnTo>
                <a:lnTo>
                  <a:pt x="1975104" y="877823"/>
                </a:lnTo>
                <a:lnTo>
                  <a:pt x="1971830" y="949819"/>
                </a:lnTo>
                <a:lnTo>
                  <a:pt x="1962180" y="1020211"/>
                </a:lnTo>
                <a:lnTo>
                  <a:pt x="1946406" y="1088775"/>
                </a:lnTo>
                <a:lnTo>
                  <a:pt x="1924763" y="1155284"/>
                </a:lnTo>
                <a:lnTo>
                  <a:pt x="1897505" y="1219513"/>
                </a:lnTo>
                <a:lnTo>
                  <a:pt x="1864885" y="1281235"/>
                </a:lnTo>
                <a:lnTo>
                  <a:pt x="1827159" y="1340224"/>
                </a:lnTo>
                <a:lnTo>
                  <a:pt x="1784579" y="1396255"/>
                </a:lnTo>
                <a:lnTo>
                  <a:pt x="1737401" y="1449102"/>
                </a:lnTo>
                <a:lnTo>
                  <a:pt x="1685877" y="1498539"/>
                </a:lnTo>
                <a:lnTo>
                  <a:pt x="1630262" y="1544340"/>
                </a:lnTo>
                <a:lnTo>
                  <a:pt x="1570811" y="1586279"/>
                </a:lnTo>
                <a:lnTo>
                  <a:pt x="1507776" y="1624130"/>
                </a:lnTo>
                <a:lnTo>
                  <a:pt x="1441413" y="1657667"/>
                </a:lnTo>
                <a:lnTo>
                  <a:pt x="1371975" y="1686664"/>
                </a:lnTo>
                <a:lnTo>
                  <a:pt x="1299715" y="1710896"/>
                </a:lnTo>
                <a:lnTo>
                  <a:pt x="1224890" y="1730136"/>
                </a:lnTo>
                <a:lnTo>
                  <a:pt x="1147751" y="1744158"/>
                </a:lnTo>
                <a:lnTo>
                  <a:pt x="1068554" y="1752738"/>
                </a:lnTo>
                <a:lnTo>
                  <a:pt x="987552" y="1755647"/>
                </a:lnTo>
                <a:lnTo>
                  <a:pt x="906549" y="1752738"/>
                </a:lnTo>
                <a:lnTo>
                  <a:pt x="827352" y="1744158"/>
                </a:lnTo>
                <a:lnTo>
                  <a:pt x="750213" y="1730136"/>
                </a:lnTo>
                <a:lnTo>
                  <a:pt x="675388" y="1710896"/>
                </a:lnTo>
                <a:lnTo>
                  <a:pt x="603128" y="1686664"/>
                </a:lnTo>
                <a:lnTo>
                  <a:pt x="533690" y="1657667"/>
                </a:lnTo>
                <a:lnTo>
                  <a:pt x="467327" y="1624130"/>
                </a:lnTo>
                <a:lnTo>
                  <a:pt x="404292" y="1586279"/>
                </a:lnTo>
                <a:lnTo>
                  <a:pt x="344841" y="1544340"/>
                </a:lnTo>
                <a:lnTo>
                  <a:pt x="289226" y="1498539"/>
                </a:lnTo>
                <a:lnTo>
                  <a:pt x="237702" y="1449102"/>
                </a:lnTo>
                <a:lnTo>
                  <a:pt x="190524" y="1396255"/>
                </a:lnTo>
                <a:lnTo>
                  <a:pt x="147944" y="1340224"/>
                </a:lnTo>
                <a:lnTo>
                  <a:pt x="110218" y="1281235"/>
                </a:lnTo>
                <a:lnTo>
                  <a:pt x="77598" y="1219513"/>
                </a:lnTo>
                <a:lnTo>
                  <a:pt x="50340" y="1155284"/>
                </a:lnTo>
                <a:lnTo>
                  <a:pt x="28697" y="1088775"/>
                </a:lnTo>
                <a:lnTo>
                  <a:pt x="12923" y="1020211"/>
                </a:lnTo>
                <a:lnTo>
                  <a:pt x="3273" y="949819"/>
                </a:lnTo>
                <a:lnTo>
                  <a:pt x="0" y="877823"/>
                </a:lnTo>
                <a:close/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84895" y="4467622"/>
            <a:ext cx="3608704" cy="906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dirty="0" sz="2000">
                <a:latin typeface="Arial"/>
                <a:cs typeface="Arial"/>
              </a:rPr>
              <a:t>15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years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slum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mapping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ing</a:t>
            </a:r>
            <a:r>
              <a:rPr dirty="0" sz="2000">
                <a:latin typeface="Arial"/>
                <a:cs typeface="Arial"/>
              </a:rPr>
              <a:t> remote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spc="-10">
                <a:latin typeface="Arial"/>
                <a:cs typeface="Arial"/>
              </a:rPr>
              <a:t>(Kuffer,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Pfeffer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iuzas,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2016)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425545"/>
            <a:ext cx="10365105" cy="40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10"/>
              </a:lnSpc>
            </a:pPr>
            <a:r>
              <a:rPr dirty="0" sz="3200" b="1">
                <a:latin typeface="Arial"/>
                <a:cs typeface="Arial"/>
              </a:rPr>
              <a:t>MOST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SUITABLE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SPATIAL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RESOLUTION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IMAGES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4293" y="1149141"/>
            <a:ext cx="542480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2800" spc="-20" i="1">
                <a:latin typeface="Arial"/>
                <a:cs typeface="Arial"/>
              </a:rPr>
              <a:t>Co</a:t>
            </a:r>
            <a:r>
              <a:rPr dirty="0" sz="2800" spc="-10" i="1">
                <a:latin typeface="Arial"/>
                <a:cs typeface="Arial"/>
              </a:rPr>
              <a:t>s</a:t>
            </a:r>
            <a:r>
              <a:rPr dirty="0" sz="2800" spc="-15" i="1">
                <a:latin typeface="Arial"/>
                <a:cs typeface="Arial"/>
              </a:rPr>
              <a:t>ts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spc="-15" i="1">
                <a:latin typeface="Arial"/>
                <a:cs typeface="Arial"/>
              </a:rPr>
              <a:t>v</a:t>
            </a:r>
            <a:r>
              <a:rPr dirty="0" sz="2800" spc="-15" i="1">
                <a:latin typeface="Arial"/>
                <a:cs typeface="Arial"/>
              </a:rPr>
              <a:t>e</a:t>
            </a:r>
            <a:r>
              <a:rPr dirty="0" sz="2800" spc="-10" i="1">
                <a:latin typeface="Arial"/>
                <a:cs typeface="Arial"/>
              </a:rPr>
              <a:t>r</a:t>
            </a:r>
            <a:r>
              <a:rPr dirty="0" sz="2800" spc="-10" i="1">
                <a:latin typeface="Arial"/>
                <a:cs typeface="Arial"/>
              </a:rPr>
              <a:t>s</a:t>
            </a:r>
            <a:r>
              <a:rPr dirty="0" sz="2800" spc="-15" i="1">
                <a:latin typeface="Arial"/>
                <a:cs typeface="Arial"/>
              </a:rPr>
              <a:t>us</a:t>
            </a:r>
            <a:r>
              <a:rPr dirty="0" sz="2800" spc="5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c</a:t>
            </a:r>
            <a:r>
              <a:rPr dirty="0" sz="2800" spc="-20" i="1">
                <a:latin typeface="Arial"/>
                <a:cs typeface="Arial"/>
              </a:rPr>
              <a:t>om</a:t>
            </a:r>
            <a:r>
              <a:rPr dirty="0" sz="2800" spc="-15" i="1">
                <a:latin typeface="Arial"/>
                <a:cs typeface="Arial"/>
              </a:rPr>
              <a:t>p</a:t>
            </a:r>
            <a:r>
              <a:rPr dirty="0" sz="2800" spc="-15" i="1">
                <a:latin typeface="Arial"/>
                <a:cs typeface="Arial"/>
              </a:rPr>
              <a:t>ut</a:t>
            </a:r>
            <a:r>
              <a:rPr dirty="0" sz="2800" spc="-10" i="1">
                <a:latin typeface="Arial"/>
                <a:cs typeface="Arial"/>
              </a:rPr>
              <a:t>a</a:t>
            </a:r>
            <a:r>
              <a:rPr dirty="0" sz="2800" spc="-10" i="1">
                <a:latin typeface="Arial"/>
                <a:cs typeface="Arial"/>
              </a:rPr>
              <a:t>ti</a:t>
            </a:r>
            <a:r>
              <a:rPr dirty="0" sz="2800" spc="-15" i="1">
                <a:latin typeface="Arial"/>
                <a:cs typeface="Arial"/>
              </a:rPr>
              <a:t>o</a:t>
            </a:r>
            <a:r>
              <a:rPr dirty="0" sz="2800" spc="-20" i="1">
                <a:latin typeface="Arial"/>
                <a:cs typeface="Arial"/>
              </a:rPr>
              <a:t>n</a:t>
            </a:r>
            <a:r>
              <a:rPr dirty="0" sz="2800" spc="-15" i="1">
                <a:latin typeface="Arial"/>
                <a:cs typeface="Arial"/>
              </a:rPr>
              <a:t>a</a:t>
            </a:r>
            <a:r>
              <a:rPr dirty="0" sz="2800" spc="-10" i="1">
                <a:latin typeface="Arial"/>
                <a:cs typeface="Arial"/>
              </a:rPr>
              <a:t>l</a:t>
            </a:r>
            <a:r>
              <a:rPr dirty="0" sz="2800" spc="-5" i="1">
                <a:latin typeface="Arial"/>
                <a:cs typeface="Arial"/>
              </a:rPr>
              <a:t> </a:t>
            </a:r>
            <a:r>
              <a:rPr dirty="0" sz="2800" spc="-10" i="1">
                <a:latin typeface="Arial"/>
                <a:cs typeface="Arial"/>
              </a:rPr>
              <a:t>c</a:t>
            </a:r>
            <a:r>
              <a:rPr dirty="0" sz="2800" spc="-20" i="1">
                <a:latin typeface="Arial"/>
                <a:cs typeface="Arial"/>
              </a:rPr>
              <a:t>o</a:t>
            </a:r>
            <a:r>
              <a:rPr dirty="0" sz="2800" spc="-10" i="1">
                <a:latin typeface="Arial"/>
                <a:cs typeface="Arial"/>
              </a:rPr>
              <a:t>s</a:t>
            </a:r>
            <a:r>
              <a:rPr dirty="0" sz="2800" spc="-10" i="1">
                <a:latin typeface="Arial"/>
                <a:cs typeface="Arial"/>
              </a:rPr>
              <a:t>t</a:t>
            </a:r>
            <a:r>
              <a:rPr dirty="0" sz="2800" spc="-10" i="1">
                <a:latin typeface="Arial"/>
                <a:cs typeface="Arial"/>
              </a:rPr>
              <a:t>s</a:t>
            </a:r>
            <a:r>
              <a:rPr dirty="0" sz="2800" spc="-10" i="1"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183" y="1626107"/>
            <a:ext cx="8065008" cy="510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969" y="324199"/>
            <a:ext cx="73425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CHA</a:t>
            </a:r>
            <a:r>
              <a:rPr dirty="0" sz="3200" spc="5" b="1">
                <a:latin typeface="Arial"/>
                <a:cs typeface="Arial"/>
              </a:rPr>
              <a:t>R</a:t>
            </a:r>
            <a:r>
              <a:rPr dirty="0" sz="3200" b="1">
                <a:latin typeface="Arial"/>
                <a:cs typeface="Arial"/>
              </a:rPr>
              <a:t>ACTERISTIC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SCALE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SLUMS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18716" y="4436364"/>
            <a:ext cx="10256520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2272" y="1092708"/>
            <a:ext cx="5451348" cy="435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POINT</a:t>
            </a:r>
            <a:r>
              <a:rPr dirty="0" spc="-15"/>
              <a:t> </a:t>
            </a:r>
            <a:r>
              <a:rPr dirty="0"/>
              <a:t>CLOUD</a:t>
            </a:r>
            <a:r>
              <a:rPr dirty="0" spc="-35"/>
              <a:t> </a:t>
            </a:r>
            <a:r>
              <a:rPr dirty="0"/>
              <a:t>FROM</a:t>
            </a:r>
            <a:r>
              <a:rPr dirty="0" spc="-15"/>
              <a:t> </a:t>
            </a:r>
            <a:r>
              <a:rPr dirty="0"/>
              <a:t>UAV</a:t>
            </a:r>
            <a:r>
              <a:rPr dirty="0" spc="-10"/>
              <a:t> </a:t>
            </a:r>
            <a:r>
              <a:rPr dirty="0"/>
              <a:t>IMAGES,</a:t>
            </a:r>
            <a:r>
              <a:rPr dirty="0" spc="-25"/>
              <a:t> </a:t>
            </a:r>
            <a:r>
              <a:rPr dirty="0"/>
              <a:t>KIGALI,</a:t>
            </a:r>
            <a:r>
              <a:rPr dirty="0" spc="-15"/>
              <a:t> </a:t>
            </a:r>
            <a:r>
              <a:rPr dirty="0"/>
              <a:t>RWAN</a:t>
            </a:r>
            <a:r>
              <a:rPr dirty="0" spc="5"/>
              <a:t>D</a:t>
            </a:r>
            <a:r>
              <a:rPr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7447" y="1100327"/>
            <a:ext cx="7819644" cy="5757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44736" y="4940108"/>
            <a:ext cx="27622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(IM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GE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BY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C. GEV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6540" y="1100327"/>
            <a:ext cx="5350763" cy="3176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83964" y="2564892"/>
            <a:ext cx="4698999" cy="290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3114" y="2979007"/>
            <a:ext cx="416052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MACHINE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512" rIns="0" bIns="0" rtlCol="0" vert="horz">
            <a:spAutoFit/>
          </a:bodyPr>
          <a:lstStyle/>
          <a:p>
            <a:pPr marL="591820">
              <a:lnSpc>
                <a:spcPts val="3810"/>
              </a:lnSpc>
            </a:pPr>
            <a:r>
              <a:rPr dirty="0"/>
              <a:t>TOWARDS</a:t>
            </a:r>
            <a:r>
              <a:rPr dirty="0" spc="-20"/>
              <a:t> </a:t>
            </a:r>
            <a:r>
              <a:rPr dirty="0"/>
              <a:t>A GLOB</a:t>
            </a:r>
            <a:r>
              <a:rPr dirty="0" spc="5"/>
              <a:t>A</a:t>
            </a:r>
            <a:r>
              <a:rPr dirty="0"/>
              <a:t>L</a:t>
            </a:r>
            <a:r>
              <a:rPr dirty="0" spc="-45"/>
              <a:t> </a:t>
            </a:r>
            <a:r>
              <a:rPr dirty="0"/>
              <a:t>REPOSITORY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SLUMS?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82850"/>
            <a:ext cx="12191999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1504186"/>
            <a:ext cx="12192000" cy="535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69875">
              <a:lnSpc>
                <a:spcPct val="100000"/>
              </a:lnSpc>
            </a:pPr>
            <a:r>
              <a:rPr dirty="0" sz="2800" spc="-15">
                <a:latin typeface="Arial"/>
                <a:cs typeface="Arial"/>
              </a:rPr>
              <a:t>1975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504186"/>
            <a:ext cx="12191999" cy="5353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33226" y="6186621"/>
            <a:ext cx="8191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Arial"/>
                <a:cs typeface="Arial"/>
              </a:rPr>
              <a:t>2015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375" y="1053774"/>
            <a:ext cx="84778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800" i="1">
                <a:latin typeface="Arial"/>
                <a:cs typeface="Arial"/>
              </a:rPr>
              <a:t>The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5" i="1">
                <a:latin typeface="Arial"/>
                <a:cs typeface="Arial"/>
              </a:rPr>
              <a:t>G</a:t>
            </a:r>
            <a:r>
              <a:rPr dirty="0" sz="1800" i="1">
                <a:latin typeface="Arial"/>
                <a:cs typeface="Arial"/>
              </a:rPr>
              <a:t>l</a:t>
            </a:r>
            <a:r>
              <a:rPr dirty="0" sz="1800" spc="-10" i="1">
                <a:latin typeface="Arial"/>
                <a:cs typeface="Arial"/>
              </a:rPr>
              <a:t>o</a:t>
            </a:r>
            <a:r>
              <a:rPr dirty="0" sz="1800" i="1">
                <a:latin typeface="Arial"/>
                <a:cs typeface="Arial"/>
              </a:rPr>
              <a:t>b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l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</a:t>
            </a:r>
            <a:r>
              <a:rPr dirty="0" sz="1800" spc="-10" i="1">
                <a:latin typeface="Arial"/>
                <a:cs typeface="Arial"/>
              </a:rPr>
              <a:t>u</a:t>
            </a:r>
            <a:r>
              <a:rPr dirty="0" sz="1800" spc="-15" i="1">
                <a:latin typeface="Arial"/>
                <a:cs typeface="Arial"/>
              </a:rPr>
              <a:t>m</a:t>
            </a:r>
            <a:r>
              <a:rPr dirty="0" sz="1800" i="1">
                <a:latin typeface="Arial"/>
                <a:cs typeface="Arial"/>
              </a:rPr>
              <a:t>an</a:t>
            </a:r>
            <a:r>
              <a:rPr dirty="0" sz="1800" spc="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</a:t>
            </a:r>
            <a:r>
              <a:rPr dirty="0" sz="1800" spc="-10" i="1">
                <a:latin typeface="Arial"/>
                <a:cs typeface="Arial"/>
              </a:rPr>
              <a:t>e</a:t>
            </a:r>
            <a:r>
              <a:rPr dirty="0" sz="1800" i="1">
                <a:latin typeface="Arial"/>
                <a:cs typeface="Arial"/>
              </a:rPr>
              <a:t>t</a:t>
            </a:r>
            <a:r>
              <a:rPr dirty="0" sz="1800" spc="5" i="1">
                <a:latin typeface="Arial"/>
                <a:cs typeface="Arial"/>
              </a:rPr>
              <a:t>t</a:t>
            </a:r>
            <a:r>
              <a:rPr dirty="0" sz="1800" i="1">
                <a:latin typeface="Arial"/>
                <a:cs typeface="Arial"/>
              </a:rPr>
              <a:t>l</a:t>
            </a:r>
            <a:r>
              <a:rPr dirty="0" sz="1800" spc="-10" i="1">
                <a:latin typeface="Arial"/>
                <a:cs typeface="Arial"/>
              </a:rPr>
              <a:t>e</a:t>
            </a:r>
            <a:r>
              <a:rPr dirty="0" sz="1800" spc="-15" i="1">
                <a:latin typeface="Arial"/>
                <a:cs typeface="Arial"/>
              </a:rPr>
              <a:t>m</a:t>
            </a:r>
            <a:r>
              <a:rPr dirty="0" sz="1800" i="1">
                <a:latin typeface="Arial"/>
                <a:cs typeface="Arial"/>
              </a:rPr>
              <a:t>e</a:t>
            </a:r>
            <a:r>
              <a:rPr dirty="0" sz="1800" spc="-1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t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yer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https:/</a:t>
            </a:r>
            <a:r>
              <a:rPr dirty="0" sz="1800" spc="5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g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h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sl.jrc.ec.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e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ur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.e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u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/visu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l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i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sati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n.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h</a:t>
            </a:r>
            <a:r>
              <a:rPr dirty="0" sz="1800" spc="-1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1800" i="1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#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2177" y="6469410"/>
            <a:ext cx="106680" cy="129539"/>
          </a:xfrm>
          <a:custGeom>
            <a:avLst/>
            <a:gdLst/>
            <a:ahLst/>
            <a:cxnLst/>
            <a:rect l="l" t="t" r="r" b="b"/>
            <a:pathLst>
              <a:path w="106680" h="129540">
                <a:moveTo>
                  <a:pt x="26190" y="0"/>
                </a:moveTo>
                <a:lnTo>
                  <a:pt x="0" y="0"/>
                </a:lnTo>
                <a:lnTo>
                  <a:pt x="56" y="90037"/>
                </a:lnTo>
                <a:lnTo>
                  <a:pt x="23083" y="125011"/>
                </a:lnTo>
                <a:lnTo>
                  <a:pt x="53215" y="129395"/>
                </a:lnTo>
                <a:lnTo>
                  <a:pt x="59440" y="129147"/>
                </a:lnTo>
                <a:lnTo>
                  <a:pt x="95956" y="117089"/>
                </a:lnTo>
                <a:lnTo>
                  <a:pt x="97989" y="114769"/>
                </a:lnTo>
                <a:lnTo>
                  <a:pt x="53375" y="114769"/>
                </a:lnTo>
                <a:lnTo>
                  <a:pt x="48303" y="114529"/>
                </a:lnTo>
                <a:lnTo>
                  <a:pt x="26190" y="86868"/>
                </a:lnTo>
                <a:lnTo>
                  <a:pt x="26098" y="85533"/>
                </a:lnTo>
                <a:lnTo>
                  <a:pt x="26190" y="0"/>
                </a:lnTo>
                <a:close/>
              </a:path>
              <a:path w="106680" h="129540">
                <a:moveTo>
                  <a:pt x="106430" y="0"/>
                </a:moveTo>
                <a:lnTo>
                  <a:pt x="80719" y="0"/>
                </a:lnTo>
                <a:lnTo>
                  <a:pt x="80661" y="84556"/>
                </a:lnTo>
                <a:lnTo>
                  <a:pt x="80399" y="90037"/>
                </a:lnTo>
                <a:lnTo>
                  <a:pt x="53375" y="114769"/>
                </a:lnTo>
                <a:lnTo>
                  <a:pt x="97989" y="114769"/>
                </a:lnTo>
                <a:lnTo>
                  <a:pt x="106359" y="86868"/>
                </a:lnTo>
                <a:lnTo>
                  <a:pt x="106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79515" y="6469410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4">
                <a:moveTo>
                  <a:pt x="38492" y="0"/>
                </a:moveTo>
                <a:lnTo>
                  <a:pt x="0" y="0"/>
                </a:lnTo>
                <a:lnTo>
                  <a:pt x="0" y="127074"/>
                </a:lnTo>
                <a:lnTo>
                  <a:pt x="22044" y="127074"/>
                </a:lnTo>
                <a:lnTo>
                  <a:pt x="22044" y="17426"/>
                </a:lnTo>
                <a:lnTo>
                  <a:pt x="46661" y="17426"/>
                </a:lnTo>
                <a:lnTo>
                  <a:pt x="38492" y="0"/>
                </a:lnTo>
                <a:close/>
              </a:path>
              <a:path w="113664" h="127634">
                <a:moveTo>
                  <a:pt x="46661" y="17426"/>
                </a:moveTo>
                <a:lnTo>
                  <a:pt x="22044" y="17426"/>
                </a:lnTo>
                <a:lnTo>
                  <a:pt x="73557" y="127074"/>
                </a:lnTo>
                <a:lnTo>
                  <a:pt x="113649" y="127074"/>
                </a:lnTo>
                <a:lnTo>
                  <a:pt x="113649" y="109896"/>
                </a:lnTo>
                <a:lnTo>
                  <a:pt x="90005" y="109896"/>
                </a:lnTo>
                <a:lnTo>
                  <a:pt x="46661" y="17426"/>
                </a:lnTo>
                <a:close/>
              </a:path>
              <a:path w="113664" h="127634">
                <a:moveTo>
                  <a:pt x="113649" y="0"/>
                </a:moveTo>
                <a:lnTo>
                  <a:pt x="90005" y="0"/>
                </a:lnTo>
                <a:lnTo>
                  <a:pt x="90005" y="109896"/>
                </a:lnTo>
                <a:lnTo>
                  <a:pt x="113649" y="109896"/>
                </a:lnTo>
                <a:lnTo>
                  <a:pt x="113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3159" y="6469410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4">
                <a:moveTo>
                  <a:pt x="38480" y="0"/>
                </a:moveTo>
                <a:lnTo>
                  <a:pt x="0" y="0"/>
                </a:lnTo>
                <a:lnTo>
                  <a:pt x="0" y="127074"/>
                </a:lnTo>
                <a:lnTo>
                  <a:pt x="22113" y="127074"/>
                </a:lnTo>
                <a:lnTo>
                  <a:pt x="22113" y="17426"/>
                </a:lnTo>
                <a:lnTo>
                  <a:pt x="46660" y="17426"/>
                </a:lnTo>
                <a:lnTo>
                  <a:pt x="38480" y="0"/>
                </a:lnTo>
                <a:close/>
              </a:path>
              <a:path w="113664" h="127634">
                <a:moveTo>
                  <a:pt x="46660" y="17426"/>
                </a:moveTo>
                <a:lnTo>
                  <a:pt x="22113" y="17426"/>
                </a:lnTo>
                <a:lnTo>
                  <a:pt x="73363" y="127074"/>
                </a:lnTo>
                <a:lnTo>
                  <a:pt x="113649" y="127074"/>
                </a:lnTo>
                <a:lnTo>
                  <a:pt x="113649" y="109896"/>
                </a:lnTo>
                <a:lnTo>
                  <a:pt x="90062" y="109896"/>
                </a:lnTo>
                <a:lnTo>
                  <a:pt x="46660" y="17426"/>
                </a:lnTo>
                <a:close/>
              </a:path>
              <a:path w="113664" h="127634">
                <a:moveTo>
                  <a:pt x="113649" y="0"/>
                </a:moveTo>
                <a:lnTo>
                  <a:pt x="90062" y="0"/>
                </a:lnTo>
                <a:lnTo>
                  <a:pt x="90062" y="109896"/>
                </a:lnTo>
                <a:lnTo>
                  <a:pt x="113649" y="109896"/>
                </a:lnTo>
                <a:lnTo>
                  <a:pt x="113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4415" y="6469410"/>
            <a:ext cx="119380" cy="127635"/>
          </a:xfrm>
          <a:custGeom>
            <a:avLst/>
            <a:gdLst/>
            <a:ahLst/>
            <a:cxnLst/>
            <a:rect l="l" t="t" r="r" b="b"/>
            <a:pathLst>
              <a:path w="119380" h="127634">
                <a:moveTo>
                  <a:pt x="27504" y="0"/>
                </a:moveTo>
                <a:lnTo>
                  <a:pt x="0" y="0"/>
                </a:lnTo>
                <a:lnTo>
                  <a:pt x="43221" y="127074"/>
                </a:lnTo>
                <a:lnTo>
                  <a:pt x="74334" y="127074"/>
                </a:lnTo>
                <a:lnTo>
                  <a:pt x="80680" y="109168"/>
                </a:lnTo>
                <a:lnTo>
                  <a:pt x="60091" y="109168"/>
                </a:lnTo>
                <a:lnTo>
                  <a:pt x="27504" y="0"/>
                </a:lnTo>
                <a:close/>
              </a:path>
              <a:path w="119380" h="127634">
                <a:moveTo>
                  <a:pt x="119371" y="0"/>
                </a:moveTo>
                <a:lnTo>
                  <a:pt x="93660" y="0"/>
                </a:lnTo>
                <a:lnTo>
                  <a:pt x="60091" y="109168"/>
                </a:lnTo>
                <a:lnTo>
                  <a:pt x="80680" y="109168"/>
                </a:lnTo>
                <a:lnTo>
                  <a:pt x="119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0840" y="6469410"/>
            <a:ext cx="99060" cy="127635"/>
          </a:xfrm>
          <a:custGeom>
            <a:avLst/>
            <a:gdLst/>
            <a:ahLst/>
            <a:cxnLst/>
            <a:rect l="l" t="t" r="r" b="b"/>
            <a:pathLst>
              <a:path w="99060" h="127634">
                <a:moveTo>
                  <a:pt x="54037" y="0"/>
                </a:moveTo>
                <a:lnTo>
                  <a:pt x="0" y="0"/>
                </a:lnTo>
                <a:lnTo>
                  <a:pt x="0" y="127074"/>
                </a:lnTo>
                <a:lnTo>
                  <a:pt x="26362" y="127074"/>
                </a:lnTo>
                <a:lnTo>
                  <a:pt x="26362" y="70546"/>
                </a:lnTo>
                <a:lnTo>
                  <a:pt x="89828" y="70546"/>
                </a:lnTo>
                <a:lnTo>
                  <a:pt x="84328" y="66282"/>
                </a:lnTo>
                <a:lnTo>
                  <a:pt x="83186" y="65674"/>
                </a:lnTo>
                <a:lnTo>
                  <a:pt x="70085" y="62993"/>
                </a:lnTo>
                <a:lnTo>
                  <a:pt x="73363" y="62257"/>
                </a:lnTo>
                <a:lnTo>
                  <a:pt x="87771" y="55560"/>
                </a:lnTo>
                <a:lnTo>
                  <a:pt x="26362" y="55560"/>
                </a:lnTo>
                <a:lnTo>
                  <a:pt x="26362" y="14986"/>
                </a:lnTo>
                <a:lnTo>
                  <a:pt x="93685" y="14986"/>
                </a:lnTo>
                <a:lnTo>
                  <a:pt x="92187" y="12674"/>
                </a:lnTo>
                <a:lnTo>
                  <a:pt x="59120" y="248"/>
                </a:lnTo>
                <a:lnTo>
                  <a:pt x="54037" y="0"/>
                </a:lnTo>
                <a:close/>
              </a:path>
              <a:path w="99060" h="127634">
                <a:moveTo>
                  <a:pt x="89828" y="70546"/>
                </a:moveTo>
                <a:lnTo>
                  <a:pt x="46019" y="70546"/>
                </a:lnTo>
                <a:lnTo>
                  <a:pt x="49777" y="70786"/>
                </a:lnTo>
                <a:lnTo>
                  <a:pt x="51422" y="71034"/>
                </a:lnTo>
                <a:lnTo>
                  <a:pt x="53055" y="71154"/>
                </a:lnTo>
                <a:lnTo>
                  <a:pt x="54528" y="71523"/>
                </a:lnTo>
                <a:lnTo>
                  <a:pt x="55842" y="71762"/>
                </a:lnTo>
                <a:lnTo>
                  <a:pt x="64191" y="76147"/>
                </a:lnTo>
                <a:lnTo>
                  <a:pt x="64683" y="76755"/>
                </a:lnTo>
                <a:lnTo>
                  <a:pt x="65174" y="77491"/>
                </a:lnTo>
                <a:lnTo>
                  <a:pt x="65505" y="78219"/>
                </a:lnTo>
                <a:lnTo>
                  <a:pt x="65996" y="79076"/>
                </a:lnTo>
                <a:lnTo>
                  <a:pt x="66647" y="81020"/>
                </a:lnTo>
                <a:lnTo>
                  <a:pt x="66978" y="82244"/>
                </a:lnTo>
                <a:lnTo>
                  <a:pt x="67298" y="83340"/>
                </a:lnTo>
                <a:lnTo>
                  <a:pt x="67629" y="84676"/>
                </a:lnTo>
                <a:lnTo>
                  <a:pt x="67789" y="86021"/>
                </a:lnTo>
                <a:lnTo>
                  <a:pt x="68121" y="87357"/>
                </a:lnTo>
                <a:lnTo>
                  <a:pt x="68452" y="90525"/>
                </a:lnTo>
                <a:lnTo>
                  <a:pt x="68772" y="92109"/>
                </a:lnTo>
                <a:lnTo>
                  <a:pt x="68943" y="93942"/>
                </a:lnTo>
                <a:lnTo>
                  <a:pt x="69017" y="99174"/>
                </a:lnTo>
                <a:lnTo>
                  <a:pt x="69103" y="102223"/>
                </a:lnTo>
                <a:lnTo>
                  <a:pt x="69263" y="104415"/>
                </a:lnTo>
                <a:lnTo>
                  <a:pt x="69288" y="107216"/>
                </a:lnTo>
                <a:lnTo>
                  <a:pt x="69754" y="114409"/>
                </a:lnTo>
                <a:lnTo>
                  <a:pt x="70736" y="122202"/>
                </a:lnTo>
                <a:lnTo>
                  <a:pt x="71067" y="124642"/>
                </a:lnTo>
                <a:lnTo>
                  <a:pt x="71559" y="127074"/>
                </a:lnTo>
                <a:lnTo>
                  <a:pt x="98743" y="127074"/>
                </a:lnTo>
                <a:lnTo>
                  <a:pt x="98252" y="125370"/>
                </a:lnTo>
                <a:lnTo>
                  <a:pt x="97761" y="123298"/>
                </a:lnTo>
                <a:lnTo>
                  <a:pt x="97430" y="120986"/>
                </a:lnTo>
                <a:lnTo>
                  <a:pt x="97110" y="118545"/>
                </a:lnTo>
                <a:lnTo>
                  <a:pt x="96447" y="113064"/>
                </a:lnTo>
                <a:lnTo>
                  <a:pt x="96287" y="110144"/>
                </a:lnTo>
                <a:lnTo>
                  <a:pt x="95956" y="107216"/>
                </a:lnTo>
                <a:lnTo>
                  <a:pt x="95525" y="100151"/>
                </a:lnTo>
                <a:lnTo>
                  <a:pt x="95465" y="96862"/>
                </a:lnTo>
                <a:lnTo>
                  <a:pt x="95305" y="94790"/>
                </a:lnTo>
                <a:lnTo>
                  <a:pt x="95283" y="90525"/>
                </a:lnTo>
                <a:lnTo>
                  <a:pt x="95145" y="88941"/>
                </a:lnTo>
                <a:lnTo>
                  <a:pt x="95145" y="87237"/>
                </a:lnTo>
                <a:lnTo>
                  <a:pt x="94814" y="83948"/>
                </a:lnTo>
                <a:lnTo>
                  <a:pt x="93832" y="79564"/>
                </a:lnTo>
                <a:lnTo>
                  <a:pt x="93169" y="76883"/>
                </a:lnTo>
                <a:lnTo>
                  <a:pt x="92626" y="75659"/>
                </a:lnTo>
                <a:lnTo>
                  <a:pt x="92187" y="74563"/>
                </a:lnTo>
                <a:lnTo>
                  <a:pt x="91136" y="72499"/>
                </a:lnTo>
                <a:lnTo>
                  <a:pt x="90713" y="71762"/>
                </a:lnTo>
                <a:lnTo>
                  <a:pt x="90222" y="71034"/>
                </a:lnTo>
                <a:lnTo>
                  <a:pt x="89828" y="70546"/>
                </a:lnTo>
                <a:close/>
              </a:path>
              <a:path w="99060" h="127634">
                <a:moveTo>
                  <a:pt x="93685" y="14986"/>
                </a:moveTo>
                <a:lnTo>
                  <a:pt x="47001" y="14986"/>
                </a:lnTo>
                <a:lnTo>
                  <a:pt x="49948" y="15106"/>
                </a:lnTo>
                <a:lnTo>
                  <a:pt x="52564" y="15354"/>
                </a:lnTo>
                <a:lnTo>
                  <a:pt x="70984" y="35333"/>
                </a:lnTo>
                <a:lnTo>
                  <a:pt x="70908" y="36797"/>
                </a:lnTo>
                <a:lnTo>
                  <a:pt x="40125" y="55560"/>
                </a:lnTo>
                <a:lnTo>
                  <a:pt x="87771" y="55560"/>
                </a:lnTo>
                <a:lnTo>
                  <a:pt x="97844" y="33749"/>
                </a:lnTo>
                <a:lnTo>
                  <a:pt x="97841" y="31068"/>
                </a:lnTo>
                <a:lnTo>
                  <a:pt x="97601" y="27412"/>
                </a:lnTo>
                <a:lnTo>
                  <a:pt x="96938" y="23027"/>
                </a:lnTo>
                <a:lnTo>
                  <a:pt x="95796" y="19131"/>
                </a:lnTo>
                <a:lnTo>
                  <a:pt x="94163" y="15722"/>
                </a:lnTo>
                <a:lnTo>
                  <a:pt x="93685" y="14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6277" y="6466978"/>
            <a:ext cx="100965" cy="132080"/>
          </a:xfrm>
          <a:custGeom>
            <a:avLst/>
            <a:gdLst/>
            <a:ahLst/>
            <a:cxnLst/>
            <a:rect l="l" t="t" r="r" b="b"/>
            <a:pathLst>
              <a:path w="100964" h="132079">
                <a:moveTo>
                  <a:pt x="27184" y="92589"/>
                </a:moveTo>
                <a:lnTo>
                  <a:pt x="0" y="92589"/>
                </a:lnTo>
                <a:lnTo>
                  <a:pt x="53" y="99174"/>
                </a:lnTo>
                <a:lnTo>
                  <a:pt x="26853" y="129635"/>
                </a:lnTo>
                <a:lnTo>
                  <a:pt x="50599" y="131827"/>
                </a:lnTo>
                <a:lnTo>
                  <a:pt x="56653" y="131579"/>
                </a:lnTo>
                <a:lnTo>
                  <a:pt x="93660" y="118425"/>
                </a:lnTo>
                <a:lnTo>
                  <a:pt x="94556" y="117329"/>
                </a:lnTo>
                <a:lnTo>
                  <a:pt x="50599" y="117329"/>
                </a:lnTo>
                <a:lnTo>
                  <a:pt x="47161" y="117201"/>
                </a:lnTo>
                <a:lnTo>
                  <a:pt x="27245" y="97590"/>
                </a:lnTo>
                <a:lnTo>
                  <a:pt x="27184" y="92589"/>
                </a:lnTo>
                <a:close/>
              </a:path>
              <a:path w="100964" h="132079">
                <a:moveTo>
                  <a:pt x="52564" y="0"/>
                </a:moveTo>
                <a:lnTo>
                  <a:pt x="15225" y="8649"/>
                </a:lnTo>
                <a:lnTo>
                  <a:pt x="2487" y="33868"/>
                </a:lnTo>
                <a:lnTo>
                  <a:pt x="2615" y="36789"/>
                </a:lnTo>
                <a:lnTo>
                  <a:pt x="30131" y="66641"/>
                </a:lnTo>
                <a:lnTo>
                  <a:pt x="34220" y="68714"/>
                </a:lnTo>
                <a:lnTo>
                  <a:pt x="43392" y="72978"/>
                </a:lnTo>
                <a:lnTo>
                  <a:pt x="44374" y="73466"/>
                </a:lnTo>
                <a:lnTo>
                  <a:pt x="45516" y="73955"/>
                </a:lnTo>
                <a:lnTo>
                  <a:pt x="46499" y="74443"/>
                </a:lnTo>
                <a:lnTo>
                  <a:pt x="47652" y="74802"/>
                </a:lnTo>
                <a:lnTo>
                  <a:pt x="49617" y="75779"/>
                </a:lnTo>
                <a:lnTo>
                  <a:pt x="50599" y="76147"/>
                </a:lnTo>
                <a:lnTo>
                  <a:pt x="51410" y="76635"/>
                </a:lnTo>
                <a:lnTo>
                  <a:pt x="52392" y="76995"/>
                </a:lnTo>
                <a:lnTo>
                  <a:pt x="53215" y="77483"/>
                </a:lnTo>
                <a:lnTo>
                  <a:pt x="54848" y="78219"/>
                </a:lnTo>
                <a:lnTo>
                  <a:pt x="55511" y="78579"/>
                </a:lnTo>
                <a:lnTo>
                  <a:pt x="56322" y="78947"/>
                </a:lnTo>
                <a:lnTo>
                  <a:pt x="56984" y="79315"/>
                </a:lnTo>
                <a:lnTo>
                  <a:pt x="57795" y="79675"/>
                </a:lnTo>
                <a:lnTo>
                  <a:pt x="59109" y="80292"/>
                </a:lnTo>
                <a:lnTo>
                  <a:pt x="60582" y="81020"/>
                </a:lnTo>
                <a:lnTo>
                  <a:pt x="62055" y="81867"/>
                </a:lnTo>
                <a:lnTo>
                  <a:pt x="63369" y="82724"/>
                </a:lnTo>
                <a:lnTo>
                  <a:pt x="64842" y="83580"/>
                </a:lnTo>
                <a:lnTo>
                  <a:pt x="74014" y="99174"/>
                </a:lnTo>
                <a:lnTo>
                  <a:pt x="73843" y="101247"/>
                </a:lnTo>
                <a:lnTo>
                  <a:pt x="50599" y="117329"/>
                </a:lnTo>
                <a:lnTo>
                  <a:pt x="94556" y="117329"/>
                </a:lnTo>
                <a:lnTo>
                  <a:pt x="100777" y="98686"/>
                </a:lnTo>
                <a:lnTo>
                  <a:pt x="100708" y="94053"/>
                </a:lnTo>
                <a:lnTo>
                  <a:pt x="77944" y="66153"/>
                </a:lnTo>
                <a:lnTo>
                  <a:pt x="74014" y="64081"/>
                </a:lnTo>
                <a:lnTo>
                  <a:pt x="69594" y="61888"/>
                </a:lnTo>
                <a:lnTo>
                  <a:pt x="64842" y="59576"/>
                </a:lnTo>
                <a:lnTo>
                  <a:pt x="62387" y="58480"/>
                </a:lnTo>
                <a:lnTo>
                  <a:pt x="61736" y="58112"/>
                </a:lnTo>
                <a:lnTo>
                  <a:pt x="60091" y="57384"/>
                </a:lnTo>
                <a:lnTo>
                  <a:pt x="59440" y="57016"/>
                </a:lnTo>
                <a:lnTo>
                  <a:pt x="57795" y="56288"/>
                </a:lnTo>
                <a:lnTo>
                  <a:pt x="57144" y="55920"/>
                </a:lnTo>
                <a:lnTo>
                  <a:pt x="56322" y="55551"/>
                </a:lnTo>
                <a:lnTo>
                  <a:pt x="55671" y="55192"/>
                </a:lnTo>
                <a:lnTo>
                  <a:pt x="54848" y="54824"/>
                </a:lnTo>
                <a:lnTo>
                  <a:pt x="54197" y="54455"/>
                </a:lnTo>
                <a:lnTo>
                  <a:pt x="53375" y="54096"/>
                </a:lnTo>
                <a:lnTo>
                  <a:pt x="52724" y="53847"/>
                </a:lnTo>
                <a:lnTo>
                  <a:pt x="50599" y="52751"/>
                </a:lnTo>
                <a:lnTo>
                  <a:pt x="44214" y="49831"/>
                </a:lnTo>
                <a:lnTo>
                  <a:pt x="29308" y="33868"/>
                </a:lnTo>
                <a:lnTo>
                  <a:pt x="29371" y="29236"/>
                </a:lnTo>
                <a:lnTo>
                  <a:pt x="48794" y="14857"/>
                </a:lnTo>
                <a:lnTo>
                  <a:pt x="94536" y="14857"/>
                </a:lnTo>
                <a:lnTo>
                  <a:pt x="92518" y="12425"/>
                </a:lnTo>
                <a:lnTo>
                  <a:pt x="58126" y="119"/>
                </a:lnTo>
                <a:lnTo>
                  <a:pt x="52564" y="0"/>
                </a:lnTo>
                <a:close/>
              </a:path>
              <a:path w="100964" h="132079">
                <a:moveTo>
                  <a:pt x="94536" y="14857"/>
                </a:moveTo>
                <a:lnTo>
                  <a:pt x="53706" y="14857"/>
                </a:lnTo>
                <a:lnTo>
                  <a:pt x="56162" y="15106"/>
                </a:lnTo>
                <a:lnTo>
                  <a:pt x="58458" y="15474"/>
                </a:lnTo>
                <a:lnTo>
                  <a:pt x="72701" y="36429"/>
                </a:lnTo>
                <a:lnTo>
                  <a:pt x="99234" y="36429"/>
                </a:lnTo>
                <a:lnTo>
                  <a:pt x="94643" y="14986"/>
                </a:lnTo>
                <a:lnTo>
                  <a:pt x="94536" y="14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9190" y="6469410"/>
            <a:ext cx="192405" cy="127635"/>
          </a:xfrm>
          <a:custGeom>
            <a:avLst/>
            <a:gdLst/>
            <a:ahLst/>
            <a:cxnLst/>
            <a:rect l="l" t="t" r="r" b="b"/>
            <a:pathLst>
              <a:path w="192405" h="127634">
                <a:moveTo>
                  <a:pt x="27984" y="0"/>
                </a:moveTo>
                <a:lnTo>
                  <a:pt x="0" y="0"/>
                </a:lnTo>
                <a:lnTo>
                  <a:pt x="36207" y="127074"/>
                </a:lnTo>
                <a:lnTo>
                  <a:pt x="67275" y="127074"/>
                </a:lnTo>
                <a:lnTo>
                  <a:pt x="73006" y="106368"/>
                </a:lnTo>
                <a:lnTo>
                  <a:pt x="53455" y="106368"/>
                </a:lnTo>
                <a:lnTo>
                  <a:pt x="27984" y="0"/>
                </a:lnTo>
                <a:close/>
              </a:path>
              <a:path w="192405" h="127634">
                <a:moveTo>
                  <a:pt x="118754" y="20595"/>
                </a:moveTo>
                <a:lnTo>
                  <a:pt x="96744" y="20595"/>
                </a:lnTo>
                <a:lnTo>
                  <a:pt x="123358" y="127074"/>
                </a:lnTo>
                <a:lnTo>
                  <a:pt x="154426" y="127074"/>
                </a:lnTo>
                <a:lnTo>
                  <a:pt x="160586" y="106368"/>
                </a:lnTo>
                <a:lnTo>
                  <a:pt x="140491" y="106368"/>
                </a:lnTo>
                <a:lnTo>
                  <a:pt x="118754" y="20595"/>
                </a:lnTo>
                <a:close/>
              </a:path>
              <a:path w="192405" h="127634">
                <a:moveTo>
                  <a:pt x="113535" y="0"/>
                </a:moveTo>
                <a:lnTo>
                  <a:pt x="82581" y="0"/>
                </a:lnTo>
                <a:lnTo>
                  <a:pt x="53455" y="106368"/>
                </a:lnTo>
                <a:lnTo>
                  <a:pt x="73006" y="106368"/>
                </a:lnTo>
                <a:lnTo>
                  <a:pt x="96744" y="20595"/>
                </a:lnTo>
                <a:lnTo>
                  <a:pt x="118754" y="20595"/>
                </a:lnTo>
                <a:lnTo>
                  <a:pt x="113535" y="0"/>
                </a:lnTo>
                <a:close/>
              </a:path>
              <a:path w="192405" h="127634">
                <a:moveTo>
                  <a:pt x="192232" y="0"/>
                </a:moveTo>
                <a:lnTo>
                  <a:pt x="167561" y="0"/>
                </a:lnTo>
                <a:lnTo>
                  <a:pt x="140491" y="106368"/>
                </a:lnTo>
                <a:lnTo>
                  <a:pt x="160586" y="106368"/>
                </a:lnTo>
                <a:lnTo>
                  <a:pt x="192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50046" y="6578698"/>
            <a:ext cx="27940" cy="20955"/>
          </a:xfrm>
          <a:custGeom>
            <a:avLst/>
            <a:gdLst/>
            <a:ahLst/>
            <a:cxnLst/>
            <a:rect l="l" t="t" r="r" b="b"/>
            <a:pathLst>
              <a:path w="27939" h="20954">
                <a:moveTo>
                  <a:pt x="15077" y="0"/>
                </a:moveTo>
                <a:lnTo>
                  <a:pt x="12335" y="0"/>
                </a:lnTo>
                <a:lnTo>
                  <a:pt x="10850" y="119"/>
                </a:lnTo>
                <a:lnTo>
                  <a:pt x="0" y="9257"/>
                </a:lnTo>
                <a:lnTo>
                  <a:pt x="0" y="11329"/>
                </a:lnTo>
                <a:lnTo>
                  <a:pt x="13820" y="20595"/>
                </a:lnTo>
                <a:lnTo>
                  <a:pt x="16333" y="20347"/>
                </a:lnTo>
                <a:lnTo>
                  <a:pt x="17704" y="20107"/>
                </a:lnTo>
                <a:lnTo>
                  <a:pt x="18960" y="19739"/>
                </a:lnTo>
                <a:lnTo>
                  <a:pt x="20102" y="19250"/>
                </a:lnTo>
                <a:lnTo>
                  <a:pt x="21359" y="18762"/>
                </a:lnTo>
                <a:lnTo>
                  <a:pt x="27527" y="10361"/>
                </a:lnTo>
                <a:lnTo>
                  <a:pt x="27412" y="9257"/>
                </a:lnTo>
                <a:lnTo>
                  <a:pt x="20102" y="1216"/>
                </a:lnTo>
                <a:lnTo>
                  <a:pt x="18960" y="736"/>
                </a:lnTo>
                <a:lnTo>
                  <a:pt x="17704" y="368"/>
                </a:lnTo>
                <a:lnTo>
                  <a:pt x="16333" y="119"/>
                </a:lnTo>
                <a:lnTo>
                  <a:pt x="15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8556" y="6469410"/>
            <a:ext cx="118745" cy="127635"/>
          </a:xfrm>
          <a:custGeom>
            <a:avLst/>
            <a:gdLst/>
            <a:ahLst/>
            <a:cxnLst/>
            <a:rect l="l" t="t" r="r" b="b"/>
            <a:pathLst>
              <a:path w="118744" h="127634">
                <a:moveTo>
                  <a:pt x="29354" y="0"/>
                </a:moveTo>
                <a:lnTo>
                  <a:pt x="0" y="0"/>
                </a:lnTo>
                <a:lnTo>
                  <a:pt x="44888" y="78707"/>
                </a:lnTo>
                <a:lnTo>
                  <a:pt x="44888" y="127074"/>
                </a:lnTo>
                <a:lnTo>
                  <a:pt x="71387" y="127074"/>
                </a:lnTo>
                <a:lnTo>
                  <a:pt x="71387" y="78707"/>
                </a:lnTo>
                <a:lnTo>
                  <a:pt x="82223" y="60672"/>
                </a:lnTo>
                <a:lnTo>
                  <a:pt x="59965" y="60672"/>
                </a:lnTo>
                <a:lnTo>
                  <a:pt x="29354" y="0"/>
                </a:lnTo>
                <a:close/>
              </a:path>
              <a:path w="118744" h="127634">
                <a:moveTo>
                  <a:pt x="118675" y="0"/>
                </a:moveTo>
                <a:lnTo>
                  <a:pt x="91376" y="0"/>
                </a:lnTo>
                <a:lnTo>
                  <a:pt x="59965" y="60672"/>
                </a:lnTo>
                <a:lnTo>
                  <a:pt x="82223" y="60672"/>
                </a:lnTo>
                <a:lnTo>
                  <a:pt x="118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37996" y="6467783"/>
            <a:ext cx="109855" cy="131445"/>
          </a:xfrm>
          <a:custGeom>
            <a:avLst/>
            <a:gdLst/>
            <a:ahLst/>
            <a:cxnLst/>
            <a:rect l="l" t="t" r="r" b="b"/>
            <a:pathLst>
              <a:path w="109855" h="131445">
                <a:moveTo>
                  <a:pt x="64420" y="0"/>
                </a:moveTo>
                <a:lnTo>
                  <a:pt x="41918" y="0"/>
                </a:lnTo>
                <a:lnTo>
                  <a:pt x="36207" y="856"/>
                </a:lnTo>
                <a:lnTo>
                  <a:pt x="33466" y="1712"/>
                </a:lnTo>
                <a:lnTo>
                  <a:pt x="30953" y="2569"/>
                </a:lnTo>
                <a:lnTo>
                  <a:pt x="28555" y="3425"/>
                </a:lnTo>
                <a:lnTo>
                  <a:pt x="26042" y="4281"/>
                </a:lnTo>
                <a:lnTo>
                  <a:pt x="23757" y="5138"/>
                </a:lnTo>
                <a:lnTo>
                  <a:pt x="19645" y="6850"/>
                </a:lnTo>
                <a:lnTo>
                  <a:pt x="17704" y="8563"/>
                </a:lnTo>
                <a:lnTo>
                  <a:pt x="15876" y="9419"/>
                </a:lnTo>
                <a:lnTo>
                  <a:pt x="14277" y="11132"/>
                </a:lnTo>
                <a:lnTo>
                  <a:pt x="11993" y="12845"/>
                </a:lnTo>
                <a:lnTo>
                  <a:pt x="10965" y="14558"/>
                </a:lnTo>
                <a:lnTo>
                  <a:pt x="10051" y="15414"/>
                </a:lnTo>
                <a:lnTo>
                  <a:pt x="9023" y="17127"/>
                </a:lnTo>
                <a:lnTo>
                  <a:pt x="6624" y="20552"/>
                </a:lnTo>
                <a:lnTo>
                  <a:pt x="5825" y="22265"/>
                </a:lnTo>
                <a:lnTo>
                  <a:pt x="4454" y="24834"/>
                </a:lnTo>
                <a:lnTo>
                  <a:pt x="3997" y="26547"/>
                </a:lnTo>
                <a:lnTo>
                  <a:pt x="3312" y="28259"/>
                </a:lnTo>
                <a:lnTo>
                  <a:pt x="2855" y="29972"/>
                </a:lnTo>
                <a:lnTo>
                  <a:pt x="2170" y="33397"/>
                </a:lnTo>
                <a:lnTo>
                  <a:pt x="1484" y="35967"/>
                </a:lnTo>
                <a:lnTo>
                  <a:pt x="1370" y="37679"/>
                </a:lnTo>
                <a:lnTo>
                  <a:pt x="685" y="42817"/>
                </a:lnTo>
                <a:lnTo>
                  <a:pt x="571" y="47099"/>
                </a:lnTo>
                <a:lnTo>
                  <a:pt x="342" y="48812"/>
                </a:lnTo>
                <a:lnTo>
                  <a:pt x="228" y="53950"/>
                </a:lnTo>
                <a:lnTo>
                  <a:pt x="76" y="55663"/>
                </a:lnTo>
                <a:lnTo>
                  <a:pt x="0" y="77928"/>
                </a:lnTo>
                <a:lnTo>
                  <a:pt x="228" y="79641"/>
                </a:lnTo>
                <a:lnTo>
                  <a:pt x="342" y="84779"/>
                </a:lnTo>
                <a:lnTo>
                  <a:pt x="571" y="86492"/>
                </a:lnTo>
                <a:lnTo>
                  <a:pt x="685" y="88204"/>
                </a:lnTo>
                <a:lnTo>
                  <a:pt x="913" y="89917"/>
                </a:lnTo>
                <a:lnTo>
                  <a:pt x="989" y="92486"/>
                </a:lnTo>
                <a:lnTo>
                  <a:pt x="1142" y="94199"/>
                </a:lnTo>
                <a:lnTo>
                  <a:pt x="1484" y="95055"/>
                </a:lnTo>
                <a:lnTo>
                  <a:pt x="1827" y="97624"/>
                </a:lnTo>
                <a:lnTo>
                  <a:pt x="2855" y="101906"/>
                </a:lnTo>
                <a:lnTo>
                  <a:pt x="3198" y="102762"/>
                </a:lnTo>
                <a:lnTo>
                  <a:pt x="3655" y="104475"/>
                </a:lnTo>
                <a:lnTo>
                  <a:pt x="3997" y="105332"/>
                </a:lnTo>
                <a:lnTo>
                  <a:pt x="4454" y="107044"/>
                </a:lnTo>
                <a:lnTo>
                  <a:pt x="4911" y="107901"/>
                </a:lnTo>
                <a:lnTo>
                  <a:pt x="5482" y="108757"/>
                </a:lnTo>
                <a:lnTo>
                  <a:pt x="5939" y="110470"/>
                </a:lnTo>
                <a:lnTo>
                  <a:pt x="6396" y="111326"/>
                </a:lnTo>
                <a:lnTo>
                  <a:pt x="7538" y="113039"/>
                </a:lnTo>
                <a:lnTo>
                  <a:pt x="9708" y="116464"/>
                </a:lnTo>
                <a:lnTo>
                  <a:pt x="11307" y="118177"/>
                </a:lnTo>
                <a:lnTo>
                  <a:pt x="25471" y="126740"/>
                </a:lnTo>
                <a:lnTo>
                  <a:pt x="28212" y="128453"/>
                </a:lnTo>
                <a:lnTo>
                  <a:pt x="31524" y="129310"/>
                </a:lnTo>
                <a:lnTo>
                  <a:pt x="34723" y="130166"/>
                </a:lnTo>
                <a:lnTo>
                  <a:pt x="38149" y="130166"/>
                </a:lnTo>
                <a:lnTo>
                  <a:pt x="41804" y="131022"/>
                </a:lnTo>
                <a:lnTo>
                  <a:pt x="66362" y="131022"/>
                </a:lnTo>
                <a:lnTo>
                  <a:pt x="70245" y="130166"/>
                </a:lnTo>
                <a:lnTo>
                  <a:pt x="73900" y="129310"/>
                </a:lnTo>
                <a:lnTo>
                  <a:pt x="77327" y="129310"/>
                </a:lnTo>
                <a:lnTo>
                  <a:pt x="80639" y="127597"/>
                </a:lnTo>
                <a:lnTo>
                  <a:pt x="83723" y="126740"/>
                </a:lnTo>
                <a:lnTo>
                  <a:pt x="86464" y="125884"/>
                </a:lnTo>
                <a:lnTo>
                  <a:pt x="89320" y="124171"/>
                </a:lnTo>
                <a:lnTo>
                  <a:pt x="91719" y="123315"/>
                </a:lnTo>
                <a:lnTo>
                  <a:pt x="94003" y="121602"/>
                </a:lnTo>
                <a:lnTo>
                  <a:pt x="96173" y="119890"/>
                </a:lnTo>
                <a:lnTo>
                  <a:pt x="98115" y="117321"/>
                </a:lnTo>
                <a:lnTo>
                  <a:pt x="54711" y="117321"/>
                </a:lnTo>
                <a:lnTo>
                  <a:pt x="53112" y="116464"/>
                </a:lnTo>
                <a:lnTo>
                  <a:pt x="46259" y="116464"/>
                </a:lnTo>
                <a:lnTo>
                  <a:pt x="44888" y="115608"/>
                </a:lnTo>
                <a:lnTo>
                  <a:pt x="41462" y="114751"/>
                </a:lnTo>
                <a:lnTo>
                  <a:pt x="40434" y="113895"/>
                </a:lnTo>
                <a:lnTo>
                  <a:pt x="39520" y="113895"/>
                </a:lnTo>
                <a:lnTo>
                  <a:pt x="38492" y="113039"/>
                </a:lnTo>
                <a:lnTo>
                  <a:pt x="36893" y="112182"/>
                </a:lnTo>
                <a:lnTo>
                  <a:pt x="35408" y="110470"/>
                </a:lnTo>
                <a:lnTo>
                  <a:pt x="34951" y="110470"/>
                </a:lnTo>
                <a:lnTo>
                  <a:pt x="33580" y="108757"/>
                </a:lnTo>
                <a:lnTo>
                  <a:pt x="32667" y="107044"/>
                </a:lnTo>
                <a:lnTo>
                  <a:pt x="32095" y="106188"/>
                </a:lnTo>
                <a:lnTo>
                  <a:pt x="31182" y="104475"/>
                </a:lnTo>
                <a:lnTo>
                  <a:pt x="30611" y="102762"/>
                </a:lnTo>
                <a:lnTo>
                  <a:pt x="30382" y="101906"/>
                </a:lnTo>
                <a:lnTo>
                  <a:pt x="29811" y="101050"/>
                </a:lnTo>
                <a:lnTo>
                  <a:pt x="29468" y="100193"/>
                </a:lnTo>
                <a:lnTo>
                  <a:pt x="29240" y="98481"/>
                </a:lnTo>
                <a:lnTo>
                  <a:pt x="28897" y="97624"/>
                </a:lnTo>
                <a:lnTo>
                  <a:pt x="28555" y="95912"/>
                </a:lnTo>
                <a:lnTo>
                  <a:pt x="28326" y="95055"/>
                </a:lnTo>
                <a:lnTo>
                  <a:pt x="28212" y="94199"/>
                </a:lnTo>
                <a:lnTo>
                  <a:pt x="28098" y="92486"/>
                </a:lnTo>
                <a:lnTo>
                  <a:pt x="27869" y="91630"/>
                </a:lnTo>
                <a:lnTo>
                  <a:pt x="27755" y="89917"/>
                </a:lnTo>
                <a:lnTo>
                  <a:pt x="27527" y="89061"/>
                </a:lnTo>
                <a:lnTo>
                  <a:pt x="27527" y="87348"/>
                </a:lnTo>
                <a:lnTo>
                  <a:pt x="27412" y="86492"/>
                </a:lnTo>
                <a:lnTo>
                  <a:pt x="27412" y="83923"/>
                </a:lnTo>
                <a:lnTo>
                  <a:pt x="27184" y="83066"/>
                </a:lnTo>
                <a:lnTo>
                  <a:pt x="27184" y="78784"/>
                </a:lnTo>
                <a:lnTo>
                  <a:pt x="27070" y="77928"/>
                </a:lnTo>
                <a:lnTo>
                  <a:pt x="27070" y="52237"/>
                </a:lnTo>
                <a:lnTo>
                  <a:pt x="27184" y="51381"/>
                </a:lnTo>
                <a:lnTo>
                  <a:pt x="27184" y="47956"/>
                </a:lnTo>
                <a:lnTo>
                  <a:pt x="27412" y="47099"/>
                </a:lnTo>
                <a:lnTo>
                  <a:pt x="27412" y="46243"/>
                </a:lnTo>
                <a:lnTo>
                  <a:pt x="27527" y="45386"/>
                </a:lnTo>
                <a:lnTo>
                  <a:pt x="27527" y="42817"/>
                </a:lnTo>
                <a:lnTo>
                  <a:pt x="27755" y="41961"/>
                </a:lnTo>
                <a:lnTo>
                  <a:pt x="27869" y="39392"/>
                </a:lnTo>
                <a:lnTo>
                  <a:pt x="28098" y="39392"/>
                </a:lnTo>
                <a:lnTo>
                  <a:pt x="28212" y="36823"/>
                </a:lnTo>
                <a:lnTo>
                  <a:pt x="28326" y="35967"/>
                </a:lnTo>
                <a:lnTo>
                  <a:pt x="28555" y="35967"/>
                </a:lnTo>
                <a:lnTo>
                  <a:pt x="28555" y="35110"/>
                </a:lnTo>
                <a:lnTo>
                  <a:pt x="28669" y="34254"/>
                </a:lnTo>
                <a:lnTo>
                  <a:pt x="28897" y="34254"/>
                </a:lnTo>
                <a:lnTo>
                  <a:pt x="30496" y="29116"/>
                </a:lnTo>
                <a:lnTo>
                  <a:pt x="31524" y="27403"/>
                </a:lnTo>
                <a:lnTo>
                  <a:pt x="33809" y="23121"/>
                </a:lnTo>
                <a:lnTo>
                  <a:pt x="35065" y="22265"/>
                </a:lnTo>
                <a:lnTo>
                  <a:pt x="38035" y="18839"/>
                </a:lnTo>
                <a:lnTo>
                  <a:pt x="39634" y="17983"/>
                </a:lnTo>
                <a:lnTo>
                  <a:pt x="41462" y="17127"/>
                </a:lnTo>
                <a:lnTo>
                  <a:pt x="45345" y="15414"/>
                </a:lnTo>
                <a:lnTo>
                  <a:pt x="47515" y="15414"/>
                </a:lnTo>
                <a:lnTo>
                  <a:pt x="49800" y="14558"/>
                </a:lnTo>
                <a:lnTo>
                  <a:pt x="99638" y="14558"/>
                </a:lnTo>
                <a:lnTo>
                  <a:pt x="98343" y="12845"/>
                </a:lnTo>
                <a:lnTo>
                  <a:pt x="97201" y="11989"/>
                </a:lnTo>
                <a:lnTo>
                  <a:pt x="96173" y="11132"/>
                </a:lnTo>
                <a:lnTo>
                  <a:pt x="95031" y="10276"/>
                </a:lnTo>
                <a:lnTo>
                  <a:pt x="93203" y="8563"/>
                </a:lnTo>
                <a:lnTo>
                  <a:pt x="91604" y="7707"/>
                </a:lnTo>
                <a:lnTo>
                  <a:pt x="89663" y="6850"/>
                </a:lnTo>
                <a:lnTo>
                  <a:pt x="85551" y="4281"/>
                </a:lnTo>
                <a:lnTo>
                  <a:pt x="80982" y="2569"/>
                </a:lnTo>
                <a:lnTo>
                  <a:pt x="78469" y="2569"/>
                </a:lnTo>
                <a:lnTo>
                  <a:pt x="73215" y="856"/>
                </a:lnTo>
                <a:lnTo>
                  <a:pt x="70474" y="856"/>
                </a:lnTo>
                <a:lnTo>
                  <a:pt x="64420" y="0"/>
                </a:lnTo>
                <a:close/>
              </a:path>
              <a:path w="109855" h="131445">
                <a:moveTo>
                  <a:pt x="99638" y="14558"/>
                </a:moveTo>
                <a:lnTo>
                  <a:pt x="59508" y="14558"/>
                </a:lnTo>
                <a:lnTo>
                  <a:pt x="61793" y="15414"/>
                </a:lnTo>
                <a:lnTo>
                  <a:pt x="63849" y="15414"/>
                </a:lnTo>
                <a:lnTo>
                  <a:pt x="65905" y="16270"/>
                </a:lnTo>
                <a:lnTo>
                  <a:pt x="67846" y="17127"/>
                </a:lnTo>
                <a:lnTo>
                  <a:pt x="69446" y="17983"/>
                </a:lnTo>
                <a:lnTo>
                  <a:pt x="71273" y="18839"/>
                </a:lnTo>
                <a:lnTo>
                  <a:pt x="72758" y="20552"/>
                </a:lnTo>
                <a:lnTo>
                  <a:pt x="75385" y="23121"/>
                </a:lnTo>
                <a:lnTo>
                  <a:pt x="76527" y="24834"/>
                </a:lnTo>
                <a:lnTo>
                  <a:pt x="77441" y="26547"/>
                </a:lnTo>
                <a:lnTo>
                  <a:pt x="78469" y="28259"/>
                </a:lnTo>
                <a:lnTo>
                  <a:pt x="79268" y="30828"/>
                </a:lnTo>
                <a:lnTo>
                  <a:pt x="79954" y="32541"/>
                </a:lnTo>
                <a:lnTo>
                  <a:pt x="80068" y="34254"/>
                </a:lnTo>
                <a:lnTo>
                  <a:pt x="80296" y="35110"/>
                </a:lnTo>
                <a:lnTo>
                  <a:pt x="80639" y="36823"/>
                </a:lnTo>
                <a:lnTo>
                  <a:pt x="80982" y="39392"/>
                </a:lnTo>
                <a:lnTo>
                  <a:pt x="81210" y="42817"/>
                </a:lnTo>
                <a:lnTo>
                  <a:pt x="81439" y="45386"/>
                </a:lnTo>
                <a:lnTo>
                  <a:pt x="81496" y="46243"/>
                </a:lnTo>
                <a:lnTo>
                  <a:pt x="81553" y="48812"/>
                </a:lnTo>
                <a:lnTo>
                  <a:pt x="81781" y="51381"/>
                </a:lnTo>
                <a:lnTo>
                  <a:pt x="81819" y="52237"/>
                </a:lnTo>
                <a:lnTo>
                  <a:pt x="81896" y="61657"/>
                </a:lnTo>
                <a:lnTo>
                  <a:pt x="82124" y="64226"/>
                </a:lnTo>
                <a:lnTo>
                  <a:pt x="81896" y="65939"/>
                </a:lnTo>
                <a:lnTo>
                  <a:pt x="81838" y="77928"/>
                </a:lnTo>
                <a:lnTo>
                  <a:pt x="81781" y="82210"/>
                </a:lnTo>
                <a:lnTo>
                  <a:pt x="81553" y="83066"/>
                </a:lnTo>
                <a:lnTo>
                  <a:pt x="81553" y="84779"/>
                </a:lnTo>
                <a:lnTo>
                  <a:pt x="81439" y="86492"/>
                </a:lnTo>
                <a:lnTo>
                  <a:pt x="81439" y="87348"/>
                </a:lnTo>
                <a:lnTo>
                  <a:pt x="81210" y="88204"/>
                </a:lnTo>
                <a:lnTo>
                  <a:pt x="81096" y="90773"/>
                </a:lnTo>
                <a:lnTo>
                  <a:pt x="80982" y="91630"/>
                </a:lnTo>
                <a:lnTo>
                  <a:pt x="80982" y="92486"/>
                </a:lnTo>
                <a:lnTo>
                  <a:pt x="80753" y="92486"/>
                </a:lnTo>
                <a:lnTo>
                  <a:pt x="80753" y="93343"/>
                </a:lnTo>
                <a:lnTo>
                  <a:pt x="80639" y="94199"/>
                </a:lnTo>
                <a:lnTo>
                  <a:pt x="80411" y="95055"/>
                </a:lnTo>
                <a:lnTo>
                  <a:pt x="80411" y="95912"/>
                </a:lnTo>
                <a:lnTo>
                  <a:pt x="80068" y="96768"/>
                </a:lnTo>
                <a:lnTo>
                  <a:pt x="80068" y="97624"/>
                </a:lnTo>
                <a:lnTo>
                  <a:pt x="79497" y="99337"/>
                </a:lnTo>
                <a:lnTo>
                  <a:pt x="78697" y="101906"/>
                </a:lnTo>
                <a:lnTo>
                  <a:pt x="76870" y="105332"/>
                </a:lnTo>
                <a:lnTo>
                  <a:pt x="75728" y="107901"/>
                </a:lnTo>
                <a:lnTo>
                  <a:pt x="74357" y="108757"/>
                </a:lnTo>
                <a:lnTo>
                  <a:pt x="71387" y="112182"/>
                </a:lnTo>
                <a:lnTo>
                  <a:pt x="69788" y="113039"/>
                </a:lnTo>
                <a:lnTo>
                  <a:pt x="67961" y="113895"/>
                </a:lnTo>
                <a:lnTo>
                  <a:pt x="64077" y="115608"/>
                </a:lnTo>
                <a:lnTo>
                  <a:pt x="61907" y="116464"/>
                </a:lnTo>
                <a:lnTo>
                  <a:pt x="57224" y="116464"/>
                </a:lnTo>
                <a:lnTo>
                  <a:pt x="54711" y="117321"/>
                </a:lnTo>
                <a:lnTo>
                  <a:pt x="98115" y="117321"/>
                </a:lnTo>
                <a:lnTo>
                  <a:pt x="99942" y="115608"/>
                </a:lnTo>
                <a:lnTo>
                  <a:pt x="101541" y="113039"/>
                </a:lnTo>
                <a:lnTo>
                  <a:pt x="102341" y="111326"/>
                </a:lnTo>
                <a:lnTo>
                  <a:pt x="103369" y="109613"/>
                </a:lnTo>
                <a:lnTo>
                  <a:pt x="104968" y="106188"/>
                </a:lnTo>
                <a:lnTo>
                  <a:pt x="105653" y="103619"/>
                </a:lnTo>
                <a:lnTo>
                  <a:pt x="106453" y="101050"/>
                </a:lnTo>
                <a:lnTo>
                  <a:pt x="107024" y="98481"/>
                </a:lnTo>
                <a:lnTo>
                  <a:pt x="107481" y="95912"/>
                </a:lnTo>
                <a:lnTo>
                  <a:pt x="108737" y="86492"/>
                </a:lnTo>
                <a:lnTo>
                  <a:pt x="108966" y="82210"/>
                </a:lnTo>
                <a:lnTo>
                  <a:pt x="109223" y="79641"/>
                </a:lnTo>
                <a:lnTo>
                  <a:pt x="109337" y="77928"/>
                </a:lnTo>
                <a:lnTo>
                  <a:pt x="109423" y="75359"/>
                </a:lnTo>
                <a:lnTo>
                  <a:pt x="109347" y="53950"/>
                </a:lnTo>
                <a:lnTo>
                  <a:pt x="109308" y="50525"/>
                </a:lnTo>
                <a:lnTo>
                  <a:pt x="109080" y="47956"/>
                </a:lnTo>
                <a:lnTo>
                  <a:pt x="109023" y="47099"/>
                </a:lnTo>
                <a:lnTo>
                  <a:pt x="108966" y="43674"/>
                </a:lnTo>
                <a:lnTo>
                  <a:pt x="108737" y="41961"/>
                </a:lnTo>
                <a:lnTo>
                  <a:pt x="108623" y="40248"/>
                </a:lnTo>
                <a:lnTo>
                  <a:pt x="108280" y="38536"/>
                </a:lnTo>
                <a:lnTo>
                  <a:pt x="108166" y="36823"/>
                </a:lnTo>
                <a:lnTo>
                  <a:pt x="107938" y="35110"/>
                </a:lnTo>
                <a:lnTo>
                  <a:pt x="107595" y="34254"/>
                </a:lnTo>
                <a:lnTo>
                  <a:pt x="107481" y="32541"/>
                </a:lnTo>
                <a:lnTo>
                  <a:pt x="107024" y="30828"/>
                </a:lnTo>
                <a:lnTo>
                  <a:pt x="106453" y="29116"/>
                </a:lnTo>
                <a:lnTo>
                  <a:pt x="105539" y="25690"/>
                </a:lnTo>
                <a:lnTo>
                  <a:pt x="103483" y="20552"/>
                </a:lnTo>
                <a:lnTo>
                  <a:pt x="102912" y="19696"/>
                </a:lnTo>
                <a:lnTo>
                  <a:pt x="102113" y="17983"/>
                </a:lnTo>
                <a:lnTo>
                  <a:pt x="101199" y="16270"/>
                </a:lnTo>
                <a:lnTo>
                  <a:pt x="100285" y="15414"/>
                </a:lnTo>
                <a:lnTo>
                  <a:pt x="99638" y="14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81000" y="6469410"/>
            <a:ext cx="80010" cy="127635"/>
          </a:xfrm>
          <a:custGeom>
            <a:avLst/>
            <a:gdLst/>
            <a:ahLst/>
            <a:cxnLst/>
            <a:rect l="l" t="t" r="r" b="b"/>
            <a:pathLst>
              <a:path w="80010" h="127634">
                <a:moveTo>
                  <a:pt x="79611" y="0"/>
                </a:moveTo>
                <a:lnTo>
                  <a:pt x="0" y="0"/>
                </a:lnTo>
                <a:lnTo>
                  <a:pt x="0" y="127074"/>
                </a:lnTo>
                <a:lnTo>
                  <a:pt x="26156" y="127074"/>
                </a:lnTo>
                <a:lnTo>
                  <a:pt x="26156" y="68962"/>
                </a:lnTo>
                <a:lnTo>
                  <a:pt x="76756" y="68962"/>
                </a:lnTo>
                <a:lnTo>
                  <a:pt x="76756" y="54216"/>
                </a:lnTo>
                <a:lnTo>
                  <a:pt x="26156" y="54216"/>
                </a:lnTo>
                <a:lnTo>
                  <a:pt x="26156" y="15234"/>
                </a:lnTo>
                <a:lnTo>
                  <a:pt x="79611" y="15234"/>
                </a:lnTo>
                <a:lnTo>
                  <a:pt x="79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67383" y="1272539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 h="0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8808" y="6010655"/>
            <a:ext cx="676655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7383" y="879347"/>
            <a:ext cx="11024870" cy="523240"/>
          </a:xfrm>
          <a:custGeom>
            <a:avLst/>
            <a:gdLst/>
            <a:ahLst/>
            <a:cxnLst/>
            <a:rect l="l" t="t" r="r" b="b"/>
            <a:pathLst>
              <a:path w="11024870" h="523240">
                <a:moveTo>
                  <a:pt x="0" y="522731"/>
                </a:moveTo>
                <a:lnTo>
                  <a:pt x="11024615" y="522731"/>
                </a:lnTo>
                <a:lnTo>
                  <a:pt x="11024615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62911" y="1415796"/>
            <a:ext cx="3235452" cy="13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27657" y="1015420"/>
            <a:ext cx="668528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917315" algn="l"/>
              </a:tabLst>
            </a:pP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1. Set Up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Im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ge C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tegory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ts	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2. C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te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B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g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of Fe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90971" y="1415796"/>
            <a:ext cx="4981956" cy="142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06955" y="2862508"/>
            <a:ext cx="42303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3. </a:t>
            </a:r>
            <a:r>
              <a:rPr dirty="0" sz="1800" spc="-90" b="1">
                <a:solidFill>
                  <a:srgbClr val="00AEEA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in </a:t>
            </a:r>
            <a:r>
              <a:rPr dirty="0" sz="1800" spc="-5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n</a:t>
            </a:r>
            <a:r>
              <a:rPr dirty="0" sz="1800" spc="-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Im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ge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Cla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sifier</a:t>
            </a:r>
            <a:r>
              <a:rPr dirty="0" sz="1800" spc="-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00AEEA"/>
                </a:solidFill>
                <a:latin typeface="Arial"/>
                <a:cs typeface="Arial"/>
              </a:rPr>
              <a:t>w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th</a:t>
            </a:r>
            <a:r>
              <a:rPr dirty="0" sz="1800" spc="-30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BoVW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9298" y="4250618"/>
            <a:ext cx="36449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4. Cla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sify</a:t>
            </a:r>
            <a:r>
              <a:rPr dirty="0" sz="1800" spc="-5" b="1">
                <a:solidFill>
                  <a:srgbClr val="00AEEA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an 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ge </a:t>
            </a:r>
            <a:r>
              <a:rPr dirty="0" sz="1800" spc="5" b="1">
                <a:solidFill>
                  <a:srgbClr val="00AEEA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r Im</a:t>
            </a:r>
            <a:r>
              <a:rPr dirty="0" sz="1800" spc="-10" b="1">
                <a:solidFill>
                  <a:srgbClr val="00AEEA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AEEA"/>
                </a:solidFill>
                <a:latin typeface="Arial"/>
                <a:cs typeface="Arial"/>
              </a:rPr>
              <a:t>ge Set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5939" y="3268979"/>
            <a:ext cx="4079748" cy="95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74293" y="196818"/>
            <a:ext cx="92856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DETECTING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SLUMS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WITH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BOVW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FRAMEWORK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22740" y="684251"/>
            <a:ext cx="2585720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(DYNASLU</a:t>
            </a:r>
            <a:r>
              <a:rPr dirty="0" sz="3200" spc="-10" b="1">
                <a:latin typeface="Arial"/>
                <a:cs typeface="Arial"/>
              </a:rPr>
              <a:t>M</a:t>
            </a:r>
            <a:r>
              <a:rPr dirty="0" sz="2800" spc="-1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85844" y="4498847"/>
            <a:ext cx="1656588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82640" y="4518659"/>
            <a:ext cx="1658112" cy="1807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10383" y="4475988"/>
            <a:ext cx="1741932" cy="1850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83423" y="3101339"/>
            <a:ext cx="2488692" cy="2683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71016" y="6318502"/>
            <a:ext cx="10728960" cy="523240"/>
          </a:xfrm>
          <a:custGeom>
            <a:avLst/>
            <a:gdLst/>
            <a:ahLst/>
            <a:cxnLst/>
            <a:rect l="l" t="t" r="r" b="b"/>
            <a:pathLst>
              <a:path w="10728960" h="523240">
                <a:moveTo>
                  <a:pt x="0" y="522731"/>
                </a:moveTo>
                <a:lnTo>
                  <a:pt x="10728960" y="522731"/>
                </a:lnTo>
                <a:lnTo>
                  <a:pt x="1072896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50391" y="5914216"/>
            <a:ext cx="10011410" cy="883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2302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rac</a:t>
            </a:r>
            <a:r>
              <a:rPr dirty="0" sz="1800" spc="-30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Courier New"/>
                <a:cs typeface="Courier New"/>
              </a:rPr>
              <a:t>88.124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10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uel</a:t>
            </a:r>
            <a:r>
              <a:rPr dirty="0" sz="1400" spc="-1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age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based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clas</a:t>
            </a:r>
            <a:r>
              <a:rPr dirty="0" sz="1400" spc="5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ifi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 slu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s,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bui</a:t>
            </a:r>
            <a:r>
              <a:rPr dirty="0" sz="1400" spc="-5">
                <a:latin typeface="Arial"/>
                <a:cs typeface="Arial"/>
              </a:rPr>
              <a:t>l</a:t>
            </a:r>
            <a:r>
              <a:rPr dirty="0" sz="1400" spc="1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-</a:t>
            </a:r>
            <a:r>
              <a:rPr dirty="0" sz="1400">
                <a:latin typeface="Arial"/>
                <a:cs typeface="Arial"/>
              </a:rPr>
              <a:t>up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 spc="-5">
                <a:latin typeface="Arial"/>
                <a:cs typeface="Arial"/>
              </a:rPr>
              <a:t>-</a:t>
            </a:r>
            <a:r>
              <a:rPr dirty="0" sz="1400">
                <a:latin typeface="Arial"/>
                <a:cs typeface="Arial"/>
              </a:rPr>
              <a:t>bui</a:t>
            </a:r>
            <a:r>
              <a:rPr dirty="0" sz="1400" spc="-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-</a:t>
            </a:r>
            <a:r>
              <a:rPr dirty="0" sz="1400">
                <a:latin typeface="Arial"/>
                <a:cs typeface="Arial"/>
              </a:rPr>
              <a:t>up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</a:t>
            </a:r>
            <a:r>
              <a:rPr dirty="0" sz="1400" spc="-5">
                <a:latin typeface="Arial"/>
                <a:cs typeface="Arial"/>
              </a:rPr>
              <a:t>l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Indi</a:t>
            </a:r>
            <a:r>
              <a:rPr dirty="0" sz="1400" spc="-1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EA</a:t>
            </a:r>
            <a:r>
              <a:rPr dirty="0" sz="1400" spc="-15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SeL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Sy</a:t>
            </a:r>
            <a:r>
              <a:rPr dirty="0" sz="1400" spc="-5" i="1">
                <a:latin typeface="Arial"/>
                <a:cs typeface="Arial"/>
              </a:rPr>
              <a:t>m</a:t>
            </a:r>
            <a:r>
              <a:rPr dirty="0" sz="1400" i="1">
                <a:latin typeface="Arial"/>
                <a:cs typeface="Arial"/>
              </a:rPr>
              <a:t>posiu</a:t>
            </a:r>
            <a:r>
              <a:rPr dirty="0" sz="1400" spc="-10" i="1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Prague,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2017.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512" rIns="0" bIns="0" rtlCol="0" vert="horz">
            <a:spAutoFit/>
          </a:bodyPr>
          <a:lstStyle/>
          <a:p>
            <a:pPr marL="591820">
              <a:lnSpc>
                <a:spcPts val="381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URB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-15"/>
              <a:t> </a:t>
            </a:r>
            <a:r>
              <a:rPr dirty="0"/>
              <a:t>DIVIDE</a:t>
            </a:r>
            <a:r>
              <a:rPr dirty="0" spc="-1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DEEP LEARNING</a:t>
            </a:r>
            <a:r>
              <a:rPr dirty="0" spc="-20"/>
              <a:t> </a:t>
            </a:r>
            <a:r>
              <a:rPr dirty="0"/>
              <a:t>APP</a:t>
            </a:r>
            <a:r>
              <a:rPr dirty="0" spc="5"/>
              <a:t>R</a:t>
            </a:r>
            <a:r>
              <a:rPr dirty="0"/>
              <a:t>O</a:t>
            </a:r>
            <a:r>
              <a:rPr dirty="0" spc="5"/>
              <a:t>A</a:t>
            </a:r>
            <a:r>
              <a:rPr dirty="0"/>
              <a:t>CH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7219" y="944134"/>
            <a:ext cx="8383270" cy="573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eep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ning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methods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 </a:t>
            </a:r>
            <a:r>
              <a:rPr dirty="0" sz="2000" b="1">
                <a:latin typeface="Arial"/>
                <a:cs typeface="Arial"/>
              </a:rPr>
              <a:t>Con</a:t>
            </a:r>
            <a:r>
              <a:rPr dirty="0" sz="2000" spc="-20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olut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onal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Neural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</a:t>
            </a:r>
            <a:r>
              <a:rPr dirty="0" sz="2000" spc="-20" b="1">
                <a:latin typeface="Arial"/>
                <a:cs typeface="Arial"/>
              </a:rPr>
              <a:t>t</a:t>
            </a:r>
            <a:r>
              <a:rPr dirty="0" sz="2000" spc="30" b="1">
                <a:latin typeface="Arial"/>
                <a:cs typeface="Arial"/>
              </a:rPr>
              <a:t>w</a:t>
            </a:r>
            <a:r>
              <a:rPr dirty="0" sz="2000" b="1">
                <a:latin typeface="Arial"/>
                <a:cs typeface="Arial"/>
              </a:rPr>
              <a:t>ork</a:t>
            </a:r>
            <a:r>
              <a:rPr dirty="0" sz="2000" spc="-10" b="1">
                <a:latin typeface="Arial"/>
                <a:cs typeface="Arial"/>
              </a:rPr>
              <a:t>s</a:t>
            </a:r>
            <a:r>
              <a:rPr dirty="0" sz="2000" b="1">
                <a:latin typeface="Arial"/>
                <a:cs typeface="Arial"/>
              </a:rPr>
              <a:t>`(C</a:t>
            </a:r>
            <a:r>
              <a:rPr dirty="0" sz="2000" spc="5" b="1">
                <a:latin typeface="Arial"/>
                <a:cs typeface="Arial"/>
              </a:rPr>
              <a:t>N</a:t>
            </a:r>
            <a:r>
              <a:rPr dirty="0" sz="2000" spc="-10" b="1">
                <a:latin typeface="Arial"/>
                <a:cs typeface="Arial"/>
              </a:rPr>
              <a:t>N</a:t>
            </a:r>
            <a:r>
              <a:rPr dirty="0" sz="2000" b="1">
                <a:latin typeface="Arial"/>
                <a:cs typeface="Arial"/>
              </a:rPr>
              <a:t>s)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automatically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atial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ures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input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mage.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21" y="6145647"/>
            <a:ext cx="8614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Mbog</a:t>
            </a:r>
            <a:r>
              <a:rPr dirty="0" sz="1500" spc="10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, 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er</a:t>
            </a:r>
            <a:r>
              <a:rPr dirty="0" sz="1500" spc="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ello,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B</a:t>
            </a:r>
            <a:r>
              <a:rPr dirty="0" sz="1500">
                <a:latin typeface="Arial"/>
                <a:cs typeface="Arial"/>
              </a:rPr>
              <a:t>er</a:t>
            </a:r>
            <a:r>
              <a:rPr dirty="0" sz="1500" spc="5">
                <a:latin typeface="Arial"/>
                <a:cs typeface="Arial"/>
              </a:rPr>
              <a:t>g</a:t>
            </a:r>
            <a:r>
              <a:rPr dirty="0" sz="1500">
                <a:latin typeface="Arial"/>
                <a:cs typeface="Arial"/>
              </a:rPr>
              <a:t>ad</a:t>
            </a:r>
            <a:r>
              <a:rPr dirty="0" sz="1500" spc="10">
                <a:latin typeface="Arial"/>
                <a:cs typeface="Arial"/>
              </a:rPr>
              <a:t>o</a:t>
            </a:r>
            <a:r>
              <a:rPr dirty="0" sz="1500">
                <a:latin typeface="Arial"/>
                <a:cs typeface="Arial"/>
              </a:rPr>
              <a:t>,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t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>
                <a:latin typeface="Arial"/>
                <a:cs typeface="Arial"/>
              </a:rPr>
              <a:t>,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“</a:t>
            </a:r>
            <a:r>
              <a:rPr dirty="0" sz="1500">
                <a:latin typeface="Arial"/>
                <a:cs typeface="Arial"/>
              </a:rPr>
              <a:t>Detection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>
                <a:latin typeface="Arial"/>
                <a:cs typeface="Arial"/>
              </a:rPr>
              <a:t>f</a:t>
            </a:r>
            <a:r>
              <a:rPr dirty="0" sz="1500" spc="5">
                <a:latin typeface="Arial"/>
                <a:cs typeface="Arial"/>
              </a:rPr>
              <a:t>o</a:t>
            </a:r>
            <a:r>
              <a:rPr dirty="0" sz="1500">
                <a:latin typeface="Arial"/>
                <a:cs typeface="Arial"/>
              </a:rPr>
              <a:t>rm</a:t>
            </a:r>
            <a:r>
              <a:rPr dirty="0" sz="1500" spc="5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ettl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ments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</a:t>
            </a:r>
            <a:r>
              <a:rPr dirty="0" sz="1500" spc="5">
                <a:latin typeface="Arial"/>
                <a:cs typeface="Arial"/>
              </a:rPr>
              <a:t>r</a:t>
            </a:r>
            <a:r>
              <a:rPr dirty="0" sz="1500">
                <a:latin typeface="Arial"/>
                <a:cs typeface="Arial"/>
              </a:rPr>
              <a:t>om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V</a:t>
            </a:r>
            <a:r>
              <a:rPr dirty="0" sz="1500">
                <a:latin typeface="Arial"/>
                <a:cs typeface="Arial"/>
              </a:rPr>
              <a:t>HR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at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llite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Im</a:t>
            </a:r>
            <a:r>
              <a:rPr dirty="0" sz="1500" spc="5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ges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usi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>
                <a:latin typeface="Arial"/>
                <a:cs typeface="Arial"/>
              </a:rPr>
              <a:t>g</a:t>
            </a:r>
            <a:r>
              <a:rPr dirty="0" sz="1500">
                <a:latin typeface="Arial"/>
                <a:cs typeface="Arial"/>
              </a:rPr>
              <a:t> Co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 spc="-20">
                <a:latin typeface="Arial"/>
                <a:cs typeface="Arial"/>
              </a:rPr>
              <a:t>v</a:t>
            </a:r>
            <a:r>
              <a:rPr dirty="0" sz="1500">
                <a:latin typeface="Arial"/>
                <a:cs typeface="Arial"/>
              </a:rPr>
              <a:t>ol</a:t>
            </a:r>
            <a:r>
              <a:rPr dirty="0" sz="1500" spc="5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tional Ne</a:t>
            </a:r>
            <a:r>
              <a:rPr dirty="0" sz="1500" spc="5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5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Net</a:t>
            </a:r>
            <a:r>
              <a:rPr dirty="0" sz="1500" spc="-15">
                <a:latin typeface="Arial"/>
                <a:cs typeface="Arial"/>
              </a:rPr>
              <a:t>w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5">
                <a:latin typeface="Arial"/>
                <a:cs typeface="Arial"/>
              </a:rPr>
              <a:t>k</a:t>
            </a:r>
            <a:r>
              <a:rPr dirty="0" sz="1500" spc="2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,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i="1">
                <a:latin typeface="Arial"/>
                <a:cs typeface="Arial"/>
              </a:rPr>
              <a:t>IG</a:t>
            </a:r>
            <a:r>
              <a:rPr dirty="0" sz="1500" spc="-5" i="1">
                <a:latin typeface="Arial"/>
                <a:cs typeface="Arial"/>
              </a:rPr>
              <a:t>A</a:t>
            </a:r>
            <a:r>
              <a:rPr dirty="0" sz="1500" i="1">
                <a:latin typeface="Arial"/>
                <a:cs typeface="Arial"/>
              </a:rPr>
              <a:t>R</a:t>
            </a:r>
            <a:r>
              <a:rPr dirty="0" sz="1500" spc="-10" i="1">
                <a:latin typeface="Arial"/>
                <a:cs typeface="Arial"/>
              </a:rPr>
              <a:t>S</a:t>
            </a:r>
            <a:r>
              <a:rPr dirty="0" sz="1500" i="1">
                <a:latin typeface="Arial"/>
                <a:cs typeface="Arial"/>
              </a:rPr>
              <a:t>S</a:t>
            </a:r>
            <a:r>
              <a:rPr dirty="0" sz="1500" spc="-5" i="1">
                <a:latin typeface="Arial"/>
                <a:cs typeface="Arial"/>
              </a:rPr>
              <a:t> </a:t>
            </a:r>
            <a:r>
              <a:rPr dirty="0" sz="1500" spc="5" i="1">
                <a:latin typeface="Arial"/>
                <a:cs typeface="Arial"/>
              </a:rPr>
              <a:t>2</a:t>
            </a:r>
            <a:r>
              <a:rPr dirty="0" sz="1500" i="1">
                <a:latin typeface="Arial"/>
                <a:cs typeface="Arial"/>
              </a:rPr>
              <a:t>01</a:t>
            </a:r>
            <a:r>
              <a:rPr dirty="0" sz="1500" spc="10" i="1">
                <a:latin typeface="Arial"/>
                <a:cs typeface="Arial"/>
              </a:rPr>
              <a:t>7</a:t>
            </a:r>
            <a:r>
              <a:rPr dirty="0" sz="150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7947" y="1498091"/>
            <a:ext cx="7513320" cy="334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5667" y="4067555"/>
            <a:ext cx="5798820" cy="1687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567" y="407130"/>
            <a:ext cx="7976234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DEGREE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DEPRIVATION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USING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CNNS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3255" y="1036319"/>
            <a:ext cx="9712452" cy="422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76340" y="6189755"/>
            <a:ext cx="35159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urc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A.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Aj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forthc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131" y="5443728"/>
            <a:ext cx="5204460" cy="1385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02268" y="0"/>
            <a:ext cx="3189730" cy="3064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72071" y="2709672"/>
            <a:ext cx="4699000" cy="290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3114" y="2979007"/>
            <a:ext cx="6871334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CHALLEN</a:t>
            </a:r>
            <a:r>
              <a:rPr dirty="0" sz="3200" spc="5" b="1" i="1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ES</a:t>
            </a:r>
            <a:r>
              <a:rPr dirty="0" sz="3200" spc="-3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3200" spc="-1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SOME THOUGHTS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825" y="275946"/>
            <a:ext cx="10596880" cy="89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CHALLENGE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1: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dirty="0" sz="3200" b="1">
                <a:latin typeface="Arial"/>
                <a:cs typeface="Arial"/>
              </a:rPr>
              <a:t>UNDE</a:t>
            </a:r>
            <a:r>
              <a:rPr dirty="0" sz="3200" spc="5" b="1">
                <a:latin typeface="Arial"/>
                <a:cs typeface="Arial"/>
              </a:rPr>
              <a:t>R</a:t>
            </a:r>
            <a:r>
              <a:rPr dirty="0" sz="3200" b="1">
                <a:latin typeface="Arial"/>
                <a:cs typeface="Arial"/>
              </a:rPr>
              <a:t>STANDING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SLUMS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NOT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AS BINARY </a:t>
            </a:r>
            <a:r>
              <a:rPr dirty="0" sz="3200" spc="-10" b="1">
                <a:latin typeface="Arial"/>
                <a:cs typeface="Arial"/>
              </a:rPr>
              <a:t>P</a:t>
            </a:r>
            <a:r>
              <a:rPr dirty="0" sz="3200" b="1">
                <a:latin typeface="Arial"/>
                <a:cs typeface="Arial"/>
              </a:rPr>
              <a:t>ROBLEM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370" y="1503696"/>
            <a:ext cx="72815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ts val="238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>
                <a:latin typeface="Arial"/>
                <a:cs typeface="Arial"/>
              </a:rPr>
              <a:t>Mapping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diver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ity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dep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(mult</a:t>
            </a:r>
            <a:r>
              <a:rPr dirty="0" sz="2000" spc="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-class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app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 spc="-10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4897771"/>
            <a:ext cx="65747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000">
                <a:latin typeface="Arial"/>
                <a:cs typeface="Arial"/>
              </a:rPr>
              <a:t>Relationship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betwe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image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fea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ures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urban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poverty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980" y="2157983"/>
            <a:ext cx="7178040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9352" y="3675886"/>
            <a:ext cx="4168140" cy="3153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4293" y="6236999"/>
            <a:ext cx="66567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02789" algn="l"/>
              </a:tabLst>
            </a:pPr>
            <a:r>
              <a:rPr dirty="0" sz="1800">
                <a:latin typeface="Arial"/>
                <a:cs typeface="Arial"/>
              </a:rPr>
              <a:t>K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3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fer et 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.,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10">
                <a:latin typeface="Arial"/>
                <a:cs typeface="Arial"/>
              </a:rPr>
              <a:t>7</a:t>
            </a:r>
            <a:r>
              <a:rPr dirty="0" sz="1800">
                <a:latin typeface="Arial"/>
                <a:cs typeface="Arial"/>
              </a:rPr>
              <a:t>:	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https:/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</a:t>
            </a:r>
            <a:r>
              <a:rPr dirty="0" sz="1800" spc="-4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800" spc="-3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.m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d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i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.com/2072-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4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9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2/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9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/4/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3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8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4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/htm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CHALLEN</a:t>
            </a:r>
            <a:r>
              <a:rPr dirty="0" spc="5"/>
              <a:t>G</a:t>
            </a:r>
            <a:r>
              <a:rPr dirty="0"/>
              <a:t>E</a:t>
            </a:r>
            <a:r>
              <a:rPr dirty="0" spc="-40"/>
              <a:t> </a:t>
            </a:r>
            <a:r>
              <a:rPr dirty="0"/>
              <a:t>2:</a:t>
            </a:r>
          </a:p>
          <a:p>
            <a:pPr marL="12700">
              <a:lnSpc>
                <a:spcPct val="100000"/>
              </a:lnSpc>
            </a:pPr>
            <a:r>
              <a:rPr dirty="0"/>
              <a:t>CAN</a:t>
            </a:r>
            <a:r>
              <a:rPr dirty="0" spc="-15"/>
              <a:t> </a:t>
            </a:r>
            <a:r>
              <a:rPr dirty="0"/>
              <a:t>WE CO</a:t>
            </a:r>
            <a:r>
              <a:rPr dirty="0" spc="-15"/>
              <a:t>M</a:t>
            </a:r>
            <a:r>
              <a:rPr dirty="0"/>
              <a:t>PUTE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GLOBAL</a:t>
            </a:r>
            <a:r>
              <a:rPr dirty="0" spc="-40"/>
              <a:t> </a:t>
            </a:r>
            <a:r>
              <a:rPr dirty="0"/>
              <a:t>SLUM</a:t>
            </a:r>
            <a:r>
              <a:rPr dirty="0" spc="-30"/>
              <a:t> </a:t>
            </a:r>
            <a:r>
              <a:rPr dirty="0"/>
              <a:t>MAP?</a:t>
            </a:r>
          </a:p>
        </p:txBody>
      </p:sp>
      <p:sp>
        <p:nvSpPr>
          <p:cNvPr id="3" name="object 3"/>
          <p:cNvSpPr/>
          <p:nvPr/>
        </p:nvSpPr>
        <p:spPr>
          <a:xfrm>
            <a:off x="9742931" y="4756402"/>
            <a:ext cx="1926335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24188" y="103631"/>
            <a:ext cx="3067811" cy="188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0972" y="1914570"/>
            <a:ext cx="8401685" cy="414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Tra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5">
                <a:latin typeface="Arial"/>
                <a:cs typeface="Arial"/>
              </a:rPr>
              <a:t>f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10">
                <a:latin typeface="Arial"/>
                <a:cs typeface="Arial"/>
              </a:rPr>
              <a:t>il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ty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of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me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h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gy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(t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mp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–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p</a:t>
            </a:r>
            <a:r>
              <a:rPr dirty="0" sz="2800" spc="-15">
                <a:latin typeface="Arial"/>
                <a:cs typeface="Arial"/>
              </a:rPr>
              <a:t>at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)?</a:t>
            </a:r>
            <a:endParaRPr sz="28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182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Suit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b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ata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</a:t>
            </a:r>
            <a:r>
              <a:rPr dirty="0" sz="2800" spc="-5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ut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t…)</a:t>
            </a:r>
            <a:endParaRPr sz="2800">
              <a:latin typeface="Arial"/>
              <a:cs typeface="Arial"/>
            </a:endParaRPr>
          </a:p>
          <a:p>
            <a:pPr marL="268605" marR="426720" indent="-255904">
              <a:lnSpc>
                <a:spcPct val="100000"/>
              </a:lnSpc>
              <a:spcBef>
                <a:spcPts val="182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In</a:t>
            </a:r>
            <a:r>
              <a:rPr dirty="0" sz="2800" spc="-5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</a:t>
            </a:r>
            <a:r>
              <a:rPr dirty="0" sz="2800" spc="-10">
                <a:latin typeface="Arial"/>
                <a:cs typeface="Arial"/>
              </a:rPr>
              <a:t>if</a:t>
            </a:r>
            <a:r>
              <a:rPr dirty="0" sz="2800" spc="-5">
                <a:latin typeface="Arial"/>
                <a:cs typeface="Arial"/>
              </a:rPr>
              <a:t>f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25">
                <a:latin typeface="Arial"/>
                <a:cs typeface="Arial"/>
              </a:rPr>
              <a:t>m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v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pm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nt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g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15">
                <a:latin typeface="Arial"/>
                <a:cs typeface="Arial"/>
              </a:rPr>
              <a:t> d</a:t>
            </a:r>
            <a:r>
              <a:rPr dirty="0" sz="2800" spc="-10">
                <a:latin typeface="Arial"/>
                <a:cs typeface="Arial"/>
              </a:rPr>
              <a:t>y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mics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15">
                <a:latin typeface="Arial"/>
                <a:cs typeface="Arial"/>
              </a:rPr>
              <a:t>y</a:t>
            </a:r>
            <a:r>
              <a:rPr dirty="0" sz="2800" spc="-15">
                <a:latin typeface="Arial"/>
                <a:cs typeface="Arial"/>
              </a:rPr>
              <a:t>p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g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s?</a:t>
            </a:r>
            <a:endParaRPr sz="2800">
              <a:latin typeface="Arial"/>
              <a:cs typeface="Arial"/>
            </a:endParaRPr>
          </a:p>
          <a:p>
            <a:pPr marL="268605" marR="226060" indent="-255904">
              <a:lnSpc>
                <a:spcPct val="100000"/>
              </a:lnSpc>
              <a:spcBef>
                <a:spcPts val="1825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20">
                <a:latin typeface="Arial"/>
                <a:cs typeface="Arial"/>
              </a:rPr>
              <a:t>Fea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–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</a:t>
            </a:r>
            <a:r>
              <a:rPr dirty="0" sz="2800" spc="-1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–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me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–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whi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h</a:t>
            </a:r>
            <a:r>
              <a:rPr dirty="0" sz="2800" spc="-15">
                <a:latin typeface="Arial"/>
                <a:cs typeface="Arial"/>
              </a:rPr>
              <a:t> a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ri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hms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ef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at</a:t>
            </a:r>
            <a:r>
              <a:rPr dirty="0" sz="2800" spc="-10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20">
                <a:latin typeface="Arial"/>
                <a:cs typeface="Arial"/>
              </a:rPr>
              <a:t>Combin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ng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gr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und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(</a:t>
            </a:r>
            <a:r>
              <a:rPr dirty="0" sz="2800" spc="-15">
                <a:latin typeface="Arial"/>
                <a:cs typeface="Arial"/>
              </a:rPr>
              <a:t>e.</a:t>
            </a:r>
            <a:r>
              <a:rPr dirty="0" sz="2800" spc="-15">
                <a:latin typeface="Arial"/>
                <a:cs typeface="Arial"/>
              </a:rPr>
              <a:t>g</a:t>
            </a:r>
            <a:r>
              <a:rPr dirty="0" sz="2800" spc="-10">
                <a:latin typeface="Arial"/>
                <a:cs typeface="Arial"/>
              </a:rPr>
              <a:t>.,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from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Slum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D</a:t>
            </a:r>
            <a:r>
              <a:rPr dirty="0" sz="2800" spc="-35">
                <a:latin typeface="Arial"/>
                <a:cs typeface="Arial"/>
              </a:rPr>
              <a:t>w</a:t>
            </a:r>
            <a:r>
              <a:rPr dirty="0" sz="2800" spc="-15">
                <a:latin typeface="Arial"/>
                <a:cs typeface="Arial"/>
              </a:rPr>
              <a:t>el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ers</a:t>
            </a:r>
            <a:endParaRPr sz="28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800" spc="-15">
                <a:latin typeface="Arial"/>
                <a:cs typeface="Arial"/>
              </a:rPr>
              <a:t>In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l)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with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0">
                <a:latin typeface="Arial"/>
                <a:cs typeface="Arial"/>
              </a:rPr>
              <a:t>li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-15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53956" y="2232660"/>
            <a:ext cx="1594103" cy="2281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TEMPORAL</a:t>
            </a:r>
            <a:r>
              <a:rPr dirty="0" spc="-30"/>
              <a:t> </a:t>
            </a:r>
            <a:r>
              <a:rPr dirty="0"/>
              <a:t>DYNAMICS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1352" y="841247"/>
            <a:ext cx="7412735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0123" y="4367077"/>
            <a:ext cx="10723245" cy="2171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59725" indent="6096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7959725" marR="5080">
              <a:lnSpc>
                <a:spcPct val="100000"/>
              </a:lnSpc>
            </a:pP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http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s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://</a:t>
            </a:r>
            <a:r>
              <a:rPr dirty="0" sz="1800" spc="-3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ww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df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e.co</a:t>
            </a:r>
            <a:r>
              <a:rPr dirty="0" sz="1800">
                <a:solidFill>
                  <a:srgbClr val="4F2C7E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m/d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i/ful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/1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0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.1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0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8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0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/2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7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9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7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5</a:t>
            </a:r>
            <a:r>
              <a:rPr dirty="0" sz="1800">
                <a:solidFill>
                  <a:srgbClr val="4F2C7E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4.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0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1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8.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1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5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3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5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8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38</a:t>
            </a:r>
            <a:endParaRPr sz="1800">
              <a:latin typeface="Arial"/>
              <a:cs typeface="Arial"/>
            </a:endParaRPr>
          </a:p>
          <a:p>
            <a:pPr algn="just" marL="12700" marR="2124710">
              <a:lnSpc>
                <a:spcPct val="100000"/>
              </a:lnSpc>
              <a:spcBef>
                <a:spcPts val="1515"/>
              </a:spcBef>
            </a:pPr>
            <a:r>
              <a:rPr dirty="0" sz="1500" spc="-5">
                <a:latin typeface="Times New Roman"/>
                <a:cs typeface="Times New Roman"/>
              </a:rPr>
              <a:t>E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 spc="-20">
                <a:latin typeface="Times New Roman"/>
                <a:cs typeface="Times New Roman"/>
              </a:rPr>
              <a:t>r</a:t>
            </a:r>
            <a:r>
              <a:rPr dirty="0" sz="1500">
                <a:latin typeface="Times New Roman"/>
                <a:cs typeface="Times New Roman"/>
              </a:rPr>
              <a:t>g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-1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e</a:t>
            </a:r>
            <a:r>
              <a:rPr dirty="0" sz="1500" spc="1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nd</a:t>
            </a:r>
            <a:r>
              <a:rPr dirty="0" sz="1500" spc="16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Gr</a:t>
            </a:r>
            <a:r>
              <a:rPr dirty="0" sz="1500" spc="5">
                <a:latin typeface="Times New Roman"/>
                <a:cs typeface="Times New Roman"/>
              </a:rPr>
              <a:t>o</a:t>
            </a:r>
            <a:r>
              <a:rPr dirty="0" sz="1500">
                <a:latin typeface="Times New Roman"/>
                <a:cs typeface="Times New Roman"/>
              </a:rPr>
              <a:t>wth</a:t>
            </a:r>
            <a:r>
              <a:rPr dirty="0" sz="1500" spc="160">
                <a:latin typeface="Times New Roman"/>
                <a:cs typeface="Times New Roman"/>
              </a:rPr>
              <a:t> </a:t>
            </a:r>
            <a:r>
              <a:rPr dirty="0" sz="1500" spc="5">
                <a:latin typeface="Times New Roman"/>
                <a:cs typeface="Times New Roman"/>
              </a:rPr>
              <a:t>o</a:t>
            </a:r>
            <a:r>
              <a:rPr dirty="0" sz="1500">
                <a:latin typeface="Times New Roman"/>
                <a:cs typeface="Times New Roman"/>
              </a:rPr>
              <a:t>f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</a:t>
            </a:r>
            <a:r>
              <a:rPr dirty="0" sz="1500" spc="1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5">
                <a:latin typeface="Times New Roman"/>
                <a:cs typeface="Times New Roman"/>
              </a:rPr>
              <a:t>l</a:t>
            </a:r>
            <a:r>
              <a:rPr dirty="0" sz="1500">
                <a:latin typeface="Times New Roman"/>
                <a:cs typeface="Times New Roman"/>
              </a:rPr>
              <a:t>um</a:t>
            </a:r>
            <a:r>
              <a:rPr dirty="0" sz="1500" spc="14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in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 spc="5">
                <a:latin typeface="Times New Roman"/>
                <a:cs typeface="Times New Roman"/>
              </a:rPr>
              <a:t>H</a:t>
            </a:r>
            <a:r>
              <a:rPr dirty="0" sz="1500">
                <a:latin typeface="Times New Roman"/>
                <a:cs typeface="Times New Roman"/>
              </a:rPr>
              <a:t>u</a:t>
            </a:r>
            <a:r>
              <a:rPr dirty="0" sz="1500" spc="-10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di,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B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ng</a:t>
            </a:r>
            <a:r>
              <a:rPr dirty="0" sz="1500" spc="-10">
                <a:latin typeface="Times New Roman"/>
                <a:cs typeface="Times New Roman"/>
              </a:rPr>
              <a:t>al</a:t>
            </a:r>
            <a:r>
              <a:rPr dirty="0" sz="1500">
                <a:latin typeface="Times New Roman"/>
                <a:cs typeface="Times New Roman"/>
              </a:rPr>
              <a:t>ore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(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5">
                <a:latin typeface="Times New Roman"/>
                <a:cs typeface="Times New Roman"/>
              </a:rPr>
              <a:t>k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d</a:t>
            </a:r>
            <a:r>
              <a:rPr dirty="0" sz="1500" spc="16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wi</a:t>
            </a:r>
            <a:r>
              <a:rPr dirty="0" sz="1500" spc="-10">
                <a:latin typeface="Times New Roman"/>
                <a:cs typeface="Times New Roman"/>
              </a:rPr>
              <a:t>t</a:t>
            </a:r>
            <a:r>
              <a:rPr dirty="0" sz="1500">
                <a:latin typeface="Times New Roman"/>
                <a:cs typeface="Times New Roman"/>
              </a:rPr>
              <a:t>h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</a:t>
            </a:r>
            <a:r>
              <a:rPr dirty="0" sz="1500" spc="1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red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po</a:t>
            </a:r>
            <a:r>
              <a:rPr dirty="0" sz="1500" spc="-10">
                <a:latin typeface="Times New Roman"/>
                <a:cs typeface="Times New Roman"/>
              </a:rPr>
              <a:t>ly</a:t>
            </a:r>
            <a:r>
              <a:rPr dirty="0" sz="1500">
                <a:latin typeface="Times New Roman"/>
                <a:cs typeface="Times New Roman"/>
              </a:rPr>
              <a:t>gon</a:t>
            </a:r>
            <a:r>
              <a:rPr dirty="0" sz="1500" spc="15">
                <a:latin typeface="Times New Roman"/>
                <a:cs typeface="Times New Roman"/>
              </a:rPr>
              <a:t>)</a:t>
            </a:r>
            <a:r>
              <a:rPr dirty="0" sz="1500">
                <a:latin typeface="Times New Roman"/>
                <a:cs typeface="Times New Roman"/>
              </a:rPr>
              <a:t>.</a:t>
            </a:r>
            <a:r>
              <a:rPr dirty="0" sz="1500" spc="1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)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Sl</a:t>
            </a:r>
            <a:r>
              <a:rPr dirty="0" sz="1500" spc="5">
                <a:latin typeface="Times New Roman"/>
                <a:cs typeface="Times New Roman"/>
              </a:rPr>
              <a:t>u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16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m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 spc="-20">
                <a:latin typeface="Times New Roman"/>
                <a:cs typeface="Times New Roman"/>
              </a:rPr>
              <a:t>r</a:t>
            </a:r>
            <a:r>
              <a:rPr dirty="0" sz="1500">
                <a:latin typeface="Times New Roman"/>
                <a:cs typeface="Times New Roman"/>
              </a:rPr>
              <a:t>ge</a:t>
            </a:r>
            <a:r>
              <a:rPr dirty="0" sz="1500" spc="1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-10">
                <a:latin typeface="Times New Roman"/>
                <a:cs typeface="Times New Roman"/>
              </a:rPr>
              <a:t>ea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ons</a:t>
            </a:r>
            <a:r>
              <a:rPr dirty="0" sz="1500" spc="-10">
                <a:latin typeface="Times New Roman"/>
                <a:cs typeface="Times New Roman"/>
              </a:rPr>
              <a:t>t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5">
                <a:latin typeface="Times New Roman"/>
                <a:cs typeface="Times New Roman"/>
              </a:rPr>
              <a:t>u</a:t>
            </a:r>
            <a:r>
              <a:rPr dirty="0" sz="1500" spc="-2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t</a:t>
            </a:r>
            <a:r>
              <a:rPr dirty="0" sz="1500" spc="-10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on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-10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te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n 2</a:t>
            </a:r>
            <a:r>
              <a:rPr dirty="0" sz="1500" spc="-10">
                <a:latin typeface="Times New Roman"/>
                <a:cs typeface="Times New Roman"/>
              </a:rPr>
              <a:t>0</a:t>
            </a:r>
            <a:r>
              <a:rPr dirty="0" sz="1500">
                <a:latin typeface="Times New Roman"/>
                <a:cs typeface="Times New Roman"/>
              </a:rPr>
              <a:t>0</a:t>
            </a:r>
            <a:r>
              <a:rPr dirty="0" sz="1500" spc="5">
                <a:latin typeface="Times New Roman"/>
                <a:cs typeface="Times New Roman"/>
              </a:rPr>
              <a:t>8</a:t>
            </a:r>
            <a:r>
              <a:rPr dirty="0" sz="1500">
                <a:latin typeface="Times New Roman"/>
                <a:cs typeface="Times New Roman"/>
              </a:rPr>
              <a:t>.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b</a:t>
            </a:r>
            <a:r>
              <a:rPr dirty="0" sz="1500">
                <a:latin typeface="Times New Roman"/>
                <a:cs typeface="Times New Roman"/>
              </a:rPr>
              <a:t>)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-10">
                <a:latin typeface="Times New Roman"/>
                <a:cs typeface="Times New Roman"/>
              </a:rPr>
              <a:t>l</a:t>
            </a:r>
            <a:r>
              <a:rPr dirty="0" sz="1500">
                <a:latin typeface="Times New Roman"/>
                <a:cs typeface="Times New Roman"/>
              </a:rPr>
              <a:t>um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gr</a:t>
            </a:r>
            <a:r>
              <a:rPr dirty="0" sz="1500" spc="5">
                <a:latin typeface="Times New Roman"/>
                <a:cs typeface="Times New Roman"/>
              </a:rPr>
              <a:t>o</a:t>
            </a:r>
            <a:r>
              <a:rPr dirty="0" sz="1500" spc="-20">
                <a:latin typeface="Times New Roman"/>
                <a:cs typeface="Times New Roman"/>
              </a:rPr>
              <a:t>w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-10">
                <a:latin typeface="Times New Roman"/>
                <a:cs typeface="Times New Roman"/>
              </a:rPr>
              <a:t>ea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t</a:t>
            </a:r>
            <a:r>
              <a:rPr dirty="0" sz="1500">
                <a:latin typeface="Times New Roman"/>
                <a:cs typeface="Times New Roman"/>
              </a:rPr>
              <a:t>he sa</a:t>
            </a:r>
            <a:r>
              <a:rPr dirty="0" sz="1500" spc="-25">
                <a:latin typeface="Times New Roman"/>
                <a:cs typeface="Times New Roman"/>
              </a:rPr>
              <a:t>m</a:t>
            </a:r>
            <a:r>
              <a:rPr dirty="0" sz="1500">
                <a:latin typeface="Times New Roman"/>
                <a:cs typeface="Times New Roman"/>
              </a:rPr>
              <a:t>e sit</a:t>
            </a:r>
            <a:r>
              <a:rPr dirty="0" sz="1500" spc="-5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.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)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Sl</a:t>
            </a:r>
            <a:r>
              <a:rPr dirty="0" sz="1500" spc="5">
                <a:latin typeface="Times New Roman"/>
                <a:cs typeface="Times New Roman"/>
              </a:rPr>
              <a:t>u</a:t>
            </a:r>
            <a:r>
              <a:rPr dirty="0" sz="1500">
                <a:latin typeface="Times New Roman"/>
                <a:cs typeface="Times New Roman"/>
              </a:rPr>
              <a:t>m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d</a:t>
            </a:r>
            <a:r>
              <a:rPr dirty="0" sz="1500">
                <a:latin typeface="Times New Roman"/>
                <a:cs typeface="Times New Roman"/>
              </a:rPr>
              <a:t>is</a:t>
            </a:r>
            <a:r>
              <a:rPr dirty="0" sz="1500" spc="-10">
                <a:latin typeface="Times New Roman"/>
                <a:cs typeface="Times New Roman"/>
              </a:rPr>
              <a:t>ap</a:t>
            </a:r>
            <a:r>
              <a:rPr dirty="0" sz="1500">
                <a:latin typeface="Times New Roman"/>
                <a:cs typeface="Times New Roman"/>
              </a:rPr>
              <a:t>p</a:t>
            </a:r>
            <a:r>
              <a:rPr dirty="0" sz="1500" spc="-10">
                <a:latin typeface="Times New Roman"/>
                <a:cs typeface="Times New Roman"/>
              </a:rPr>
              <a:t>ea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2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w</a:t>
            </a:r>
            <a:r>
              <a:rPr dirty="0" sz="1500">
                <a:latin typeface="Times New Roman"/>
                <a:cs typeface="Times New Roman"/>
              </a:rPr>
              <a:t>h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on</a:t>
            </a:r>
            <a:r>
              <a:rPr dirty="0" sz="1500" spc="-10">
                <a:latin typeface="Times New Roman"/>
                <a:cs typeface="Times New Roman"/>
              </a:rPr>
              <a:t>s</a:t>
            </a:r>
            <a:r>
              <a:rPr dirty="0" sz="1500">
                <a:latin typeface="Times New Roman"/>
                <a:cs typeface="Times New Roman"/>
              </a:rPr>
              <a:t>tru</a:t>
            </a:r>
            <a:r>
              <a:rPr dirty="0" sz="1500" spc="-20">
                <a:latin typeface="Times New Roman"/>
                <a:cs typeface="Times New Roman"/>
              </a:rPr>
              <a:t>c</a:t>
            </a:r>
            <a:r>
              <a:rPr dirty="0" sz="1500" spc="-10">
                <a:latin typeface="Times New Roman"/>
                <a:cs typeface="Times New Roman"/>
              </a:rPr>
              <a:t>t</a:t>
            </a:r>
            <a:r>
              <a:rPr dirty="0" sz="1500">
                <a:latin typeface="Times New Roman"/>
                <a:cs typeface="Times New Roman"/>
              </a:rPr>
              <a:t>i</a:t>
            </a:r>
            <a:r>
              <a:rPr dirty="0" sz="1500" spc="-5">
                <a:latin typeface="Times New Roman"/>
                <a:cs typeface="Times New Roman"/>
              </a:rPr>
              <a:t>o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2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c</a:t>
            </a:r>
            <a:r>
              <a:rPr dirty="0" sz="1500">
                <a:latin typeface="Times New Roman"/>
                <a:cs typeface="Times New Roman"/>
              </a:rPr>
              <a:t>o</a:t>
            </a:r>
            <a:r>
              <a:rPr dirty="0" sz="1500" spc="-20">
                <a:latin typeface="Times New Roman"/>
                <a:cs typeface="Times New Roman"/>
              </a:rPr>
              <a:t>m</a:t>
            </a:r>
            <a:r>
              <a:rPr dirty="0" sz="1500">
                <a:latin typeface="Times New Roman"/>
                <a:cs typeface="Times New Roman"/>
              </a:rPr>
              <a:t>pl</a:t>
            </a:r>
            <a:r>
              <a:rPr dirty="0" sz="1500" spc="-5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te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in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 spc="5">
                <a:latin typeface="Times New Roman"/>
                <a:cs typeface="Times New Roman"/>
              </a:rPr>
              <a:t>2013</a:t>
            </a:r>
            <a:r>
              <a:rPr dirty="0" sz="1500">
                <a:latin typeface="Times New Roman"/>
                <a:cs typeface="Times New Roman"/>
              </a:rPr>
              <a:t>.</a:t>
            </a:r>
            <a:r>
              <a:rPr dirty="0" sz="1500" spc="-30">
                <a:latin typeface="Times New Roman"/>
                <a:cs typeface="Times New Roman"/>
              </a:rPr>
              <a:t> </a:t>
            </a:r>
            <a:r>
              <a:rPr dirty="0" sz="1500" spc="5">
                <a:latin typeface="Times New Roman"/>
                <a:cs typeface="Times New Roman"/>
              </a:rPr>
              <a:t>d</a:t>
            </a:r>
            <a:r>
              <a:rPr dirty="0" sz="1500">
                <a:latin typeface="Times New Roman"/>
                <a:cs typeface="Times New Roman"/>
              </a:rPr>
              <a:t>)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</a:t>
            </a:r>
            <a:r>
              <a:rPr dirty="0" sz="1500" spc="-8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5">
                <a:latin typeface="Times New Roman"/>
                <a:cs typeface="Times New Roman"/>
              </a:rPr>
              <a:t>l</a:t>
            </a:r>
            <a:r>
              <a:rPr dirty="0" sz="1500">
                <a:latin typeface="Times New Roman"/>
                <a:cs typeface="Times New Roman"/>
              </a:rPr>
              <a:t>um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>
                <a:latin typeface="Times New Roman"/>
                <a:cs typeface="Times New Roman"/>
              </a:rPr>
              <a:t>-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 spc="-20">
                <a:latin typeface="Times New Roman"/>
                <a:cs typeface="Times New Roman"/>
              </a:rPr>
              <a:t>r</a:t>
            </a:r>
            <a:r>
              <a:rPr dirty="0" sz="1500">
                <a:latin typeface="Times New Roman"/>
                <a:cs typeface="Times New Roman"/>
              </a:rPr>
              <a:t>ge</a:t>
            </a:r>
            <a:r>
              <a:rPr dirty="0" sz="1500" spc="-10">
                <a:latin typeface="Times New Roman"/>
                <a:cs typeface="Times New Roman"/>
              </a:rPr>
              <a:t> a</a:t>
            </a:r>
            <a:r>
              <a:rPr dirty="0" sz="1500">
                <a:latin typeface="Times New Roman"/>
                <a:cs typeface="Times New Roman"/>
              </a:rPr>
              <a:t>t t</a:t>
            </a:r>
            <a:r>
              <a:rPr dirty="0" sz="1500" spc="5">
                <a:latin typeface="Times New Roman"/>
                <a:cs typeface="Times New Roman"/>
              </a:rPr>
              <a:t>h</a:t>
            </a:r>
            <a:r>
              <a:rPr dirty="0" sz="1500">
                <a:latin typeface="Times New Roman"/>
                <a:cs typeface="Times New Roman"/>
              </a:rPr>
              <a:t>e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sa</a:t>
            </a:r>
            <a:r>
              <a:rPr dirty="0" sz="1500" spc="-20">
                <a:latin typeface="Times New Roman"/>
                <a:cs typeface="Times New Roman"/>
              </a:rPr>
              <a:t>m</a:t>
            </a:r>
            <a:r>
              <a:rPr dirty="0" sz="1500">
                <a:latin typeface="Times New Roman"/>
                <a:cs typeface="Times New Roman"/>
              </a:rPr>
              <a:t>e</a:t>
            </a:r>
            <a:r>
              <a:rPr dirty="0" sz="1500" spc="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5">
                <a:latin typeface="Times New Roman"/>
                <a:cs typeface="Times New Roman"/>
              </a:rPr>
              <a:t>i</a:t>
            </a:r>
            <a:r>
              <a:rPr dirty="0" sz="1500">
                <a:latin typeface="Times New Roman"/>
                <a:cs typeface="Times New Roman"/>
              </a:rPr>
              <a:t>te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in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 spc="5">
                <a:latin typeface="Times New Roman"/>
                <a:cs typeface="Times New Roman"/>
              </a:rPr>
              <a:t>201</a:t>
            </a:r>
            <a:r>
              <a:rPr dirty="0" sz="1500">
                <a:latin typeface="Times New Roman"/>
                <a:cs typeface="Times New Roman"/>
              </a:rPr>
              <a:t>4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(</a:t>
            </a:r>
            <a:r>
              <a:rPr dirty="0" sz="1500" spc="5">
                <a:latin typeface="Times New Roman"/>
                <a:cs typeface="Times New Roman"/>
              </a:rPr>
              <a:t>I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g</a:t>
            </a:r>
            <a:r>
              <a:rPr dirty="0" sz="1500" spc="-10">
                <a:latin typeface="Times New Roman"/>
                <a:cs typeface="Times New Roman"/>
              </a:rPr>
              <a:t>e</a:t>
            </a:r>
            <a:r>
              <a:rPr dirty="0" sz="1500" spc="5">
                <a:latin typeface="Times New Roman"/>
                <a:cs typeface="Times New Roman"/>
              </a:rPr>
              <a:t>s</a:t>
            </a:r>
            <a:r>
              <a:rPr dirty="0" sz="1500">
                <a:latin typeface="Times New Roman"/>
                <a:cs typeface="Times New Roman"/>
              </a:rPr>
              <a:t>– </a:t>
            </a:r>
            <a:r>
              <a:rPr dirty="0" sz="1500">
                <a:latin typeface="Times New Roman"/>
                <a:cs typeface="Times New Roman"/>
              </a:rPr>
              <a:t>Go</a:t>
            </a:r>
            <a:r>
              <a:rPr dirty="0" sz="1500" spc="5">
                <a:latin typeface="Times New Roman"/>
                <a:cs typeface="Times New Roman"/>
              </a:rPr>
              <a:t>o</a:t>
            </a:r>
            <a:r>
              <a:rPr dirty="0" sz="1500">
                <a:latin typeface="Times New Roman"/>
                <a:cs typeface="Times New Roman"/>
              </a:rPr>
              <a:t>gle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E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r</a:t>
            </a:r>
            <a:r>
              <a:rPr dirty="0" sz="1500" spc="5">
                <a:latin typeface="Times New Roman"/>
                <a:cs typeface="Times New Roman"/>
              </a:rPr>
              <a:t>th</a:t>
            </a:r>
            <a:r>
              <a:rPr dirty="0" sz="1500">
                <a:latin typeface="Times New Roman"/>
                <a:cs typeface="Times New Roman"/>
              </a:rPr>
              <a:t>)</a:t>
            </a:r>
            <a:r>
              <a:rPr dirty="0" sz="1500" spc="-1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(</a:t>
            </a:r>
            <a:r>
              <a:rPr dirty="0" sz="1500" spc="5">
                <a:latin typeface="Times New Roman"/>
                <a:cs typeface="Times New Roman"/>
              </a:rPr>
              <a:t>S</a:t>
            </a:r>
            <a:r>
              <a:rPr dirty="0" sz="1500">
                <a:latin typeface="Times New Roman"/>
                <a:cs typeface="Times New Roman"/>
              </a:rPr>
              <a:t>ource: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D</a:t>
            </a:r>
            <a:r>
              <a:rPr dirty="0" sz="1500" spc="-10">
                <a:latin typeface="Times New Roman"/>
                <a:cs typeface="Times New Roman"/>
              </a:rPr>
              <a:t>y</a:t>
            </a:r>
            <a:r>
              <a:rPr dirty="0" sz="1500">
                <a:latin typeface="Times New Roman"/>
                <a:cs typeface="Times New Roman"/>
              </a:rPr>
              <a:t>n</a:t>
            </a:r>
            <a:r>
              <a:rPr dirty="0" sz="1500" spc="-10">
                <a:latin typeface="Times New Roman"/>
                <a:cs typeface="Times New Roman"/>
              </a:rPr>
              <a:t>a</a:t>
            </a:r>
            <a:r>
              <a:rPr dirty="0" sz="1500">
                <a:latin typeface="Times New Roman"/>
                <a:cs typeface="Times New Roman"/>
              </a:rPr>
              <a:t>s</a:t>
            </a:r>
            <a:r>
              <a:rPr dirty="0" sz="1500" spc="5">
                <a:latin typeface="Times New Roman"/>
                <a:cs typeface="Times New Roman"/>
              </a:rPr>
              <a:t>l</a:t>
            </a:r>
            <a:r>
              <a:rPr dirty="0" sz="1500">
                <a:latin typeface="Times New Roman"/>
                <a:cs typeface="Times New Roman"/>
              </a:rPr>
              <a:t>u</a:t>
            </a:r>
            <a:r>
              <a:rPr dirty="0" sz="1500" spc="-15">
                <a:latin typeface="Times New Roman"/>
                <a:cs typeface="Times New Roman"/>
              </a:rPr>
              <a:t>m</a:t>
            </a:r>
            <a:r>
              <a:rPr dirty="0" sz="150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ct val="100000"/>
              </a:lnSpc>
            </a:pPr>
            <a:r>
              <a:rPr dirty="0"/>
              <a:t>U</a:t>
            </a:r>
            <a:r>
              <a:rPr dirty="0" spc="5"/>
              <a:t>N</a:t>
            </a:r>
            <a:r>
              <a:rPr dirty="0"/>
              <a:t>CE</a:t>
            </a:r>
            <a:r>
              <a:rPr dirty="0" spc="5"/>
              <a:t>R</a:t>
            </a:r>
            <a:r>
              <a:rPr dirty="0"/>
              <a:t>TAINTIES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THE REFERE</a:t>
            </a:r>
            <a:r>
              <a:rPr dirty="0" spc="5"/>
              <a:t>N</a:t>
            </a:r>
            <a:r>
              <a:rPr dirty="0"/>
              <a:t>CE</a:t>
            </a:r>
            <a:r>
              <a:rPr dirty="0" spc="-50"/>
              <a:t> </a:t>
            </a:r>
            <a:r>
              <a:rPr dirty="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7" y="1371600"/>
            <a:ext cx="4802124" cy="516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17235" y="1013460"/>
            <a:ext cx="2883408" cy="2162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25617" y="3236214"/>
            <a:ext cx="0" cy="540385"/>
          </a:xfrm>
          <a:custGeom>
            <a:avLst/>
            <a:gdLst/>
            <a:ahLst/>
            <a:cxnLst/>
            <a:rect l="l" t="t" r="r" b="b"/>
            <a:pathLst>
              <a:path w="0" h="540385">
                <a:moveTo>
                  <a:pt x="0" y="0"/>
                </a:moveTo>
                <a:lnTo>
                  <a:pt x="0" y="540004"/>
                </a:lnTo>
              </a:path>
            </a:pathLst>
          </a:custGeom>
          <a:ln w="38100">
            <a:solidFill>
              <a:srgbClr val="34B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038" y="6057138"/>
            <a:ext cx="0" cy="396240"/>
          </a:xfrm>
          <a:custGeom>
            <a:avLst/>
            <a:gdLst/>
            <a:ahLst/>
            <a:cxnLst/>
            <a:rect l="l" t="t" r="r" b="b"/>
            <a:pathLst>
              <a:path w="0"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38100">
            <a:solidFill>
              <a:srgbClr val="34B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63896" y="4050791"/>
            <a:ext cx="2875788" cy="1965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03596" y="3227125"/>
            <a:ext cx="5970270" cy="2214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81250">
              <a:lnSpc>
                <a:spcPct val="100000"/>
              </a:lnSpc>
            </a:pP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In ar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 </a:t>
            </a:r>
            <a:r>
              <a:rPr dirty="0" sz="1800" spc="-45">
                <a:solidFill>
                  <a:srgbClr val="5F5F5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ith</a:t>
            </a:r>
            <a:r>
              <a:rPr dirty="0" sz="1800" spc="4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er</a:t>
            </a:r>
            <a:r>
              <a:rPr dirty="0" sz="18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re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me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 sh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800" spc="-40">
                <a:solidFill>
                  <a:srgbClr val="5F5F5F"/>
                </a:solidFill>
                <a:latin typeface="Arial"/>
                <a:cs typeface="Arial"/>
              </a:rPr>
              <a:t>w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5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(on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he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gr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u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d):</a:t>
            </a:r>
            <a:r>
              <a:rPr dirty="0" sz="18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or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 b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ng</a:t>
            </a:r>
            <a:r>
              <a:rPr dirty="0" sz="1800" spc="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mat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ri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ls,</a:t>
            </a:r>
            <a:r>
              <a:rPr dirty="0" sz="18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gh</a:t>
            </a:r>
            <a:r>
              <a:rPr dirty="0" sz="18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ns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ty</a:t>
            </a:r>
            <a:r>
              <a:rPr dirty="0" sz="1800" spc="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2987675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urc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.,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10">
                <a:latin typeface="Arial"/>
                <a:cs typeface="Arial"/>
              </a:rPr>
              <a:t>7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http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s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://</a:t>
            </a:r>
            <a:r>
              <a:rPr dirty="0" sz="1800" spc="-3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ww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w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.md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p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i.com/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0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7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-</a:t>
            </a:r>
            <a:r>
              <a:rPr dirty="0" sz="1800">
                <a:solidFill>
                  <a:srgbClr val="4F2C7E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4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9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/9/</a:t>
            </a:r>
            <a:r>
              <a:rPr dirty="0" sz="1800" spc="-135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1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1/</a:t>
            </a:r>
            <a:r>
              <a:rPr dirty="0" sz="1800" spc="-14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1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1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6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6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3896" y="4050791"/>
            <a:ext cx="2875915" cy="196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">
              <a:lnSpc>
                <a:spcPct val="100000"/>
              </a:lnSpc>
            </a:pP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cat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8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he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river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b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5904" y="6043540"/>
            <a:ext cx="2655570" cy="673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Mi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cl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ssifi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c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500" spc="-1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ns:</a:t>
            </a:r>
            <a:r>
              <a:rPr dirty="0" sz="1500" spc="-5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hi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5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density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 and</a:t>
            </a:r>
            <a:r>
              <a:rPr dirty="0" sz="15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ha</a:t>
            </a:r>
            <a:r>
              <a:rPr dirty="0" sz="1500" spc="-20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e a</a:t>
            </a:r>
            <a:r>
              <a:rPr dirty="0" sz="15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of</a:t>
            </a:r>
            <a:r>
              <a:rPr dirty="0" sz="15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om</a:t>
            </a:r>
            <a:r>
              <a:rPr dirty="0" sz="1500" spc="-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asbest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s,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 but</a:t>
            </a:r>
            <a:r>
              <a:rPr dirty="0" sz="15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not</a:t>
            </a:r>
            <a:r>
              <a:rPr dirty="0" sz="15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500" spc="-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sl</a:t>
            </a:r>
            <a:r>
              <a:rPr dirty="0" sz="1500" spc="5">
                <a:solidFill>
                  <a:srgbClr val="5F5F5F"/>
                </a:solidFill>
                <a:latin typeface="Arial"/>
                <a:cs typeface="Arial"/>
              </a:rPr>
              <a:t>u</a:t>
            </a:r>
            <a:r>
              <a:rPr dirty="0" sz="1500">
                <a:solidFill>
                  <a:srgbClr val="5F5F5F"/>
                </a:solidFill>
                <a:latin typeface="Arial"/>
                <a:cs typeface="Arial"/>
              </a:rPr>
              <a:t>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375" y="334232"/>
            <a:ext cx="10528935" cy="920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CHALLEN</a:t>
            </a:r>
            <a:r>
              <a:rPr dirty="0" sz="3200" spc="5" b="1">
                <a:latin typeface="Arial"/>
                <a:cs typeface="Arial"/>
              </a:rPr>
              <a:t>G</a:t>
            </a:r>
            <a:r>
              <a:rPr dirty="0" sz="3200" b="1">
                <a:latin typeface="Arial"/>
                <a:cs typeface="Arial"/>
              </a:rPr>
              <a:t>E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3: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INFORMATION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NEEDS AND E</a:t>
            </a:r>
            <a:r>
              <a:rPr dirty="0" sz="3200" spc="-10" b="1">
                <a:latin typeface="Arial"/>
                <a:cs typeface="Arial"/>
              </a:rPr>
              <a:t>T</a:t>
            </a:r>
            <a:r>
              <a:rPr dirty="0" sz="3200" b="1">
                <a:latin typeface="Arial"/>
                <a:cs typeface="Arial"/>
              </a:rPr>
              <a:t>HIC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CONSIDER</a:t>
            </a:r>
            <a:r>
              <a:rPr dirty="0" sz="3200" spc="5" b="1">
                <a:latin typeface="Arial"/>
                <a:cs typeface="Arial"/>
              </a:rPr>
              <a:t>A</a:t>
            </a:r>
            <a:r>
              <a:rPr dirty="0" sz="3200" b="1">
                <a:latin typeface="Arial"/>
                <a:cs typeface="Arial"/>
              </a:rPr>
              <a:t>TIO</a:t>
            </a:r>
            <a:r>
              <a:rPr dirty="0" sz="3200" spc="-10" b="1">
                <a:latin typeface="Arial"/>
                <a:cs typeface="Arial"/>
              </a:rPr>
              <a:t>N</a:t>
            </a:r>
            <a:r>
              <a:rPr dirty="0" sz="3200" b="1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468" y="1260347"/>
            <a:ext cx="7839456" cy="482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4824" y="5285263"/>
            <a:ext cx="8028940" cy="1459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2310" marR="300355">
              <a:lnSpc>
                <a:spcPct val="100000"/>
              </a:lnSpc>
            </a:pP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Shall</a:t>
            </a:r>
            <a:r>
              <a:rPr dirty="0" sz="2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we make</a:t>
            </a:r>
            <a:r>
              <a:rPr dirty="0" sz="2400" spc="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slum</a:t>
            </a:r>
            <a:r>
              <a:rPr dirty="0" sz="2400" spc="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maps and images</a:t>
            </a:r>
            <a:r>
              <a:rPr dirty="0" sz="2400" spc="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publ</a:t>
            </a:r>
            <a:r>
              <a:rPr dirty="0" sz="2400" spc="5" b="1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dirty="0" sz="2400" spc="5" b="1" i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 avai</a:t>
            </a:r>
            <a:r>
              <a:rPr dirty="0" sz="2400" spc="5" b="1" i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 i="1">
                <a:solidFill>
                  <a:srgbClr val="FFFFFF"/>
                </a:solidFill>
                <a:latin typeface="Arial"/>
                <a:cs typeface="Arial"/>
              </a:rPr>
              <a:t>able ????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http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s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: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z="1800" spc="-2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spc="-3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.sich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spc="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h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its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itik</a:t>
            </a:r>
            <a:r>
              <a:rPr dirty="0" sz="1800" spc="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b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g.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d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e/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2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0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1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8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/0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7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z="1800" spc="-12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1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1/th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-digit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iz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ti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f-th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b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e-</a:t>
            </a:r>
            <a:r>
              <a:rPr dirty="0" sz="1800">
                <a:solidFill>
                  <a:srgbClr val="4F2C7E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mac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h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-l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ar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abou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u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ti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n-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in</a:t>
            </a:r>
            <a:r>
              <a:rPr dirty="0" sz="1800" spc="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d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-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f-supp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2025" y="3551490"/>
            <a:ext cx="288798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ou</a:t>
            </a:r>
            <a:r>
              <a:rPr dirty="0" sz="1800">
                <a:latin typeface="Arial"/>
                <a:cs typeface="Arial"/>
              </a:rPr>
              <a:t>rce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</a:t>
            </a:r>
            <a:r>
              <a:rPr dirty="0" sz="1800" spc="-10">
                <a:latin typeface="Arial"/>
                <a:cs typeface="Arial"/>
              </a:rPr>
              <a:t>vae</a:t>
            </a:r>
            <a:r>
              <a:rPr dirty="0" sz="1800">
                <a:latin typeface="Arial"/>
                <a:cs typeface="Arial"/>
              </a:rPr>
              <a:t>rt 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l. 2</a:t>
            </a:r>
            <a:r>
              <a:rPr dirty="0" sz="1800" spc="-15">
                <a:latin typeface="Arial"/>
                <a:cs typeface="Arial"/>
              </a:rPr>
              <a:t>0</a:t>
            </a:r>
            <a:r>
              <a:rPr dirty="0" sz="1800" spc="-10">
                <a:latin typeface="Arial"/>
                <a:cs typeface="Arial"/>
              </a:rPr>
              <a:t>18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http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s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://</a:t>
            </a:r>
            <a:r>
              <a:rPr dirty="0" sz="1800" spc="-3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ww</a:t>
            </a:r>
            <a:r>
              <a:rPr dirty="0" sz="1800" spc="-114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.md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p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i.com/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2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0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-</a:t>
            </a:r>
            <a:r>
              <a:rPr dirty="0" sz="1800">
                <a:solidFill>
                  <a:srgbClr val="4F2C7E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9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9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6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4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5"/>
              </a:rPr>
              <a:t>/7/3/91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920">
              <a:lnSpc>
                <a:spcPct val="100000"/>
              </a:lnSpc>
            </a:pPr>
            <a:r>
              <a:rPr dirty="0"/>
              <a:t>HOW CAN</a:t>
            </a:r>
            <a:r>
              <a:rPr dirty="0" spc="-15"/>
              <a:t> </a:t>
            </a:r>
            <a:r>
              <a:rPr dirty="0"/>
              <a:t>WE SHOW</a:t>
            </a:r>
            <a:r>
              <a:rPr dirty="0" spc="-15"/>
              <a:t> </a:t>
            </a:r>
            <a:r>
              <a:rPr dirty="0"/>
              <a:t>THE FUZZINESS</a:t>
            </a:r>
            <a:r>
              <a:rPr dirty="0" spc="-35"/>
              <a:t> </a:t>
            </a:r>
            <a:r>
              <a:rPr dirty="0"/>
              <a:t>IN MAPS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85076" y="954024"/>
            <a:ext cx="4436364" cy="563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079" y="4005071"/>
            <a:ext cx="6745224" cy="2241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5129" y="1710989"/>
            <a:ext cx="609981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1016000" indent="-255904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Not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he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15">
                <a:latin typeface="Arial"/>
                <a:cs typeface="Arial"/>
              </a:rPr>
              <a:t>h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det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il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mig</a:t>
            </a:r>
            <a:r>
              <a:rPr dirty="0" sz="2800" spc="-10">
                <a:latin typeface="Arial"/>
                <a:cs typeface="Arial"/>
              </a:rPr>
              <a:t>h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be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necessary!</a:t>
            </a:r>
            <a:endParaRPr sz="28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Ethic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co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si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15">
                <a:latin typeface="Arial"/>
                <a:cs typeface="Arial"/>
              </a:rPr>
              <a:t>er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ti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ns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-10">
                <a:latin typeface="Arial"/>
                <a:cs typeface="Arial"/>
              </a:rPr>
              <a:t>k</a:t>
            </a:r>
            <a:r>
              <a:rPr dirty="0" sz="2800" spc="-15">
                <a:latin typeface="Arial"/>
                <a:cs typeface="Arial"/>
              </a:rPr>
              <a:t>ing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da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800" spc="-20">
                <a:latin typeface="Arial"/>
                <a:cs typeface="Arial"/>
              </a:rPr>
              <a:t>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20">
                <a:latin typeface="Arial"/>
                <a:cs typeface="Arial"/>
              </a:rPr>
              <a:t>ms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10">
                <a:latin typeface="Arial"/>
                <a:cs typeface="Arial"/>
              </a:rPr>
              <a:t>li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ly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v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b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?</a:t>
            </a:r>
            <a:r>
              <a:rPr dirty="0" sz="2800" spc="-10"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391" y="3004534"/>
            <a:ext cx="666305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DILEM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DEFINE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SLUMS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95588" y="1586483"/>
            <a:ext cx="2951988" cy="3686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920" marR="5080">
              <a:lnSpc>
                <a:spcPct val="100000"/>
              </a:lnSpc>
            </a:pPr>
            <a:r>
              <a:rPr dirty="0"/>
              <a:t>CHALLEN</a:t>
            </a:r>
            <a:r>
              <a:rPr dirty="0" spc="5"/>
              <a:t>G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4: UNDERSTAND</a:t>
            </a:r>
            <a:r>
              <a:rPr dirty="0" spc="-30"/>
              <a:t> </a:t>
            </a:r>
            <a:r>
              <a:rPr dirty="0"/>
              <a:t>BETTER</a:t>
            </a:r>
            <a:r>
              <a:rPr dirty="0"/>
              <a:t> ENVIRONMENTAL</a:t>
            </a:r>
            <a:r>
              <a:rPr dirty="0" spc="-35"/>
              <a:t> </a:t>
            </a:r>
            <a:r>
              <a:rPr dirty="0"/>
              <a:t>CON</a:t>
            </a:r>
            <a:r>
              <a:rPr dirty="0" spc="5"/>
              <a:t>D</a:t>
            </a:r>
            <a:r>
              <a:rPr dirty="0"/>
              <a:t>ITIONS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SLUMS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5959" y="6127790"/>
            <a:ext cx="553593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5" i="1">
                <a:latin typeface="Arial"/>
                <a:cs typeface="Arial"/>
              </a:rPr>
              <a:t>W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-10" i="1">
                <a:latin typeface="Arial"/>
                <a:cs typeface="Arial"/>
              </a:rPr>
              <a:t>N</a:t>
            </a:r>
            <a:r>
              <a:rPr dirty="0" sz="1400" i="1">
                <a:latin typeface="Arial"/>
                <a:cs typeface="Arial"/>
              </a:rPr>
              <a:t>G,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J.,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Sliu</a:t>
            </a:r>
            <a:r>
              <a:rPr dirty="0" sz="1400" spc="-45" i="1">
                <a:latin typeface="Arial"/>
                <a:cs typeface="Arial"/>
              </a:rPr>
              <a:t>z</a:t>
            </a:r>
            <a:r>
              <a:rPr dirty="0" sz="1400" i="1">
                <a:latin typeface="Arial"/>
                <a:cs typeface="Arial"/>
              </a:rPr>
              <a:t>as,</a:t>
            </a:r>
            <a:r>
              <a:rPr dirty="0" sz="1400" spc="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.,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Kuffe</a:t>
            </a:r>
            <a:r>
              <a:rPr dirty="0" sz="1400" spc="-75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M</a:t>
            </a:r>
            <a:r>
              <a:rPr dirty="0" sz="1400" i="1">
                <a:latin typeface="Arial"/>
                <a:cs typeface="Arial"/>
              </a:rPr>
              <a:t>.,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Kohli,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D</a:t>
            </a:r>
            <a:r>
              <a:rPr dirty="0" sz="1400" i="1">
                <a:latin typeface="Arial"/>
                <a:cs typeface="Arial"/>
              </a:rPr>
              <a:t>.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https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: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spc="-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ww</a:t>
            </a:r>
            <a:r>
              <a:rPr dirty="0" sz="1400" spc="-8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ci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ire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ct.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sc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ie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le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pii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S00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4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8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9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6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9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71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8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3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3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78</a:t>
            </a:r>
            <a:r>
              <a:rPr dirty="0" sz="1400" spc="-125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1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0347" y="1403603"/>
            <a:ext cx="6623304" cy="4492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395">
              <a:lnSpc>
                <a:spcPct val="100000"/>
              </a:lnSpc>
            </a:pPr>
            <a:r>
              <a:rPr dirty="0"/>
              <a:t>DMS</a:t>
            </a:r>
            <a:r>
              <a:rPr dirty="0" spc="-5"/>
              <a:t>M</a:t>
            </a:r>
            <a:r>
              <a:rPr dirty="0"/>
              <a:t>-OLS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5911" y="3169920"/>
            <a:ext cx="4841875" cy="3477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419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ernational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1289303"/>
            <a:ext cx="2775204" cy="3776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6368" y="1118616"/>
            <a:ext cx="3080004" cy="401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452" y="1083563"/>
            <a:ext cx="7296911" cy="4581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5911" y="3169920"/>
            <a:ext cx="4841748" cy="347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1614" y="318738"/>
            <a:ext cx="8448040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ENVIRONMENTAL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CON</a:t>
            </a:r>
            <a:r>
              <a:rPr dirty="0" sz="3200" spc="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ITIONS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SLUMS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1205230" algn="l"/>
              </a:tabLst>
            </a:pPr>
            <a:r>
              <a:rPr dirty="0" sz="1800" i="1">
                <a:latin typeface="Arial"/>
                <a:cs typeface="Arial"/>
              </a:rPr>
              <a:t>N</a:t>
            </a:r>
            <a:r>
              <a:rPr dirty="0" sz="1800" spc="-10" i="1">
                <a:latin typeface="Arial"/>
                <a:cs typeface="Arial"/>
              </a:rPr>
              <a:t>i</a:t>
            </a:r>
            <a:r>
              <a:rPr dirty="0" sz="1800" i="1">
                <a:latin typeface="Arial"/>
                <a:cs typeface="Arial"/>
              </a:rPr>
              <a:t>g</a:t>
            </a:r>
            <a:r>
              <a:rPr dirty="0" sz="1800" spc="-10" i="1">
                <a:latin typeface="Arial"/>
                <a:cs typeface="Arial"/>
              </a:rPr>
              <a:t>h</a:t>
            </a:r>
            <a:r>
              <a:rPr dirty="0" sz="1800" i="1">
                <a:latin typeface="Arial"/>
                <a:cs typeface="Arial"/>
              </a:rPr>
              <a:t>tli</a:t>
            </a:r>
            <a:r>
              <a:rPr dirty="0" sz="1800" spc="-10" i="1">
                <a:latin typeface="Arial"/>
                <a:cs typeface="Arial"/>
              </a:rPr>
              <a:t>g</a:t>
            </a:r>
            <a:r>
              <a:rPr dirty="0" sz="1800" i="1">
                <a:latin typeface="Arial"/>
                <a:cs typeface="Arial"/>
              </a:rPr>
              <a:t>hts	from the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5" i="1">
                <a:latin typeface="Arial"/>
                <a:cs typeface="Arial"/>
              </a:rPr>
              <a:t>I</a:t>
            </a:r>
            <a:r>
              <a:rPr dirty="0" sz="1800" i="1">
                <a:latin typeface="Arial"/>
                <a:cs typeface="Arial"/>
              </a:rPr>
              <a:t>nt</a:t>
            </a:r>
            <a:r>
              <a:rPr dirty="0" sz="1800" spc="-10" i="1">
                <a:latin typeface="Arial"/>
                <a:cs typeface="Arial"/>
              </a:rPr>
              <a:t>e</a:t>
            </a:r>
            <a:r>
              <a:rPr dirty="0" sz="1800" i="1">
                <a:latin typeface="Arial"/>
                <a:cs typeface="Arial"/>
              </a:rPr>
              <a:t>rn</a:t>
            </a:r>
            <a:r>
              <a:rPr dirty="0" sz="1800" spc="-10" i="1">
                <a:latin typeface="Arial"/>
                <a:cs typeface="Arial"/>
              </a:rPr>
              <a:t>a</a:t>
            </a:r>
            <a:r>
              <a:rPr dirty="0" sz="1800" i="1">
                <a:latin typeface="Arial"/>
                <a:cs typeface="Arial"/>
              </a:rPr>
              <a:t>tio</a:t>
            </a:r>
            <a:r>
              <a:rPr dirty="0" sz="1800" spc="-10" i="1">
                <a:latin typeface="Arial"/>
                <a:cs typeface="Arial"/>
              </a:rPr>
              <a:t>n</a:t>
            </a:r>
            <a:r>
              <a:rPr dirty="0" sz="1800" i="1">
                <a:latin typeface="Arial"/>
                <a:cs typeface="Arial"/>
              </a:rPr>
              <a:t>al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</a:t>
            </a:r>
            <a:r>
              <a:rPr dirty="0" sz="1800" spc="-10" i="1">
                <a:latin typeface="Arial"/>
                <a:cs typeface="Arial"/>
              </a:rPr>
              <a:t>p</a:t>
            </a:r>
            <a:r>
              <a:rPr dirty="0" sz="1800" i="1">
                <a:latin typeface="Arial"/>
                <a:cs typeface="Arial"/>
              </a:rPr>
              <a:t>ace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</a:t>
            </a:r>
            <a:r>
              <a:rPr dirty="0" sz="1800" spc="5" i="1">
                <a:latin typeface="Arial"/>
                <a:cs typeface="Arial"/>
              </a:rPr>
              <a:t>t</a:t>
            </a:r>
            <a:r>
              <a:rPr dirty="0" sz="1800" i="1">
                <a:latin typeface="Arial"/>
                <a:cs typeface="Arial"/>
              </a:rPr>
              <a:t>ati</a:t>
            </a:r>
            <a:r>
              <a:rPr dirty="0" sz="1800" spc="-10" i="1">
                <a:latin typeface="Arial"/>
                <a:cs typeface="Arial"/>
              </a:rPr>
              <a:t>o</a:t>
            </a:r>
            <a:r>
              <a:rPr dirty="0" sz="1800" i="1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883" y="6022024"/>
            <a:ext cx="5247005" cy="467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</a:pPr>
            <a:r>
              <a:rPr dirty="0" sz="1400" i="1">
                <a:latin typeface="Arial"/>
                <a:cs typeface="Arial"/>
              </a:rPr>
              <a:t>Kuffe</a:t>
            </a:r>
            <a:r>
              <a:rPr dirty="0" sz="1400" spc="-75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Pfeffe</a:t>
            </a:r>
            <a:r>
              <a:rPr dirty="0" sz="1400" spc="-80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Sliu</a:t>
            </a:r>
            <a:r>
              <a:rPr dirty="0" sz="1400" spc="-45" i="1">
                <a:latin typeface="Arial"/>
                <a:cs typeface="Arial"/>
              </a:rPr>
              <a:t>z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5" i="1">
                <a:latin typeface="Arial"/>
                <a:cs typeface="Arial"/>
              </a:rPr>
              <a:t>s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20" i="1">
                <a:latin typeface="Arial"/>
                <a:cs typeface="Arial"/>
              </a:rPr>
              <a:t> </a:t>
            </a:r>
            <a:r>
              <a:rPr dirty="0" sz="1400" spc="-140" i="1">
                <a:latin typeface="Arial"/>
                <a:cs typeface="Arial"/>
              </a:rPr>
              <a:t>T</a:t>
            </a:r>
            <a:r>
              <a:rPr dirty="0" sz="1400" i="1">
                <a:latin typeface="Arial"/>
                <a:cs typeface="Arial"/>
              </a:rPr>
              <a:t>aubenb</a:t>
            </a:r>
            <a:r>
              <a:rPr dirty="0" sz="1400" spc="-5" i="1">
                <a:latin typeface="Arial"/>
                <a:cs typeface="Arial"/>
              </a:rPr>
              <a:t>ö</a:t>
            </a:r>
            <a:r>
              <a:rPr dirty="0" sz="1400" i="1">
                <a:latin typeface="Arial"/>
                <a:cs typeface="Arial"/>
              </a:rPr>
              <a:t>c</a:t>
            </a:r>
            <a:r>
              <a:rPr dirty="0" sz="1400" spc="-5" i="1">
                <a:latin typeface="Arial"/>
                <a:cs typeface="Arial"/>
              </a:rPr>
              <a:t>k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Bau</a:t>
            </a:r>
            <a:r>
              <a:rPr dirty="0" sz="1400" i="1">
                <a:latin typeface="Arial"/>
                <a:cs typeface="Arial"/>
              </a:rPr>
              <a:t>d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</a:t>
            </a:r>
            <a:r>
              <a:rPr dirty="0" sz="1400" i="1">
                <a:latin typeface="Arial"/>
                <a:cs typeface="Arial"/>
              </a:rPr>
              <a:t>d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van</a:t>
            </a:r>
            <a:r>
              <a:rPr dirty="0" sz="1400" spc="-20" i="1">
                <a:latin typeface="Arial"/>
                <a:cs typeface="Arial"/>
              </a:rPr>
              <a:t> M</a:t>
            </a:r>
            <a:r>
              <a:rPr dirty="0" sz="1400" i="1">
                <a:latin typeface="Arial"/>
                <a:cs typeface="Arial"/>
              </a:rPr>
              <a:t>aarsevee</a:t>
            </a:r>
            <a:r>
              <a:rPr dirty="0" sz="1400" spc="-15" i="1">
                <a:latin typeface="Arial"/>
                <a:cs typeface="Arial"/>
              </a:rPr>
              <a:t>n</a:t>
            </a:r>
            <a:r>
              <a:rPr dirty="0" sz="1400" i="1">
                <a:latin typeface="Arial"/>
                <a:cs typeface="Arial"/>
              </a:rPr>
              <a:t>e</a:t>
            </a:r>
            <a:r>
              <a:rPr dirty="0" sz="1400" spc="-5" i="1">
                <a:latin typeface="Arial"/>
                <a:cs typeface="Arial"/>
              </a:rPr>
              <a:t>t</a:t>
            </a:r>
            <a:r>
              <a:rPr dirty="0" sz="1400" i="1">
                <a:latin typeface="Arial"/>
                <a:cs typeface="Arial"/>
              </a:rPr>
              <a:t>.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https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: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/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/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ie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x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pl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o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r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.i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ee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.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o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rg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/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d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o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c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u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m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n</a:t>
            </a:r>
            <a:r>
              <a:rPr dirty="0" sz="1400" spc="-1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t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/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8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3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6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2</a:t>
            </a:r>
            <a:r>
              <a:rPr dirty="0" sz="1400" spc="-1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7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2</a:t>
            </a:r>
            <a:r>
              <a:rPr dirty="0" sz="1400" spc="5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5</a:t>
            </a:r>
            <a:r>
              <a:rPr dirty="0" sz="1400" i="1" u="heavy">
                <a:solidFill>
                  <a:srgbClr val="4F2C7E"/>
                </a:solidFill>
                <a:latin typeface="Arial"/>
                <a:cs typeface="Arial"/>
                <a:hlinkClick r:id="rId7"/>
              </a:rPr>
              <a:t>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78" rIns="0" bIns="0" rtlCol="0" vert="horz">
            <a:spAutoFit/>
          </a:bodyPr>
          <a:lstStyle/>
          <a:p>
            <a:pPr marL="735965">
              <a:lnSpc>
                <a:spcPct val="100000"/>
              </a:lnSpc>
            </a:pPr>
            <a:r>
              <a:rPr dirty="0"/>
              <a:t>FINAL</a:t>
            </a:r>
            <a:r>
              <a:rPr dirty="0" spc="-35"/>
              <a:t> </a:t>
            </a:r>
            <a:r>
              <a:rPr dirty="0"/>
              <a:t>THOUGHTS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17080" y="3371088"/>
            <a:ext cx="489584" cy="111760"/>
          </a:xfrm>
          <a:custGeom>
            <a:avLst/>
            <a:gdLst/>
            <a:ahLst/>
            <a:cxnLst/>
            <a:rect l="l" t="t" r="r" b="b"/>
            <a:pathLst>
              <a:path w="489584" h="111760">
                <a:moveTo>
                  <a:pt x="0" y="111251"/>
                </a:moveTo>
                <a:lnTo>
                  <a:pt x="489203" y="111251"/>
                </a:lnTo>
                <a:lnTo>
                  <a:pt x="489203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5279" y="3128772"/>
            <a:ext cx="11668125" cy="3464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375535">
              <a:lnSpc>
                <a:spcPct val="100000"/>
              </a:lnSpc>
            </a:pPr>
            <a:r>
              <a:rPr dirty="0" sz="600" spc="-5" b="1">
                <a:latin typeface="Calibri"/>
                <a:cs typeface="Calibri"/>
              </a:rPr>
              <a:t>Bu</a:t>
            </a:r>
            <a:r>
              <a:rPr dirty="0" sz="600" spc="-10" b="1">
                <a:latin typeface="Calibri"/>
                <a:cs typeface="Calibri"/>
              </a:rPr>
              <a:t>il</a:t>
            </a:r>
            <a:r>
              <a:rPr dirty="0" sz="600" spc="-5" b="1">
                <a:latin typeface="Calibri"/>
                <a:cs typeface="Calibri"/>
              </a:rPr>
              <a:t>d</a:t>
            </a:r>
            <a:r>
              <a:rPr dirty="0" sz="600" spc="-10" b="1">
                <a:latin typeface="Calibri"/>
                <a:cs typeface="Calibri"/>
              </a:rPr>
              <a:t>i</a:t>
            </a:r>
            <a:r>
              <a:rPr dirty="0" sz="600" spc="-5" b="1">
                <a:latin typeface="Calibri"/>
                <a:cs typeface="Calibri"/>
              </a:rPr>
              <a:t>n</a:t>
            </a:r>
            <a:r>
              <a:rPr dirty="0" sz="600" b="1">
                <a:latin typeface="Calibri"/>
                <a:cs typeface="Calibri"/>
              </a:rPr>
              <a:t>g</a:t>
            </a:r>
            <a:r>
              <a:rPr dirty="0" sz="600" spc="20" b="1">
                <a:latin typeface="Calibri"/>
                <a:cs typeface="Calibri"/>
              </a:rPr>
              <a:t> </a:t>
            </a:r>
            <a:r>
              <a:rPr dirty="0" sz="600" b="1">
                <a:latin typeface="Calibri"/>
                <a:cs typeface="Calibri"/>
              </a:rPr>
              <a:t>m</a:t>
            </a:r>
            <a:r>
              <a:rPr dirty="0" sz="600" spc="-5" b="1">
                <a:latin typeface="Calibri"/>
                <a:cs typeface="Calibri"/>
              </a:rPr>
              <a:t>od</a:t>
            </a:r>
            <a:r>
              <a:rPr dirty="0" sz="600" spc="-5" b="1">
                <a:latin typeface="Calibri"/>
                <a:cs typeface="Calibri"/>
              </a:rPr>
              <a:t>e</a:t>
            </a:r>
            <a:r>
              <a:rPr dirty="0" sz="600" spc="-5" b="1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79" y="3128772"/>
            <a:ext cx="11667744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06228" y="5010911"/>
            <a:ext cx="1933955" cy="1655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291571" y="2281427"/>
            <a:ext cx="1900427" cy="1877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5824" y="1437558"/>
            <a:ext cx="8818245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dirty="0" sz="2800" spc="-15">
                <a:latin typeface="Arial"/>
                <a:cs typeface="Arial"/>
              </a:rPr>
              <a:t>Bett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un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5">
                <a:latin typeface="Arial"/>
                <a:cs typeface="Arial"/>
              </a:rPr>
              <a:t>t</a:t>
            </a:r>
            <a:r>
              <a:rPr dirty="0" sz="2800" spc="-20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d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ng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er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q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10">
                <a:latin typeface="Arial"/>
                <a:cs typeface="Arial"/>
              </a:rPr>
              <a:t>ir</a:t>
            </a:r>
            <a:r>
              <a:rPr dirty="0" sz="2800" spc="-10">
                <a:latin typeface="Arial"/>
                <a:cs typeface="Arial"/>
              </a:rPr>
              <a:t>e</a:t>
            </a:r>
            <a:r>
              <a:rPr dirty="0" sz="2800" spc="-20">
                <a:latin typeface="Arial"/>
                <a:cs typeface="Arial"/>
              </a:rPr>
              <a:t>me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ts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–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b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ng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</a:pP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mmuni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at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on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gap</a:t>
            </a:r>
            <a:endParaRPr sz="2800">
              <a:latin typeface="Arial"/>
              <a:cs typeface="Arial"/>
            </a:endParaRPr>
          </a:p>
          <a:p>
            <a:pPr marL="268605" marR="825500" indent="-255904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69240" algn="l"/>
              </a:tabLst>
            </a:pPr>
            <a:r>
              <a:rPr dirty="0" sz="2800" spc="-20">
                <a:latin typeface="Arial"/>
                <a:cs typeface="Arial"/>
              </a:rPr>
              <a:t>Ma</a:t>
            </a:r>
            <a:r>
              <a:rPr dirty="0" sz="2800" spc="-10">
                <a:latin typeface="Arial"/>
                <a:cs typeface="Arial"/>
              </a:rPr>
              <a:t>k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d</a:t>
            </a:r>
            <a:r>
              <a:rPr dirty="0" sz="2800" spc="-20">
                <a:latin typeface="Arial"/>
                <a:cs typeface="Arial"/>
              </a:rPr>
              <a:t>u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ts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15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v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5">
                <a:latin typeface="Arial"/>
                <a:cs typeface="Arial"/>
              </a:rPr>
              <a:t>nt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to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5">
                <a:latin typeface="Arial"/>
                <a:cs typeface="Arial"/>
              </a:rPr>
              <a:t>u</a:t>
            </a:r>
            <a:r>
              <a:rPr dirty="0" sz="2800" spc="-20">
                <a:latin typeface="Arial"/>
                <a:cs typeface="Arial"/>
              </a:rPr>
              <a:t>p</a:t>
            </a:r>
            <a:r>
              <a:rPr dirty="0" sz="2800" spc="-15">
                <a:latin typeface="Arial"/>
                <a:cs typeface="Arial"/>
              </a:rPr>
              <a:t>p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al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15">
                <a:latin typeface="Arial"/>
                <a:cs typeface="Arial"/>
              </a:rPr>
              <a:t>v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ce</a:t>
            </a:r>
            <a:r>
              <a:rPr dirty="0" sz="2800" spc="-15">
                <a:latin typeface="Arial"/>
                <a:cs typeface="Arial"/>
              </a:rPr>
              <a:t> p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 spc="-20">
                <a:latin typeface="Arial"/>
                <a:cs typeface="Arial"/>
              </a:rPr>
              <a:t>o</a:t>
            </a:r>
            <a:r>
              <a:rPr dirty="0" sz="2800" spc="-10">
                <a:latin typeface="Arial"/>
                <a:cs typeface="Arial"/>
              </a:rPr>
              <a:t>v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2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884" y="5201411"/>
            <a:ext cx="9215628" cy="1453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9863" y="1795303"/>
            <a:ext cx="10226040" cy="307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i="1">
                <a:latin typeface="Arial"/>
                <a:cs typeface="Arial"/>
              </a:rPr>
              <a:t>Urban</a:t>
            </a:r>
            <a:r>
              <a:rPr dirty="0" sz="2400" spc="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P</a:t>
            </a:r>
            <a:r>
              <a:rPr dirty="0" sz="2400" spc="-10" i="1">
                <a:latin typeface="Arial"/>
                <a:cs typeface="Arial"/>
              </a:rPr>
              <a:t>l</a:t>
            </a:r>
            <a:r>
              <a:rPr dirty="0" sz="2400" i="1">
                <a:latin typeface="Arial"/>
                <a:cs typeface="Arial"/>
              </a:rPr>
              <a:t>an</a:t>
            </a:r>
            <a:r>
              <a:rPr dirty="0" sz="2400" spc="-10" i="1">
                <a:latin typeface="Arial"/>
                <a:cs typeface="Arial"/>
              </a:rPr>
              <a:t>n</a:t>
            </a:r>
            <a:r>
              <a:rPr dirty="0" sz="2400" i="1">
                <a:latin typeface="Arial"/>
                <a:cs typeface="Arial"/>
              </a:rPr>
              <a:t>i</a:t>
            </a:r>
            <a:r>
              <a:rPr dirty="0" sz="2400" spc="-10" i="1">
                <a:latin typeface="Arial"/>
                <a:cs typeface="Arial"/>
              </a:rPr>
              <a:t>n</a:t>
            </a:r>
            <a:r>
              <a:rPr dirty="0" sz="2400" i="1">
                <a:latin typeface="Arial"/>
                <a:cs typeface="Arial"/>
              </a:rPr>
              <a:t>g</a:t>
            </a:r>
            <a:r>
              <a:rPr dirty="0" sz="2400" spc="3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Indicators</a:t>
            </a:r>
            <a:r>
              <a:rPr dirty="0" sz="2400" spc="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– </a:t>
            </a:r>
            <a:r>
              <a:rPr dirty="0" sz="2400" i="1">
                <a:latin typeface="Arial"/>
                <a:cs typeface="Arial"/>
              </a:rPr>
              <a:t>sub</a:t>
            </a:r>
            <a:r>
              <a:rPr dirty="0" sz="2400" spc="-20" i="1">
                <a:latin typeface="Arial"/>
                <a:cs typeface="Arial"/>
              </a:rPr>
              <a:t>m</a:t>
            </a:r>
            <a:r>
              <a:rPr dirty="0" sz="2400" i="1">
                <a:latin typeface="Arial"/>
                <a:cs typeface="Arial"/>
              </a:rPr>
              <a:t>it</a:t>
            </a:r>
            <a:r>
              <a:rPr dirty="0" sz="2400" spc="2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your</a:t>
            </a:r>
            <a:r>
              <a:rPr dirty="0" sz="2400" spc="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paper: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http:/</a:t>
            </a:r>
            <a:r>
              <a:rPr dirty="0" sz="2400" spc="5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2400" spc="-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2400" spc="-14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.</a:t>
            </a:r>
            <a:r>
              <a:rPr dirty="0" sz="2400" spc="-15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m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dp</a:t>
            </a:r>
            <a:r>
              <a:rPr dirty="0" sz="2400" spc="-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.co</a:t>
            </a:r>
            <a:r>
              <a:rPr dirty="0" sz="2400" spc="-2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m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/journal/r</a:t>
            </a:r>
            <a:r>
              <a:rPr dirty="0" sz="2400" spc="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2400" spc="-2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m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otes</a:t>
            </a:r>
            <a:r>
              <a:rPr dirty="0" sz="2400" spc="5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nsing/spe</a:t>
            </a:r>
            <a:r>
              <a:rPr dirty="0" sz="2400" spc="5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ial</a:t>
            </a:r>
            <a:r>
              <a:rPr dirty="0" sz="2400" spc="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_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issues/Urban</a:t>
            </a:r>
            <a:r>
              <a:rPr dirty="0" sz="2400" spc="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_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pla</a:t>
            </a:r>
            <a:r>
              <a:rPr dirty="0" sz="2400" spc="5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nn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2400" spc="-1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n</a:t>
            </a:r>
            <a:r>
              <a:rPr dirty="0" sz="2400" i="1" u="heavy">
                <a:solidFill>
                  <a:srgbClr val="4F2C7E"/>
                </a:solidFill>
                <a:latin typeface="Arial"/>
                <a:cs typeface="Arial"/>
                <a:hlinkClick r:id="rId4"/>
              </a:rPr>
              <a:t>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0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END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2285"/>
              </a:spcBef>
            </a:pP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THANKS</a:t>
            </a:r>
            <a:r>
              <a:rPr dirty="0" sz="3200" spc="-30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FOR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YOUR</a:t>
            </a:r>
            <a:r>
              <a:rPr dirty="0" sz="3200" spc="-15" b="1" i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ATTEN</a:t>
            </a:r>
            <a:r>
              <a:rPr dirty="0" sz="3200" spc="-10" b="1" i="1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3200" b="1" i="1">
                <a:solidFill>
                  <a:srgbClr val="006FC0"/>
                </a:solidFill>
                <a:latin typeface="Arial"/>
                <a:cs typeface="Arial"/>
              </a:rPr>
              <a:t>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863" y="1061384"/>
            <a:ext cx="52451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Arial"/>
                <a:cs typeface="Arial"/>
              </a:rPr>
              <a:t>Spe</a:t>
            </a:r>
            <a:r>
              <a:rPr dirty="0" sz="2800" spc="-10">
                <a:latin typeface="Arial"/>
                <a:cs typeface="Arial"/>
              </a:rPr>
              <a:t>c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10">
                <a:latin typeface="Arial"/>
                <a:cs typeface="Arial"/>
              </a:rPr>
              <a:t>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20">
                <a:latin typeface="Arial"/>
                <a:cs typeface="Arial"/>
              </a:rPr>
              <a:t>ue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in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Rem</a:t>
            </a:r>
            <a:r>
              <a:rPr dirty="0" sz="2800" spc="-15">
                <a:latin typeface="Arial"/>
                <a:cs typeface="Arial"/>
              </a:rPr>
              <a:t>o</a:t>
            </a:r>
            <a:r>
              <a:rPr dirty="0" sz="2800" spc="-15">
                <a:latin typeface="Arial"/>
                <a:cs typeface="Arial"/>
              </a:rPr>
              <a:t>te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Sen</a:t>
            </a:r>
            <a:r>
              <a:rPr dirty="0" sz="2800" spc="-10">
                <a:latin typeface="Arial"/>
                <a:cs typeface="Arial"/>
              </a:rPr>
              <a:t>s</a:t>
            </a:r>
            <a:r>
              <a:rPr dirty="0" sz="2800" spc="-10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2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URB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-15"/>
              <a:t> </a:t>
            </a:r>
            <a:r>
              <a:rPr dirty="0"/>
              <a:t>DIVIDE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06167" y="6198899"/>
            <a:ext cx="58388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77135" algn="l"/>
              </a:tabLst>
            </a:pP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urc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	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htt</a:t>
            </a:r>
            <a:r>
              <a:rPr dirty="0" sz="1800" spc="-5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:/</a:t>
            </a:r>
            <a:r>
              <a:rPr dirty="0" sz="1800" spc="5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q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lsc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s.com/n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ir</a:t>
            </a:r>
            <a:r>
              <a:rPr dirty="0" sz="1800" spc="-1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800" u="heavy">
                <a:solidFill>
                  <a:srgbClr val="4F2C7E"/>
                </a:solidFill>
                <a:latin typeface="Arial"/>
                <a:cs typeface="Arial"/>
                <a:hlinkClick r:id="rId3"/>
              </a:rPr>
              <a:t>bi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523" y="1385316"/>
            <a:ext cx="8676132" cy="4817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8616" y="2941332"/>
            <a:ext cx="3675126" cy="4472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6238" y="2953892"/>
            <a:ext cx="3622606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16423" y="3147060"/>
            <a:ext cx="206514" cy="1120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48554" y="3189084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3967" y="0"/>
                </a:lnTo>
              </a:path>
            </a:pathLst>
          </a:custGeom>
          <a:ln w="5107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48554" y="3164180"/>
            <a:ext cx="144145" cy="50165"/>
          </a:xfrm>
          <a:custGeom>
            <a:avLst/>
            <a:gdLst/>
            <a:ahLst/>
            <a:cxnLst/>
            <a:rect l="l" t="t" r="r" b="b"/>
            <a:pathLst>
              <a:path w="144145" h="50164">
                <a:moveTo>
                  <a:pt x="0" y="49808"/>
                </a:moveTo>
                <a:lnTo>
                  <a:pt x="143967" y="49808"/>
                </a:lnTo>
                <a:lnTo>
                  <a:pt x="143967" y="0"/>
                </a:lnTo>
                <a:lnTo>
                  <a:pt x="0" y="0"/>
                </a:lnTo>
                <a:lnTo>
                  <a:pt x="0" y="49808"/>
                </a:lnTo>
                <a:close/>
              </a:path>
            </a:pathLst>
          </a:custGeom>
          <a:ln w="10668">
            <a:solidFill>
              <a:srgbClr val="DC0C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73040" y="2941332"/>
            <a:ext cx="3530346" cy="447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00853" y="2953892"/>
            <a:ext cx="3476799" cy="394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URB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DIVIDE</a:t>
            </a:r>
            <a:r>
              <a:rPr dirty="0" spc="-2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/>
              <a:t>THE MORPHOLOGY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691" y="1275588"/>
            <a:ext cx="8785860" cy="489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920">
              <a:lnSpc>
                <a:spcPts val="3810"/>
              </a:lnSpc>
            </a:pPr>
            <a:r>
              <a:rPr dirty="0"/>
              <a:t>SLUMS</a:t>
            </a:r>
            <a:r>
              <a:rPr dirty="0" spc="-20"/>
              <a:t> </a:t>
            </a:r>
            <a:r>
              <a:rPr dirty="0"/>
              <a:t>IN EUROPE?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7498" y="1065829"/>
            <a:ext cx="105283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2800" spc="-15">
                <a:latin typeface="Arial"/>
                <a:cs typeface="Arial"/>
              </a:rPr>
              <a:t>Ser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15">
                <a:latin typeface="Arial"/>
                <a:cs typeface="Arial"/>
              </a:rPr>
              <a:t>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5852" y="1053129"/>
            <a:ext cx="213868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Arial"/>
                <a:cs typeface="Arial"/>
              </a:rPr>
              <a:t>Par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15">
                <a:latin typeface="Arial"/>
                <a:cs typeface="Arial"/>
              </a:rPr>
              <a:t>s,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Fra</a:t>
            </a:r>
            <a:r>
              <a:rPr dirty="0" sz="2800" spc="-15">
                <a:latin typeface="Arial"/>
                <a:cs typeface="Arial"/>
              </a:rPr>
              <a:t>n</a:t>
            </a:r>
            <a:r>
              <a:rPr dirty="0" sz="2800" spc="-15"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284" y="1491995"/>
            <a:ext cx="11597640" cy="361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920">
              <a:lnSpc>
                <a:spcPct val="100000"/>
              </a:lnSpc>
            </a:pPr>
            <a:r>
              <a:rPr dirty="0"/>
              <a:t>SLUMS</a:t>
            </a:r>
            <a:r>
              <a:rPr dirty="0" spc="-20"/>
              <a:t> </a:t>
            </a:r>
            <a:r>
              <a:rPr dirty="0"/>
              <a:t>IN EUROPE?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2087" y="5694979"/>
            <a:ext cx="344932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Arial"/>
                <a:cs typeface="Arial"/>
              </a:rPr>
              <a:t>Roma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c</a:t>
            </a:r>
            <a:r>
              <a:rPr dirty="0" sz="2800" spc="-15">
                <a:latin typeface="Arial"/>
                <a:cs typeface="Arial"/>
              </a:rPr>
              <a:t>a</a:t>
            </a:r>
            <a:r>
              <a:rPr dirty="0" sz="2800" spc="-20">
                <a:latin typeface="Arial"/>
                <a:cs typeface="Arial"/>
              </a:rPr>
              <a:t>mp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-20">
                <a:latin typeface="Arial"/>
                <a:cs typeface="Arial"/>
              </a:rPr>
              <a:t>n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Ser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15">
                <a:latin typeface="Arial"/>
                <a:cs typeface="Arial"/>
              </a:rPr>
              <a:t>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5390" y="5694979"/>
            <a:ext cx="12890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Arial"/>
                <a:cs typeface="Arial"/>
              </a:rPr>
              <a:t>Mum</a:t>
            </a:r>
            <a:r>
              <a:rPr dirty="0" sz="2800" spc="-15">
                <a:latin typeface="Arial"/>
                <a:cs typeface="Arial"/>
              </a:rPr>
              <a:t>b</a:t>
            </a:r>
            <a:r>
              <a:rPr dirty="0" sz="2800" spc="-15">
                <a:latin typeface="Arial"/>
                <a:cs typeface="Arial"/>
              </a:rPr>
              <a:t>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552" y="1708404"/>
            <a:ext cx="11096244" cy="389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GENERIC S</a:t>
            </a:r>
            <a:r>
              <a:rPr dirty="0" spc="-10"/>
              <a:t>L</a:t>
            </a:r>
            <a:r>
              <a:rPr dirty="0"/>
              <a:t>UM</a:t>
            </a:r>
            <a:r>
              <a:rPr dirty="0" spc="-15"/>
              <a:t> </a:t>
            </a:r>
            <a:r>
              <a:rPr dirty="0"/>
              <a:t>ONTOLOGY</a:t>
            </a:r>
          </a:p>
        </p:txBody>
      </p:sp>
      <p:sp>
        <p:nvSpPr>
          <p:cNvPr id="3" name="object 3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30540" y="27432"/>
            <a:ext cx="3581400" cy="268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81593" y="48005"/>
            <a:ext cx="3473450" cy="2658110"/>
          </a:xfrm>
          <a:custGeom>
            <a:avLst/>
            <a:gdLst/>
            <a:ahLst/>
            <a:cxnLst/>
            <a:rect l="l" t="t" r="r" b="b"/>
            <a:pathLst>
              <a:path w="3473450" h="2658110">
                <a:moveTo>
                  <a:pt x="1920621" y="2641600"/>
                </a:moveTo>
                <a:lnTo>
                  <a:pt x="16001" y="2657856"/>
                </a:lnTo>
                <a:lnTo>
                  <a:pt x="0" y="97536"/>
                </a:lnTo>
                <a:lnTo>
                  <a:pt x="472185" y="186944"/>
                </a:lnTo>
                <a:lnTo>
                  <a:pt x="792226" y="203200"/>
                </a:lnTo>
                <a:lnTo>
                  <a:pt x="704214" y="0"/>
                </a:lnTo>
                <a:lnTo>
                  <a:pt x="2120773" y="0"/>
                </a:lnTo>
                <a:lnTo>
                  <a:pt x="2712974" y="105664"/>
                </a:lnTo>
                <a:lnTo>
                  <a:pt x="3401186" y="130048"/>
                </a:lnTo>
                <a:lnTo>
                  <a:pt x="3473196" y="308864"/>
                </a:lnTo>
                <a:lnTo>
                  <a:pt x="3433190" y="382016"/>
                </a:lnTo>
                <a:lnTo>
                  <a:pt x="2945003" y="398272"/>
                </a:lnTo>
                <a:lnTo>
                  <a:pt x="2688971" y="438912"/>
                </a:lnTo>
                <a:lnTo>
                  <a:pt x="2344801" y="455168"/>
                </a:lnTo>
                <a:lnTo>
                  <a:pt x="2104771" y="536448"/>
                </a:lnTo>
                <a:lnTo>
                  <a:pt x="1976627" y="674624"/>
                </a:lnTo>
                <a:lnTo>
                  <a:pt x="1984628" y="1064768"/>
                </a:lnTo>
                <a:lnTo>
                  <a:pt x="1992629" y="1154176"/>
                </a:lnTo>
                <a:lnTo>
                  <a:pt x="1968627" y="1755648"/>
                </a:lnTo>
                <a:lnTo>
                  <a:pt x="1808606" y="2243328"/>
                </a:lnTo>
                <a:lnTo>
                  <a:pt x="1920621" y="26416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8329" y="1564386"/>
            <a:ext cx="4101465" cy="4101465"/>
          </a:xfrm>
          <a:custGeom>
            <a:avLst/>
            <a:gdLst/>
            <a:ahLst/>
            <a:cxnLst/>
            <a:rect l="l" t="t" r="r" b="b"/>
            <a:pathLst>
              <a:path w="4101465" h="4101465">
                <a:moveTo>
                  <a:pt x="0" y="4101083"/>
                </a:moveTo>
                <a:lnTo>
                  <a:pt x="2050542" y="0"/>
                </a:lnTo>
                <a:lnTo>
                  <a:pt x="4101083" y="4101083"/>
                </a:lnTo>
                <a:lnTo>
                  <a:pt x="0" y="4101083"/>
                </a:lnTo>
                <a:close/>
              </a:path>
            </a:pathLst>
          </a:custGeom>
          <a:ln w="25908">
            <a:solidFill>
              <a:srgbClr val="2DA0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62806" y="2030729"/>
            <a:ext cx="2667000" cy="970915"/>
          </a:xfrm>
          <a:custGeom>
            <a:avLst/>
            <a:gdLst/>
            <a:ahLst/>
            <a:cxnLst/>
            <a:rect l="l" t="t" r="r" b="b"/>
            <a:pathLst>
              <a:path w="2667000" h="970914">
                <a:moveTo>
                  <a:pt x="2505201" y="0"/>
                </a:moveTo>
                <a:lnTo>
                  <a:pt x="161543" y="0"/>
                </a:lnTo>
                <a:lnTo>
                  <a:pt x="118573" y="5829"/>
                </a:lnTo>
                <a:lnTo>
                  <a:pt x="79976" y="22159"/>
                </a:lnTo>
                <a:lnTo>
                  <a:pt x="47287" y="47454"/>
                </a:lnTo>
                <a:lnTo>
                  <a:pt x="22039" y="80181"/>
                </a:lnTo>
                <a:lnTo>
                  <a:pt x="5765" y="118807"/>
                </a:lnTo>
                <a:lnTo>
                  <a:pt x="11" y="161543"/>
                </a:lnTo>
                <a:lnTo>
                  <a:pt x="0" y="809244"/>
                </a:lnTo>
                <a:lnTo>
                  <a:pt x="681" y="823958"/>
                </a:lnTo>
                <a:lnTo>
                  <a:pt x="10181" y="865641"/>
                </a:lnTo>
                <a:lnTo>
                  <a:pt x="29670" y="902439"/>
                </a:lnTo>
                <a:lnTo>
                  <a:pt x="57613" y="932818"/>
                </a:lnTo>
                <a:lnTo>
                  <a:pt x="92477" y="955246"/>
                </a:lnTo>
                <a:lnTo>
                  <a:pt x="132728" y="968187"/>
                </a:lnTo>
                <a:lnTo>
                  <a:pt x="161797" y="970788"/>
                </a:lnTo>
                <a:lnTo>
                  <a:pt x="2505456" y="970787"/>
                </a:lnTo>
                <a:lnTo>
                  <a:pt x="2548426" y="964958"/>
                </a:lnTo>
                <a:lnTo>
                  <a:pt x="2587022" y="948628"/>
                </a:lnTo>
                <a:lnTo>
                  <a:pt x="2619712" y="923333"/>
                </a:lnTo>
                <a:lnTo>
                  <a:pt x="2644960" y="890606"/>
                </a:lnTo>
                <a:lnTo>
                  <a:pt x="2661234" y="851980"/>
                </a:lnTo>
                <a:lnTo>
                  <a:pt x="2666988" y="809244"/>
                </a:lnTo>
                <a:lnTo>
                  <a:pt x="2666999" y="161543"/>
                </a:lnTo>
                <a:lnTo>
                  <a:pt x="2666317" y="146829"/>
                </a:lnTo>
                <a:lnTo>
                  <a:pt x="2656817" y="105146"/>
                </a:lnTo>
                <a:lnTo>
                  <a:pt x="2637329" y="68348"/>
                </a:lnTo>
                <a:lnTo>
                  <a:pt x="2609386" y="37969"/>
                </a:lnTo>
                <a:lnTo>
                  <a:pt x="2574522" y="15541"/>
                </a:lnTo>
                <a:lnTo>
                  <a:pt x="2534271" y="2600"/>
                </a:lnTo>
                <a:lnTo>
                  <a:pt x="2505201" y="0"/>
                </a:lnTo>
                <a:close/>
              </a:path>
            </a:pathLst>
          </a:custGeom>
          <a:solidFill>
            <a:srgbClr val="CDE3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62805" y="2030729"/>
            <a:ext cx="2667000" cy="970915"/>
          </a:xfrm>
          <a:custGeom>
            <a:avLst/>
            <a:gdLst/>
            <a:ahLst/>
            <a:cxnLst/>
            <a:rect l="l" t="t" r="r" b="b"/>
            <a:pathLst>
              <a:path w="2667000" h="970914">
                <a:moveTo>
                  <a:pt x="0" y="161798"/>
                </a:moveTo>
                <a:lnTo>
                  <a:pt x="5765" y="118807"/>
                </a:lnTo>
                <a:lnTo>
                  <a:pt x="22039" y="80181"/>
                </a:lnTo>
                <a:lnTo>
                  <a:pt x="47287" y="47454"/>
                </a:lnTo>
                <a:lnTo>
                  <a:pt x="79977" y="22159"/>
                </a:lnTo>
                <a:lnTo>
                  <a:pt x="118573" y="5829"/>
                </a:lnTo>
                <a:lnTo>
                  <a:pt x="161543" y="0"/>
                </a:lnTo>
                <a:lnTo>
                  <a:pt x="2505202" y="0"/>
                </a:lnTo>
                <a:lnTo>
                  <a:pt x="2519922" y="659"/>
                </a:lnTo>
                <a:lnTo>
                  <a:pt x="2561628" y="10098"/>
                </a:lnTo>
                <a:lnTo>
                  <a:pt x="2598458" y="29534"/>
                </a:lnTo>
                <a:lnTo>
                  <a:pt x="2628878" y="57433"/>
                </a:lnTo>
                <a:lnTo>
                  <a:pt x="2651355" y="92262"/>
                </a:lnTo>
                <a:lnTo>
                  <a:pt x="2664355" y="132486"/>
                </a:lnTo>
                <a:lnTo>
                  <a:pt x="2667000" y="808990"/>
                </a:lnTo>
                <a:lnTo>
                  <a:pt x="2666340" y="823710"/>
                </a:lnTo>
                <a:lnTo>
                  <a:pt x="2656901" y="865416"/>
                </a:lnTo>
                <a:lnTo>
                  <a:pt x="2637465" y="902246"/>
                </a:lnTo>
                <a:lnTo>
                  <a:pt x="2609566" y="932666"/>
                </a:lnTo>
                <a:lnTo>
                  <a:pt x="2574737" y="955143"/>
                </a:lnTo>
                <a:lnTo>
                  <a:pt x="2534513" y="968143"/>
                </a:lnTo>
                <a:lnTo>
                  <a:pt x="161798" y="970788"/>
                </a:lnTo>
                <a:lnTo>
                  <a:pt x="147077" y="970128"/>
                </a:lnTo>
                <a:lnTo>
                  <a:pt x="105371" y="960689"/>
                </a:lnTo>
                <a:lnTo>
                  <a:pt x="68541" y="941253"/>
                </a:lnTo>
                <a:lnTo>
                  <a:pt x="38121" y="913354"/>
                </a:lnTo>
                <a:lnTo>
                  <a:pt x="15644" y="878525"/>
                </a:lnTo>
                <a:lnTo>
                  <a:pt x="2644" y="838301"/>
                </a:lnTo>
                <a:lnTo>
                  <a:pt x="0" y="161798"/>
                </a:lnTo>
                <a:close/>
              </a:path>
            </a:pathLst>
          </a:custGeom>
          <a:ln w="25907">
            <a:solidFill>
              <a:srgbClr val="34B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59758" y="3216401"/>
            <a:ext cx="2665730" cy="970915"/>
          </a:xfrm>
          <a:custGeom>
            <a:avLst/>
            <a:gdLst/>
            <a:ahLst/>
            <a:cxnLst/>
            <a:rect l="l" t="t" r="r" b="b"/>
            <a:pathLst>
              <a:path w="2665729" h="970914">
                <a:moveTo>
                  <a:pt x="2503677" y="0"/>
                </a:moveTo>
                <a:lnTo>
                  <a:pt x="161543" y="0"/>
                </a:lnTo>
                <a:lnTo>
                  <a:pt x="118573" y="5829"/>
                </a:lnTo>
                <a:lnTo>
                  <a:pt x="79976" y="22159"/>
                </a:lnTo>
                <a:lnTo>
                  <a:pt x="47287" y="47454"/>
                </a:lnTo>
                <a:lnTo>
                  <a:pt x="22039" y="80181"/>
                </a:lnTo>
                <a:lnTo>
                  <a:pt x="5765" y="118807"/>
                </a:lnTo>
                <a:lnTo>
                  <a:pt x="11" y="161543"/>
                </a:lnTo>
                <a:lnTo>
                  <a:pt x="0" y="809244"/>
                </a:lnTo>
                <a:lnTo>
                  <a:pt x="681" y="823958"/>
                </a:lnTo>
                <a:lnTo>
                  <a:pt x="10181" y="865641"/>
                </a:lnTo>
                <a:lnTo>
                  <a:pt x="29670" y="902439"/>
                </a:lnTo>
                <a:lnTo>
                  <a:pt x="57613" y="932818"/>
                </a:lnTo>
                <a:lnTo>
                  <a:pt x="92477" y="955246"/>
                </a:lnTo>
                <a:lnTo>
                  <a:pt x="132728" y="968187"/>
                </a:lnTo>
                <a:lnTo>
                  <a:pt x="161797" y="970788"/>
                </a:lnTo>
                <a:lnTo>
                  <a:pt x="2503932" y="970787"/>
                </a:lnTo>
                <a:lnTo>
                  <a:pt x="2546902" y="964958"/>
                </a:lnTo>
                <a:lnTo>
                  <a:pt x="2585498" y="948628"/>
                </a:lnTo>
                <a:lnTo>
                  <a:pt x="2618188" y="923333"/>
                </a:lnTo>
                <a:lnTo>
                  <a:pt x="2643436" y="890606"/>
                </a:lnTo>
                <a:lnTo>
                  <a:pt x="2659710" y="851980"/>
                </a:lnTo>
                <a:lnTo>
                  <a:pt x="2665464" y="809244"/>
                </a:lnTo>
                <a:lnTo>
                  <a:pt x="2665475" y="161543"/>
                </a:lnTo>
                <a:lnTo>
                  <a:pt x="2664793" y="146829"/>
                </a:lnTo>
                <a:lnTo>
                  <a:pt x="2655293" y="105146"/>
                </a:lnTo>
                <a:lnTo>
                  <a:pt x="2635805" y="68348"/>
                </a:lnTo>
                <a:lnTo>
                  <a:pt x="2607862" y="37969"/>
                </a:lnTo>
                <a:lnTo>
                  <a:pt x="2572998" y="15541"/>
                </a:lnTo>
                <a:lnTo>
                  <a:pt x="2532747" y="2600"/>
                </a:lnTo>
                <a:lnTo>
                  <a:pt x="2503677" y="0"/>
                </a:lnTo>
                <a:close/>
              </a:path>
            </a:pathLst>
          </a:custGeom>
          <a:solidFill>
            <a:srgbClr val="CDE3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59758" y="3216401"/>
            <a:ext cx="2665730" cy="970915"/>
          </a:xfrm>
          <a:custGeom>
            <a:avLst/>
            <a:gdLst/>
            <a:ahLst/>
            <a:cxnLst/>
            <a:rect l="l" t="t" r="r" b="b"/>
            <a:pathLst>
              <a:path w="2665729" h="970914">
                <a:moveTo>
                  <a:pt x="0" y="161798"/>
                </a:moveTo>
                <a:lnTo>
                  <a:pt x="5765" y="118807"/>
                </a:lnTo>
                <a:lnTo>
                  <a:pt x="22039" y="80181"/>
                </a:lnTo>
                <a:lnTo>
                  <a:pt x="47287" y="47454"/>
                </a:lnTo>
                <a:lnTo>
                  <a:pt x="79977" y="22159"/>
                </a:lnTo>
                <a:lnTo>
                  <a:pt x="118573" y="5829"/>
                </a:lnTo>
                <a:lnTo>
                  <a:pt x="161543" y="0"/>
                </a:lnTo>
                <a:lnTo>
                  <a:pt x="2503677" y="0"/>
                </a:lnTo>
                <a:lnTo>
                  <a:pt x="2518398" y="659"/>
                </a:lnTo>
                <a:lnTo>
                  <a:pt x="2560104" y="10098"/>
                </a:lnTo>
                <a:lnTo>
                  <a:pt x="2596934" y="29534"/>
                </a:lnTo>
                <a:lnTo>
                  <a:pt x="2627354" y="57433"/>
                </a:lnTo>
                <a:lnTo>
                  <a:pt x="2649831" y="92262"/>
                </a:lnTo>
                <a:lnTo>
                  <a:pt x="2662831" y="132486"/>
                </a:lnTo>
                <a:lnTo>
                  <a:pt x="2665475" y="808990"/>
                </a:lnTo>
                <a:lnTo>
                  <a:pt x="2664816" y="823710"/>
                </a:lnTo>
                <a:lnTo>
                  <a:pt x="2655377" y="865416"/>
                </a:lnTo>
                <a:lnTo>
                  <a:pt x="2635941" y="902246"/>
                </a:lnTo>
                <a:lnTo>
                  <a:pt x="2608042" y="932666"/>
                </a:lnTo>
                <a:lnTo>
                  <a:pt x="2573213" y="955143"/>
                </a:lnTo>
                <a:lnTo>
                  <a:pt x="2532989" y="968143"/>
                </a:lnTo>
                <a:lnTo>
                  <a:pt x="161797" y="970788"/>
                </a:lnTo>
                <a:lnTo>
                  <a:pt x="147077" y="970128"/>
                </a:lnTo>
                <a:lnTo>
                  <a:pt x="105371" y="960689"/>
                </a:lnTo>
                <a:lnTo>
                  <a:pt x="68541" y="941253"/>
                </a:lnTo>
                <a:lnTo>
                  <a:pt x="38121" y="913354"/>
                </a:lnTo>
                <a:lnTo>
                  <a:pt x="15644" y="878525"/>
                </a:lnTo>
                <a:lnTo>
                  <a:pt x="2644" y="838301"/>
                </a:lnTo>
                <a:lnTo>
                  <a:pt x="0" y="161798"/>
                </a:lnTo>
                <a:close/>
              </a:path>
            </a:pathLst>
          </a:custGeom>
          <a:ln w="25907">
            <a:solidFill>
              <a:srgbClr val="34B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62806" y="4335017"/>
            <a:ext cx="2667000" cy="970915"/>
          </a:xfrm>
          <a:custGeom>
            <a:avLst/>
            <a:gdLst/>
            <a:ahLst/>
            <a:cxnLst/>
            <a:rect l="l" t="t" r="r" b="b"/>
            <a:pathLst>
              <a:path w="2667000" h="970914">
                <a:moveTo>
                  <a:pt x="2505201" y="0"/>
                </a:moveTo>
                <a:lnTo>
                  <a:pt x="161543" y="0"/>
                </a:lnTo>
                <a:lnTo>
                  <a:pt x="118573" y="5829"/>
                </a:lnTo>
                <a:lnTo>
                  <a:pt x="79976" y="22159"/>
                </a:lnTo>
                <a:lnTo>
                  <a:pt x="47287" y="47454"/>
                </a:lnTo>
                <a:lnTo>
                  <a:pt x="22039" y="80181"/>
                </a:lnTo>
                <a:lnTo>
                  <a:pt x="5765" y="118807"/>
                </a:lnTo>
                <a:lnTo>
                  <a:pt x="11" y="161543"/>
                </a:lnTo>
                <a:lnTo>
                  <a:pt x="0" y="809244"/>
                </a:lnTo>
                <a:lnTo>
                  <a:pt x="681" y="823958"/>
                </a:lnTo>
                <a:lnTo>
                  <a:pt x="10181" y="865641"/>
                </a:lnTo>
                <a:lnTo>
                  <a:pt x="29670" y="902439"/>
                </a:lnTo>
                <a:lnTo>
                  <a:pt x="57613" y="932818"/>
                </a:lnTo>
                <a:lnTo>
                  <a:pt x="92477" y="955246"/>
                </a:lnTo>
                <a:lnTo>
                  <a:pt x="132728" y="968187"/>
                </a:lnTo>
                <a:lnTo>
                  <a:pt x="161797" y="970787"/>
                </a:lnTo>
                <a:lnTo>
                  <a:pt x="2505456" y="970787"/>
                </a:lnTo>
                <a:lnTo>
                  <a:pt x="2548426" y="964958"/>
                </a:lnTo>
                <a:lnTo>
                  <a:pt x="2587022" y="948628"/>
                </a:lnTo>
                <a:lnTo>
                  <a:pt x="2619712" y="923333"/>
                </a:lnTo>
                <a:lnTo>
                  <a:pt x="2644960" y="890606"/>
                </a:lnTo>
                <a:lnTo>
                  <a:pt x="2661234" y="851980"/>
                </a:lnTo>
                <a:lnTo>
                  <a:pt x="2666988" y="809244"/>
                </a:lnTo>
                <a:lnTo>
                  <a:pt x="2666999" y="161543"/>
                </a:lnTo>
                <a:lnTo>
                  <a:pt x="2666317" y="146829"/>
                </a:lnTo>
                <a:lnTo>
                  <a:pt x="2656817" y="105146"/>
                </a:lnTo>
                <a:lnTo>
                  <a:pt x="2637329" y="68348"/>
                </a:lnTo>
                <a:lnTo>
                  <a:pt x="2609386" y="37969"/>
                </a:lnTo>
                <a:lnTo>
                  <a:pt x="2574522" y="15541"/>
                </a:lnTo>
                <a:lnTo>
                  <a:pt x="2534271" y="2600"/>
                </a:lnTo>
                <a:lnTo>
                  <a:pt x="2505201" y="0"/>
                </a:lnTo>
                <a:close/>
              </a:path>
            </a:pathLst>
          </a:custGeom>
          <a:solidFill>
            <a:srgbClr val="CDE3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62805" y="4335017"/>
            <a:ext cx="2667000" cy="970915"/>
          </a:xfrm>
          <a:custGeom>
            <a:avLst/>
            <a:gdLst/>
            <a:ahLst/>
            <a:cxnLst/>
            <a:rect l="l" t="t" r="r" b="b"/>
            <a:pathLst>
              <a:path w="2667000" h="970914">
                <a:moveTo>
                  <a:pt x="0" y="161797"/>
                </a:moveTo>
                <a:lnTo>
                  <a:pt x="5765" y="118807"/>
                </a:lnTo>
                <a:lnTo>
                  <a:pt x="22039" y="80181"/>
                </a:lnTo>
                <a:lnTo>
                  <a:pt x="47287" y="47454"/>
                </a:lnTo>
                <a:lnTo>
                  <a:pt x="79977" y="22159"/>
                </a:lnTo>
                <a:lnTo>
                  <a:pt x="118573" y="5829"/>
                </a:lnTo>
                <a:lnTo>
                  <a:pt x="161543" y="0"/>
                </a:lnTo>
                <a:lnTo>
                  <a:pt x="2505202" y="0"/>
                </a:lnTo>
                <a:lnTo>
                  <a:pt x="2519922" y="659"/>
                </a:lnTo>
                <a:lnTo>
                  <a:pt x="2561628" y="10098"/>
                </a:lnTo>
                <a:lnTo>
                  <a:pt x="2598458" y="29534"/>
                </a:lnTo>
                <a:lnTo>
                  <a:pt x="2628878" y="57433"/>
                </a:lnTo>
                <a:lnTo>
                  <a:pt x="2651355" y="92262"/>
                </a:lnTo>
                <a:lnTo>
                  <a:pt x="2664355" y="132486"/>
                </a:lnTo>
                <a:lnTo>
                  <a:pt x="2667000" y="808989"/>
                </a:lnTo>
                <a:lnTo>
                  <a:pt x="2666340" y="823710"/>
                </a:lnTo>
                <a:lnTo>
                  <a:pt x="2656901" y="865416"/>
                </a:lnTo>
                <a:lnTo>
                  <a:pt x="2637465" y="902246"/>
                </a:lnTo>
                <a:lnTo>
                  <a:pt x="2609566" y="932666"/>
                </a:lnTo>
                <a:lnTo>
                  <a:pt x="2574737" y="955143"/>
                </a:lnTo>
                <a:lnTo>
                  <a:pt x="2534513" y="968143"/>
                </a:lnTo>
                <a:lnTo>
                  <a:pt x="161798" y="970787"/>
                </a:lnTo>
                <a:lnTo>
                  <a:pt x="147077" y="970128"/>
                </a:lnTo>
                <a:lnTo>
                  <a:pt x="105371" y="960689"/>
                </a:lnTo>
                <a:lnTo>
                  <a:pt x="68541" y="941253"/>
                </a:lnTo>
                <a:lnTo>
                  <a:pt x="38121" y="913354"/>
                </a:lnTo>
                <a:lnTo>
                  <a:pt x="15644" y="878525"/>
                </a:lnTo>
                <a:lnTo>
                  <a:pt x="2644" y="838301"/>
                </a:lnTo>
                <a:lnTo>
                  <a:pt x="0" y="161797"/>
                </a:lnTo>
                <a:close/>
              </a:path>
            </a:pathLst>
          </a:custGeom>
          <a:ln w="25907">
            <a:solidFill>
              <a:srgbClr val="34B1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96536" y="2342826"/>
            <a:ext cx="2390140" cy="2812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500" spc="-15">
                <a:latin typeface="Arial"/>
                <a:cs typeface="Arial"/>
              </a:rPr>
              <a:t>Obj</a:t>
            </a:r>
            <a:r>
              <a:rPr dirty="0" sz="2500" spc="-10">
                <a:latin typeface="Arial"/>
                <a:cs typeface="Arial"/>
              </a:rPr>
              <a:t>e</a:t>
            </a:r>
            <a:r>
              <a:rPr dirty="0" sz="2500" spc="-10">
                <a:latin typeface="Arial"/>
                <a:cs typeface="Arial"/>
              </a:rPr>
              <a:t>ct</a:t>
            </a:r>
            <a:r>
              <a:rPr dirty="0" sz="2500" spc="-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L</a:t>
            </a:r>
            <a:r>
              <a:rPr dirty="0" sz="2500" spc="-15">
                <a:latin typeface="Arial"/>
                <a:cs typeface="Arial"/>
              </a:rPr>
              <a:t>ev</a:t>
            </a:r>
            <a:r>
              <a:rPr dirty="0" sz="2500" spc="-10">
                <a:latin typeface="Arial"/>
                <a:cs typeface="Arial"/>
              </a:rPr>
              <a:t>e</a:t>
            </a:r>
            <a:r>
              <a:rPr dirty="0" sz="2500" spc="-10">
                <a:latin typeface="Arial"/>
                <a:cs typeface="Arial"/>
              </a:rPr>
              <a:t>l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500" spc="-20">
                <a:latin typeface="Arial"/>
                <a:cs typeface="Arial"/>
              </a:rPr>
              <a:t>Se</a:t>
            </a:r>
            <a:r>
              <a:rPr dirty="0" sz="2500" spc="-5">
                <a:latin typeface="Arial"/>
                <a:cs typeface="Arial"/>
              </a:rPr>
              <a:t>t</a:t>
            </a:r>
            <a:r>
              <a:rPr dirty="0" sz="2500" spc="-15">
                <a:latin typeface="Arial"/>
                <a:cs typeface="Arial"/>
              </a:rPr>
              <a:t>tleme</a:t>
            </a:r>
            <a:r>
              <a:rPr dirty="0" sz="2500" spc="-10">
                <a:latin typeface="Arial"/>
                <a:cs typeface="Arial"/>
              </a:rPr>
              <a:t>n</a:t>
            </a:r>
            <a:r>
              <a:rPr dirty="0" sz="2500" spc="-10">
                <a:latin typeface="Arial"/>
                <a:cs typeface="Arial"/>
              </a:rPr>
              <a:t>t</a:t>
            </a:r>
            <a:r>
              <a:rPr dirty="0" sz="2500" spc="-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L</a:t>
            </a:r>
            <a:r>
              <a:rPr dirty="0" sz="2500" spc="-15">
                <a:latin typeface="Arial"/>
                <a:cs typeface="Arial"/>
              </a:rPr>
              <a:t>ev</a:t>
            </a:r>
            <a:r>
              <a:rPr dirty="0" sz="2500" spc="-10">
                <a:latin typeface="Arial"/>
                <a:cs typeface="Arial"/>
              </a:rPr>
              <a:t>e</a:t>
            </a:r>
            <a:r>
              <a:rPr dirty="0" sz="2500" spc="-10">
                <a:latin typeface="Arial"/>
                <a:cs typeface="Arial"/>
              </a:rPr>
              <a:t>l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algn="ctr" marL="200660" marR="187325">
              <a:lnSpc>
                <a:spcPts val="2590"/>
              </a:lnSpc>
              <a:spcBef>
                <a:spcPts val="2070"/>
              </a:spcBef>
            </a:pPr>
            <a:r>
              <a:rPr dirty="0" sz="2500" spc="-15">
                <a:latin typeface="Arial"/>
                <a:cs typeface="Arial"/>
              </a:rPr>
              <a:t>Neig</a:t>
            </a:r>
            <a:r>
              <a:rPr dirty="0" sz="2500" spc="-10">
                <a:latin typeface="Arial"/>
                <a:cs typeface="Arial"/>
              </a:rPr>
              <a:t>h</a:t>
            </a:r>
            <a:r>
              <a:rPr dirty="0" sz="2500" spc="-15">
                <a:latin typeface="Arial"/>
                <a:cs typeface="Arial"/>
              </a:rPr>
              <a:t>b</a:t>
            </a:r>
            <a:r>
              <a:rPr dirty="0" sz="2500" spc="-10">
                <a:latin typeface="Arial"/>
                <a:cs typeface="Arial"/>
              </a:rPr>
              <a:t>o</a:t>
            </a:r>
            <a:r>
              <a:rPr dirty="0" sz="2500" spc="-15">
                <a:latin typeface="Arial"/>
                <a:cs typeface="Arial"/>
              </a:rPr>
              <a:t>rho</a:t>
            </a:r>
            <a:r>
              <a:rPr dirty="0" sz="2500" spc="-10">
                <a:latin typeface="Arial"/>
                <a:cs typeface="Arial"/>
              </a:rPr>
              <a:t>o</a:t>
            </a:r>
            <a:r>
              <a:rPr dirty="0" sz="2500" spc="-15">
                <a:latin typeface="Arial"/>
                <a:cs typeface="Arial"/>
              </a:rPr>
              <a:t>d</a:t>
            </a:r>
            <a:r>
              <a:rPr dirty="0" sz="2500" spc="-15">
                <a:latin typeface="Arial"/>
                <a:cs typeface="Arial"/>
              </a:rPr>
              <a:t> L</a:t>
            </a:r>
            <a:r>
              <a:rPr dirty="0" sz="2500" spc="-10">
                <a:latin typeface="Arial"/>
                <a:cs typeface="Arial"/>
              </a:rPr>
              <a:t>e</a:t>
            </a:r>
            <a:r>
              <a:rPr dirty="0" sz="2500" spc="-15">
                <a:latin typeface="Arial"/>
                <a:cs typeface="Arial"/>
              </a:rPr>
              <a:t>vel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6410" y="6057686"/>
            <a:ext cx="589026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i="1">
                <a:latin typeface="Arial"/>
                <a:cs typeface="Arial"/>
              </a:rPr>
              <a:t>Kohli,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D</a:t>
            </a:r>
            <a:r>
              <a:rPr dirty="0" sz="1400" i="1">
                <a:latin typeface="Arial"/>
                <a:cs typeface="Arial"/>
              </a:rPr>
              <a:t>.;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Sliu</a:t>
            </a:r>
            <a:r>
              <a:rPr dirty="0" sz="1400" spc="-45" i="1">
                <a:latin typeface="Arial"/>
                <a:cs typeface="Arial"/>
              </a:rPr>
              <a:t>z</a:t>
            </a:r>
            <a:r>
              <a:rPr dirty="0" sz="1400" i="1">
                <a:latin typeface="Arial"/>
                <a:cs typeface="Arial"/>
              </a:rPr>
              <a:t>as,</a:t>
            </a:r>
            <a:r>
              <a:rPr dirty="0" sz="1400" spc="2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R</a:t>
            </a:r>
            <a:r>
              <a:rPr dirty="0" sz="1400" i="1">
                <a:latin typeface="Arial"/>
                <a:cs typeface="Arial"/>
              </a:rPr>
              <a:t>.</a:t>
            </a:r>
            <a:r>
              <a:rPr dirty="0" sz="1400" spc="-110" i="1">
                <a:latin typeface="Arial"/>
                <a:cs typeface="Arial"/>
              </a:rPr>
              <a:t>V</a:t>
            </a:r>
            <a:r>
              <a:rPr dirty="0" sz="1400" i="1">
                <a:latin typeface="Arial"/>
                <a:cs typeface="Arial"/>
              </a:rPr>
              <a:t>.;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Kerle,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N</a:t>
            </a:r>
            <a:r>
              <a:rPr dirty="0" sz="1400" i="1">
                <a:latin typeface="Arial"/>
                <a:cs typeface="Arial"/>
              </a:rPr>
              <a:t>.;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Stein,</a:t>
            </a:r>
            <a:r>
              <a:rPr dirty="0" sz="1400" spc="-9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A.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ontology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of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slu</a:t>
            </a:r>
            <a:r>
              <a:rPr dirty="0" sz="1400" spc="-10" i="1">
                <a:latin typeface="Arial"/>
                <a:cs typeface="Arial"/>
              </a:rPr>
              <a:t>m</a:t>
            </a:r>
            <a:r>
              <a:rPr dirty="0" sz="1400" i="1">
                <a:latin typeface="Arial"/>
                <a:cs typeface="Arial"/>
              </a:rPr>
              <a:t>s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for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</a:t>
            </a:r>
            <a:r>
              <a:rPr dirty="0" sz="1400" spc="-10" i="1">
                <a:latin typeface="Arial"/>
                <a:cs typeface="Arial"/>
              </a:rPr>
              <a:t>m</a:t>
            </a:r>
            <a:r>
              <a:rPr dirty="0" sz="1400" i="1">
                <a:latin typeface="Arial"/>
                <a:cs typeface="Arial"/>
              </a:rPr>
              <a:t>ag</a:t>
            </a:r>
            <a:r>
              <a:rPr dirty="0" sz="1400" spc="30" i="1">
                <a:latin typeface="Arial"/>
                <a:cs typeface="Arial"/>
              </a:rPr>
              <a:t>e</a:t>
            </a:r>
            <a:r>
              <a:rPr dirty="0" sz="1400" i="1">
                <a:latin typeface="Arial"/>
                <a:cs typeface="Arial"/>
              </a:rPr>
              <a:t>-</a:t>
            </a:r>
            <a:r>
              <a:rPr dirty="0" sz="1400" i="1">
                <a:latin typeface="Arial"/>
                <a:cs typeface="Arial"/>
              </a:rPr>
              <a:t> based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classifi</a:t>
            </a:r>
            <a:r>
              <a:rPr dirty="0" sz="1400" spc="-10" i="1">
                <a:latin typeface="Arial"/>
                <a:cs typeface="Arial"/>
              </a:rPr>
              <a:t>c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-10" i="1">
                <a:latin typeface="Arial"/>
                <a:cs typeface="Arial"/>
              </a:rPr>
              <a:t>t</a:t>
            </a:r>
            <a:r>
              <a:rPr dirty="0" sz="1400" i="1">
                <a:latin typeface="Arial"/>
                <a:cs typeface="Arial"/>
              </a:rPr>
              <a:t>io</a:t>
            </a:r>
            <a:r>
              <a:rPr dirty="0" sz="1400" spc="-15" i="1">
                <a:latin typeface="Arial"/>
                <a:cs typeface="Arial"/>
              </a:rPr>
              <a:t>n</a:t>
            </a:r>
            <a:r>
              <a:rPr dirty="0" sz="1400" i="1">
                <a:latin typeface="Arial"/>
                <a:cs typeface="Arial"/>
              </a:rPr>
              <a:t>.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C</a:t>
            </a:r>
            <a:r>
              <a:rPr dirty="0" sz="1400" i="1">
                <a:latin typeface="Arial"/>
                <a:cs typeface="Arial"/>
              </a:rPr>
              <a:t>o</a:t>
            </a:r>
            <a:r>
              <a:rPr dirty="0" sz="1400" spc="-10" i="1">
                <a:latin typeface="Arial"/>
                <a:cs typeface="Arial"/>
              </a:rPr>
              <a:t>m</a:t>
            </a:r>
            <a:r>
              <a:rPr dirty="0" sz="1400" i="1">
                <a:latin typeface="Arial"/>
                <a:cs typeface="Arial"/>
              </a:rPr>
              <a:t>put.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Environ.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U</a:t>
            </a:r>
            <a:r>
              <a:rPr dirty="0" sz="1400" i="1">
                <a:latin typeface="Arial"/>
                <a:cs typeface="Arial"/>
              </a:rPr>
              <a:t>rban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Syst.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2012</a:t>
            </a:r>
            <a:r>
              <a:rPr dirty="0" sz="1400" i="1">
                <a:latin typeface="Arial"/>
                <a:cs typeface="Arial"/>
              </a:rPr>
              <a:t>,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36,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154</a:t>
            </a:r>
            <a:r>
              <a:rPr dirty="0" sz="1400" spc="-5" i="1">
                <a:latin typeface="Arial"/>
                <a:cs typeface="Arial"/>
              </a:rPr>
              <a:t>–</a:t>
            </a:r>
            <a:r>
              <a:rPr dirty="0" sz="1400" spc="-5" i="1">
                <a:latin typeface="Arial"/>
                <a:cs typeface="Arial"/>
              </a:rPr>
              <a:t>163.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687" y="880871"/>
            <a:ext cx="10280904" cy="5977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00131" y="5766815"/>
            <a:ext cx="1321307" cy="809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>
              <a:lnSpc>
                <a:spcPct val="100000"/>
              </a:lnSpc>
            </a:pPr>
            <a:r>
              <a:rPr dirty="0"/>
              <a:t>THE</a:t>
            </a:r>
            <a:r>
              <a:rPr dirty="0" spc="-15"/>
              <a:t> </a:t>
            </a:r>
            <a:r>
              <a:rPr dirty="0"/>
              <a:t>URB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DIVIDE</a:t>
            </a:r>
            <a:r>
              <a:rPr dirty="0" spc="-2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/>
              <a:t>SPATIAL</a:t>
            </a:r>
            <a:r>
              <a:rPr dirty="0" spc="-15"/>
              <a:t> </a:t>
            </a:r>
            <a:r>
              <a:rPr dirty="0"/>
              <a:t>PATTERNS</a:t>
            </a:r>
          </a:p>
        </p:txBody>
      </p:sp>
      <p:sp>
        <p:nvSpPr>
          <p:cNvPr id="5" name="object 5"/>
          <p:cNvSpPr/>
          <p:nvPr/>
        </p:nvSpPr>
        <p:spPr>
          <a:xfrm>
            <a:off x="9407652" y="5783579"/>
            <a:ext cx="687324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Kuffer, M. (ITC)</dc:creator>
  <dcterms:created xsi:type="dcterms:W3CDTF">2019-04-29T13:28:44Z</dcterms:created>
  <dcterms:modified xsi:type="dcterms:W3CDTF">2019-04-29T13:28:44Z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2019-04-29T00:00:00Z</vt:filetime>
  </property>
  <property fmtid="{D5CDD505-2E9C-101B-9397-08002B2CF9AE}" pid="3" name="LastSaved">
    <vt:filetime>2019-04-29T00:00:00Z</vt:filetime>
  </property>
</Properties>
</file>