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9239" y="6929628"/>
            <a:ext cx="80010" cy="131445"/>
          </a:xfrm>
          <a:custGeom>
            <a:avLst/>
            <a:gdLst/>
            <a:ahLst/>
            <a:cxnLst/>
            <a:rect l="l" t="t" r="r" b="b"/>
            <a:pathLst>
              <a:path w="80009" h="131445">
                <a:moveTo>
                  <a:pt x="80009" y="92964"/>
                </a:moveTo>
                <a:lnTo>
                  <a:pt x="80009" y="0"/>
                </a:lnTo>
                <a:lnTo>
                  <a:pt x="60959" y="0"/>
                </a:lnTo>
                <a:lnTo>
                  <a:pt x="60073" y="96323"/>
                </a:lnTo>
                <a:lnTo>
                  <a:pt x="55634" y="109723"/>
                </a:lnTo>
                <a:lnTo>
                  <a:pt x="43433" y="115824"/>
                </a:lnTo>
                <a:lnTo>
                  <a:pt x="40385" y="116586"/>
                </a:lnTo>
                <a:lnTo>
                  <a:pt x="26958" y="111931"/>
                </a:lnTo>
                <a:lnTo>
                  <a:pt x="20769" y="100166"/>
                </a:lnTo>
                <a:lnTo>
                  <a:pt x="19811" y="86106"/>
                </a:lnTo>
                <a:lnTo>
                  <a:pt x="19811" y="0"/>
                </a:lnTo>
                <a:lnTo>
                  <a:pt x="0" y="0"/>
                </a:lnTo>
                <a:lnTo>
                  <a:pt x="327" y="93677"/>
                </a:lnTo>
                <a:lnTo>
                  <a:pt x="34289" y="131064"/>
                </a:lnTo>
                <a:lnTo>
                  <a:pt x="55997" y="129248"/>
                </a:lnTo>
                <a:lnTo>
                  <a:pt x="68013" y="123275"/>
                </a:lnTo>
                <a:lnTo>
                  <a:pt x="75976" y="113040"/>
                </a:lnTo>
                <a:lnTo>
                  <a:pt x="79247" y="98298"/>
                </a:lnTo>
                <a:lnTo>
                  <a:pt x="80009" y="92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96183" y="6929628"/>
            <a:ext cx="86360" cy="128905"/>
          </a:xfrm>
          <a:custGeom>
            <a:avLst/>
            <a:gdLst/>
            <a:ahLst/>
            <a:cxnLst/>
            <a:rect l="l" t="t" r="r" b="b"/>
            <a:pathLst>
              <a:path w="86360" h="128904">
                <a:moveTo>
                  <a:pt x="86105" y="128777"/>
                </a:moveTo>
                <a:lnTo>
                  <a:pt x="86105" y="0"/>
                </a:lnTo>
                <a:lnTo>
                  <a:pt x="67817" y="0"/>
                </a:lnTo>
                <a:lnTo>
                  <a:pt x="67817" y="111251"/>
                </a:lnTo>
                <a:lnTo>
                  <a:pt x="28955" y="0"/>
                </a:lnTo>
                <a:lnTo>
                  <a:pt x="0" y="0"/>
                </a:lnTo>
                <a:lnTo>
                  <a:pt x="0" y="128777"/>
                </a:lnTo>
                <a:lnTo>
                  <a:pt x="16763" y="128777"/>
                </a:lnTo>
                <a:lnTo>
                  <a:pt x="16763" y="17525"/>
                </a:lnTo>
                <a:lnTo>
                  <a:pt x="55625" y="128777"/>
                </a:lnTo>
                <a:lnTo>
                  <a:pt x="86105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45157" y="6929628"/>
            <a:ext cx="85725" cy="128905"/>
          </a:xfrm>
          <a:custGeom>
            <a:avLst/>
            <a:gdLst/>
            <a:ahLst/>
            <a:cxnLst/>
            <a:rect l="l" t="t" r="r" b="b"/>
            <a:pathLst>
              <a:path w="85725" h="128904">
                <a:moveTo>
                  <a:pt x="85343" y="128777"/>
                </a:moveTo>
                <a:lnTo>
                  <a:pt x="85343" y="0"/>
                </a:lnTo>
                <a:lnTo>
                  <a:pt x="67817" y="0"/>
                </a:lnTo>
                <a:lnTo>
                  <a:pt x="67817" y="111251"/>
                </a:lnTo>
                <a:lnTo>
                  <a:pt x="28955" y="0"/>
                </a:lnTo>
                <a:lnTo>
                  <a:pt x="0" y="0"/>
                </a:lnTo>
                <a:lnTo>
                  <a:pt x="0" y="128777"/>
                </a:lnTo>
                <a:lnTo>
                  <a:pt x="16763" y="128777"/>
                </a:lnTo>
                <a:lnTo>
                  <a:pt x="16763" y="17525"/>
                </a:lnTo>
                <a:lnTo>
                  <a:pt x="55625" y="128777"/>
                </a:lnTo>
                <a:lnTo>
                  <a:pt x="8534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2941" y="951966"/>
            <a:ext cx="7192517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3216402"/>
            <a:ext cx="9144000" cy="409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hyperlink" Target="mailto:j.martinez@utwente.nl" TargetMode="External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notesSlide" Target="../notesSlides/notesSlide11.xml"/><Relationship Id="rId7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notesSlide" Target="../notesSlides/notesSlide22.xml"/><Relationship Id="rId6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notesSlide" Target="../notesSlides/notesSlide23.xml"/><Relationship Id="rId5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notesSlide" Target="../notesSlides/notesSlide24.xml"/><Relationship Id="rId6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hyperlink" Target="mailto:j.martinez@utwente.nl" TargetMode="External"/><Relationship Id="rId4" Type="http://schemas.openxmlformats.org/officeDocument/2006/relationships/image" Target="../media/image51.jpg"/><Relationship Id="rId5" Type="http://schemas.openxmlformats.org/officeDocument/2006/relationships/hyperlink" Target="http://www.itc.nl/urbangis" TargetMode="External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27.xml"/><Relationship Id="rId8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notesSlide" Target="../notesSlides/notesSlide8.xml"/><Relationship Id="rId10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7435" y="6854952"/>
            <a:ext cx="2661666" cy="42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04126" y="641604"/>
            <a:ext cx="2435351" cy="617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3677" y="457200"/>
            <a:ext cx="5870575" cy="808990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56845">
              <a:lnSpc>
                <a:spcPct val="100000"/>
              </a:lnSpc>
            </a:pPr>
            <a:r>
              <a:rPr dirty="0" sz="2800" spc="-5">
                <a:solidFill>
                  <a:srgbClr val="EE6511"/>
                </a:solidFill>
                <a:latin typeface="Georgia"/>
                <a:cs typeface="Georgia"/>
              </a:rPr>
              <a:t>NATIONA</a:t>
            </a:r>
            <a:r>
              <a:rPr dirty="0" sz="2800">
                <a:solidFill>
                  <a:srgbClr val="EE6511"/>
                </a:solidFill>
                <a:latin typeface="Georgia"/>
                <a:cs typeface="Georgia"/>
              </a:rPr>
              <a:t>L</a:t>
            </a:r>
            <a:r>
              <a:rPr dirty="0" sz="2800" spc="-5">
                <a:solidFill>
                  <a:srgbClr val="EE6511"/>
                </a:solidFill>
                <a:latin typeface="Georgia"/>
                <a:cs typeface="Georgia"/>
              </a:rPr>
              <a:t> CONFERENCE</a:t>
            </a:r>
            <a:endParaRPr sz="2800">
              <a:latin typeface="Georgia"/>
              <a:cs typeface="Georgia"/>
            </a:endParaRPr>
          </a:p>
          <a:p>
            <a:pPr algn="ctr" marL="160020">
              <a:lnSpc>
                <a:spcPct val="100000"/>
              </a:lnSpc>
              <a:spcBef>
                <a:spcPts val="35"/>
              </a:spcBef>
            </a:pPr>
            <a:r>
              <a:rPr dirty="0" sz="1600">
                <a:solidFill>
                  <a:srgbClr val="7E7E7E"/>
                </a:solidFill>
                <a:latin typeface="Georgia"/>
                <a:cs typeface="Georgia"/>
              </a:rPr>
              <a:t>6-8</a:t>
            </a:r>
            <a:r>
              <a:rPr dirty="0" sz="160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7E7E7E"/>
                </a:solidFill>
                <a:latin typeface="Georgia"/>
                <a:cs typeface="Georgia"/>
              </a:rPr>
              <a:t>February</a:t>
            </a:r>
            <a:r>
              <a:rPr dirty="0" sz="1600" spc="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7E7E7E"/>
                </a:solidFill>
                <a:latin typeface="Georgia"/>
                <a:cs typeface="Georgia"/>
              </a:rPr>
              <a:t>2019, SPAV,</a:t>
            </a:r>
            <a:r>
              <a:rPr dirty="0" sz="1600" spc="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7E7E7E"/>
                </a:solidFill>
                <a:latin typeface="Georgia"/>
                <a:cs typeface="Georgia"/>
              </a:rPr>
              <a:t>Vijayawada,</a:t>
            </a:r>
            <a:r>
              <a:rPr dirty="0" sz="160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7E7E7E"/>
                </a:solidFill>
                <a:latin typeface="Georgia"/>
                <a:cs typeface="Georgia"/>
              </a:rPr>
              <a:t>India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831330"/>
            <a:ext cx="6422390" cy="400050"/>
          </a:xfrm>
          <a:custGeom>
            <a:avLst/>
            <a:gdLst/>
            <a:ahLst/>
            <a:cxnLst/>
            <a:rect l="l" t="t" r="r" b="b"/>
            <a:pathLst>
              <a:path w="6422390" h="400050">
                <a:moveTo>
                  <a:pt x="0" y="0"/>
                </a:moveTo>
                <a:lnTo>
                  <a:pt x="0" y="400050"/>
                </a:lnTo>
                <a:lnTo>
                  <a:pt x="6422136" y="400050"/>
                </a:lnTo>
                <a:lnTo>
                  <a:pt x="6422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6701" y="6906708"/>
            <a:ext cx="45275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Impact"/>
                <a:cs typeface="Impact"/>
              </a:rPr>
              <a:t>Mapping</a:t>
            </a:r>
            <a:r>
              <a:rPr dirty="0" sz="2000" spc="10">
                <a:latin typeface="Impact"/>
                <a:cs typeface="Impact"/>
              </a:rPr>
              <a:t> </a:t>
            </a:r>
            <a:r>
              <a:rPr dirty="0" sz="2000" spc="-10">
                <a:latin typeface="Impact"/>
                <a:cs typeface="Impact"/>
              </a:rPr>
              <a:t>Unequal</a:t>
            </a:r>
            <a:r>
              <a:rPr dirty="0" sz="2000" spc="20">
                <a:latin typeface="Impact"/>
                <a:cs typeface="Impact"/>
              </a:rPr>
              <a:t> </a:t>
            </a:r>
            <a:r>
              <a:rPr dirty="0" sz="2000" spc="-15">
                <a:latin typeface="Impact"/>
                <a:cs typeface="Impact"/>
              </a:rPr>
              <a:t>Quali</a:t>
            </a:r>
            <a:r>
              <a:rPr dirty="0" sz="2000" spc="25">
                <a:latin typeface="Impact"/>
                <a:cs typeface="Impact"/>
              </a:rPr>
              <a:t>t</a:t>
            </a:r>
            <a:r>
              <a:rPr dirty="0" sz="2000" spc="-15">
                <a:latin typeface="Impact"/>
                <a:cs typeface="Impact"/>
              </a:rPr>
              <a:t>y-of-Lif</a:t>
            </a:r>
            <a:r>
              <a:rPr dirty="0" sz="2000" spc="-15">
                <a:latin typeface="Impact"/>
                <a:cs typeface="Impact"/>
              </a:rPr>
              <a:t>e</a:t>
            </a:r>
            <a:r>
              <a:rPr dirty="0" sz="2000" spc="25">
                <a:latin typeface="Impact"/>
                <a:cs typeface="Impact"/>
              </a:rPr>
              <a:t> </a:t>
            </a:r>
            <a:r>
              <a:rPr dirty="0" sz="2000" spc="-10">
                <a:latin typeface="Impact"/>
                <a:cs typeface="Impact"/>
              </a:rPr>
              <a:t>Conditions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681609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7272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8630" y="495300"/>
            <a:ext cx="765048" cy="764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60676" y="2081783"/>
            <a:ext cx="7240523" cy="3537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43988" y="2289311"/>
            <a:ext cx="6043295" cy="272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90855">
              <a:lnSpc>
                <a:spcPct val="150000"/>
              </a:lnSpc>
            </a:pPr>
            <a:r>
              <a:rPr dirty="0" sz="2500" spc="-5" b="1">
                <a:latin typeface="Arial Narrow"/>
                <a:cs typeface="Arial Narrow"/>
              </a:rPr>
              <a:t>Mappin</a:t>
            </a:r>
            <a:r>
              <a:rPr dirty="0" sz="2500" b="1">
                <a:latin typeface="Arial Narrow"/>
                <a:cs typeface="Arial Narrow"/>
              </a:rPr>
              <a:t>g</a:t>
            </a:r>
            <a:r>
              <a:rPr dirty="0" sz="2500" spc="-5" b="1">
                <a:latin typeface="Arial Narrow"/>
                <a:cs typeface="Arial Narrow"/>
              </a:rPr>
              <a:t> </a:t>
            </a:r>
            <a:r>
              <a:rPr dirty="0" sz="2500" b="1">
                <a:latin typeface="Arial Narrow"/>
                <a:cs typeface="Arial Narrow"/>
              </a:rPr>
              <a:t>Unequal</a:t>
            </a:r>
            <a:r>
              <a:rPr dirty="0" sz="2500" spc="-15" b="1">
                <a:latin typeface="Arial Narrow"/>
                <a:cs typeface="Arial Narrow"/>
              </a:rPr>
              <a:t> </a:t>
            </a:r>
            <a:r>
              <a:rPr dirty="0" sz="2500" spc="-5" b="1">
                <a:latin typeface="Arial Narrow"/>
                <a:cs typeface="Arial Narrow"/>
              </a:rPr>
              <a:t>Quality-of-Lif</a:t>
            </a:r>
            <a:r>
              <a:rPr dirty="0" sz="2500" b="1">
                <a:latin typeface="Arial Narrow"/>
                <a:cs typeface="Arial Narrow"/>
              </a:rPr>
              <a:t>e</a:t>
            </a:r>
            <a:r>
              <a:rPr dirty="0" sz="2500" spc="30" b="1">
                <a:latin typeface="Arial Narrow"/>
                <a:cs typeface="Arial Narrow"/>
              </a:rPr>
              <a:t> </a:t>
            </a:r>
            <a:r>
              <a:rPr dirty="0" sz="2500" b="1">
                <a:latin typeface="Arial Narrow"/>
                <a:cs typeface="Arial Narrow"/>
              </a:rPr>
              <a:t>Conditions:</a:t>
            </a:r>
            <a:r>
              <a:rPr dirty="0" sz="2500" b="1">
                <a:latin typeface="Arial Narrow"/>
                <a:cs typeface="Arial Narrow"/>
              </a:rPr>
              <a:t> A</a:t>
            </a:r>
            <a:r>
              <a:rPr dirty="0" sz="2500" spc="-5" b="1">
                <a:latin typeface="Arial Narrow"/>
                <a:cs typeface="Arial Narrow"/>
              </a:rPr>
              <a:t> Geographi</a:t>
            </a:r>
            <a:r>
              <a:rPr dirty="0" sz="2500" b="1">
                <a:latin typeface="Arial Narrow"/>
                <a:cs typeface="Arial Narrow"/>
              </a:rPr>
              <a:t>c </a:t>
            </a:r>
            <a:r>
              <a:rPr dirty="0" sz="2500" spc="-5" b="1">
                <a:latin typeface="Arial Narrow"/>
                <a:cs typeface="Arial Narrow"/>
              </a:rPr>
              <a:t>an</a:t>
            </a:r>
            <a:r>
              <a:rPr dirty="0" sz="2500" b="1">
                <a:latin typeface="Arial Narrow"/>
                <a:cs typeface="Arial Narrow"/>
              </a:rPr>
              <a:t>d</a:t>
            </a:r>
            <a:r>
              <a:rPr dirty="0" sz="2500" spc="-5" b="1">
                <a:latin typeface="Arial Narrow"/>
                <a:cs typeface="Arial Narrow"/>
              </a:rPr>
              <a:t> Mixe</a:t>
            </a:r>
            <a:r>
              <a:rPr dirty="0" sz="2500" b="1">
                <a:latin typeface="Arial Narrow"/>
                <a:cs typeface="Arial Narrow"/>
              </a:rPr>
              <a:t>d</a:t>
            </a:r>
            <a:r>
              <a:rPr dirty="0" sz="2500" spc="-5" b="1">
                <a:latin typeface="Arial Narrow"/>
                <a:cs typeface="Arial Narrow"/>
              </a:rPr>
              <a:t> Method</a:t>
            </a:r>
            <a:r>
              <a:rPr dirty="0" sz="2500" b="1">
                <a:latin typeface="Arial Narrow"/>
                <a:cs typeface="Arial Narrow"/>
              </a:rPr>
              <a:t>s</a:t>
            </a:r>
            <a:r>
              <a:rPr dirty="0" sz="2500" spc="-5" b="1">
                <a:latin typeface="Arial Narrow"/>
                <a:cs typeface="Arial Narrow"/>
              </a:rPr>
              <a:t> </a:t>
            </a:r>
            <a:r>
              <a:rPr dirty="0" sz="2500" b="1">
                <a:latin typeface="Arial Narrow"/>
                <a:cs typeface="Arial Narrow"/>
              </a:rPr>
              <a:t>Approach</a:t>
            </a:r>
            <a:endParaRPr sz="2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400" spc="-5" b="1">
                <a:latin typeface="Arial Narrow"/>
                <a:cs typeface="Arial Narrow"/>
              </a:rPr>
              <a:t>Javie</a:t>
            </a:r>
            <a:r>
              <a:rPr dirty="0" sz="2400" b="1">
                <a:latin typeface="Arial Narrow"/>
                <a:cs typeface="Arial Narrow"/>
              </a:rPr>
              <a:t>r</a:t>
            </a:r>
            <a:r>
              <a:rPr dirty="0" sz="2400" spc="25" b="1">
                <a:latin typeface="Arial Narrow"/>
                <a:cs typeface="Arial Narrow"/>
              </a:rPr>
              <a:t> </a:t>
            </a:r>
            <a:r>
              <a:rPr dirty="0" sz="2400" spc="-5" b="1">
                <a:latin typeface="Arial Narrow"/>
                <a:cs typeface="Arial Narrow"/>
              </a:rPr>
              <a:t>Martinez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800" spc="-10" b="1">
                <a:latin typeface="Arial Narrow"/>
                <a:cs typeface="Arial Narrow"/>
              </a:rPr>
              <a:t>University</a:t>
            </a:r>
            <a:r>
              <a:rPr dirty="0" sz="1800" spc="-10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of</a:t>
            </a:r>
            <a:r>
              <a:rPr dirty="0" sz="1800" spc="-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Twente,</a:t>
            </a:r>
            <a:r>
              <a:rPr dirty="0" sz="1800" spc="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Faculty</a:t>
            </a:r>
            <a:r>
              <a:rPr dirty="0" sz="1800" spc="5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of</a:t>
            </a:r>
            <a:r>
              <a:rPr dirty="0" sz="1800" spc="-5" b="1">
                <a:latin typeface="Arial Narrow"/>
                <a:cs typeface="Arial Narrow"/>
              </a:rPr>
              <a:t> </a:t>
            </a:r>
            <a:r>
              <a:rPr dirty="0" sz="1800" spc="-15" b="1">
                <a:latin typeface="Arial Narrow"/>
                <a:cs typeface="Arial Narrow"/>
              </a:rPr>
              <a:t>Geo-Informatio</a:t>
            </a:r>
            <a:r>
              <a:rPr dirty="0" sz="1800" spc="-10" b="1">
                <a:latin typeface="Arial Narrow"/>
                <a:cs typeface="Arial Narrow"/>
              </a:rPr>
              <a:t>n</a:t>
            </a:r>
            <a:r>
              <a:rPr dirty="0" sz="1800" spc="1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Science</a:t>
            </a:r>
            <a:r>
              <a:rPr dirty="0" sz="1800" spc="15" b="1">
                <a:latin typeface="Arial Narrow"/>
                <a:cs typeface="Arial Narrow"/>
              </a:rPr>
              <a:t> </a:t>
            </a:r>
            <a:r>
              <a:rPr dirty="0" sz="1800" spc="-5" b="1">
                <a:latin typeface="Arial Narrow"/>
                <a:cs typeface="Arial Narrow"/>
              </a:rPr>
              <a:t>an</a:t>
            </a:r>
            <a:r>
              <a:rPr dirty="0" sz="1800" b="1">
                <a:latin typeface="Arial Narrow"/>
                <a:cs typeface="Arial Narrow"/>
              </a:rPr>
              <a:t>d</a:t>
            </a:r>
            <a:r>
              <a:rPr dirty="0" sz="1800" spc="5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Earth</a:t>
            </a:r>
            <a:r>
              <a:rPr dirty="0" sz="1800" spc="-5" b="1">
                <a:latin typeface="Arial Narrow"/>
                <a:cs typeface="Arial Narrow"/>
              </a:rPr>
              <a:t> </a:t>
            </a:r>
            <a:r>
              <a:rPr dirty="0" sz="1800" spc="-5" b="1">
                <a:latin typeface="Arial Narrow"/>
                <a:cs typeface="Arial Narrow"/>
              </a:rPr>
              <a:t>Observation.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 Narrow"/>
                <a:cs typeface="Arial Narrow"/>
              </a:rPr>
              <a:t>Enschede,</a:t>
            </a:r>
            <a:r>
              <a:rPr dirty="0" sz="1800" spc="10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The </a:t>
            </a:r>
            <a:r>
              <a:rPr dirty="0" sz="1800" spc="-10" b="1">
                <a:latin typeface="Arial Narrow"/>
                <a:cs typeface="Arial Narrow"/>
              </a:rPr>
              <a:t>Netherlands.</a:t>
            </a:r>
            <a:r>
              <a:rPr dirty="0" sz="1800" spc="10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Email:</a:t>
            </a:r>
            <a:r>
              <a:rPr dirty="0" sz="1800" spc="5" b="1">
                <a:latin typeface="Arial Narrow"/>
                <a:cs typeface="Arial Narrow"/>
              </a:rPr>
              <a:t> </a:t>
            </a:r>
            <a:r>
              <a:rPr dirty="0" sz="1800" spc="-5" b="1">
                <a:latin typeface="Arial Narrow"/>
                <a:cs typeface="Arial Narrow"/>
                <a:hlinkClick r:id="rId6"/>
              </a:rPr>
              <a:t>j.martinez@utwente.nl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37969" y="2098730"/>
            <a:ext cx="7685405" cy="406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80010" indent="-255904">
              <a:lnSpc>
                <a:spcPct val="15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1800">
                <a:latin typeface="Arial"/>
                <a:cs typeface="Arial"/>
              </a:rPr>
              <a:t>Distributive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procedura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justic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dirty="0" sz="1800" spc="-5">
                <a:latin typeface="Arial"/>
                <a:cs typeface="Arial"/>
              </a:rPr>
              <a:t>(focu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outcome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 processe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and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participation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institutionalized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citizens participation).</a:t>
            </a:r>
            <a:endParaRPr sz="1800">
              <a:latin typeface="Arial"/>
              <a:cs typeface="Arial"/>
            </a:endParaRPr>
          </a:p>
          <a:p>
            <a:pPr marL="268605" marR="220345" indent="-255904">
              <a:lnSpc>
                <a:spcPct val="150000"/>
              </a:lnSpc>
              <a:spcBef>
                <a:spcPts val="43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800">
                <a:latin typeface="Arial"/>
                <a:cs typeface="Arial"/>
              </a:rPr>
              <a:t>Fainstein relates this to the participatory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communicativ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rationality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plannin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call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fo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“knowledge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that is situated contextually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that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relies on reasoning,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empathy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an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variet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kind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evidenc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support policy proposals”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(Fainstein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5">
                <a:latin typeface="Arial"/>
                <a:cs typeface="Arial"/>
              </a:rPr>
              <a:t> 201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5">
                <a:latin typeface="Arial"/>
                <a:cs typeface="Arial"/>
              </a:rPr>
              <a:t> 25)</a:t>
            </a:r>
            <a:endParaRPr sz="1800">
              <a:latin typeface="Arial"/>
              <a:cs typeface="Arial"/>
            </a:endParaRPr>
          </a:p>
          <a:p>
            <a:pPr marL="268605" marR="5080" indent="-255904">
              <a:lnSpc>
                <a:spcPct val="150000"/>
              </a:lnSpc>
              <a:spcBef>
                <a:spcPts val="43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800" spc="-5">
                <a:latin typeface="Arial"/>
                <a:cs typeface="Arial"/>
              </a:rPr>
              <a:t>Bu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argue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tha</a:t>
            </a:r>
            <a:r>
              <a:rPr dirty="0" sz="1800">
                <a:latin typeface="Arial"/>
                <a:cs typeface="Arial"/>
              </a:rPr>
              <a:t>t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a just process not necessarily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produce a just resul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5">
                <a:latin typeface="Arial"/>
                <a:cs typeface="Arial"/>
              </a:rPr>
              <a:t> It</a:t>
            </a:r>
            <a:r>
              <a:rPr dirty="0" sz="1800" spc="-5">
                <a:latin typeface="Arial"/>
                <a:cs typeface="Arial"/>
              </a:rPr>
              <a:t> ma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poorl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operat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situat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o</a:t>
            </a: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 socia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 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economi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 inequa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ity</a:t>
            </a:r>
            <a:r>
              <a:rPr dirty="0" sz="1800">
                <a:latin typeface="Arial"/>
                <a:cs typeface="Arial"/>
              </a:rPr>
              <a:t> Fainstein argues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t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ignor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“th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realit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structura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inequalit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and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hierarchie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power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” </a:t>
            </a:r>
            <a:r>
              <a:rPr dirty="0" sz="1800" spc="-5">
                <a:latin typeface="Arial"/>
                <a:cs typeface="Arial"/>
              </a:rPr>
              <a:t>(Fainstein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5">
                <a:latin typeface="Arial"/>
                <a:cs typeface="Arial"/>
              </a:rPr>
              <a:t> 201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5">
                <a:latin typeface="Arial"/>
                <a:cs typeface="Arial"/>
              </a:rPr>
              <a:t> 30)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TH</a:t>
            </a:r>
            <a:r>
              <a:rPr dirty="0" spc="-15"/>
              <a:t>E</a:t>
            </a:r>
            <a:r>
              <a:rPr dirty="0" spc="-5"/>
              <a:t> </a:t>
            </a:r>
            <a:r>
              <a:rPr dirty="0" spc="-20"/>
              <a:t>J</a:t>
            </a:r>
            <a:r>
              <a:rPr dirty="0" spc="-15"/>
              <a:t>UST</a:t>
            </a:r>
            <a:r>
              <a:rPr dirty="0" spc="5"/>
              <a:t> </a:t>
            </a:r>
            <a:r>
              <a:rPr dirty="0" spc="-20"/>
              <a:t>CIT</a:t>
            </a:r>
            <a:r>
              <a:rPr dirty="0" spc="-15"/>
              <a:t>Y</a:t>
            </a:r>
            <a:r>
              <a:rPr dirty="0" spc="-10"/>
              <a:t> </a:t>
            </a:r>
            <a:r>
              <a:rPr dirty="0" spc="-10"/>
              <a:t>-</a:t>
            </a:r>
            <a:r>
              <a:rPr dirty="0"/>
              <a:t> </a:t>
            </a:r>
            <a:r>
              <a:rPr dirty="0" spc="-20"/>
              <a:t>DEMOCRACY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34160" y="916152"/>
            <a:ext cx="730567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10"/>
              </a:lnSpc>
            </a:pPr>
            <a:r>
              <a:rPr dirty="0" sz="2600" spc="-25" b="1">
                <a:latin typeface="Arial Narrow"/>
                <a:cs typeface="Arial Narrow"/>
              </a:rPr>
              <a:t>DEMOCRACY</a:t>
            </a:r>
            <a:endParaRPr sz="2600">
              <a:latin typeface="Arial Narrow"/>
              <a:cs typeface="Arial Narrow"/>
            </a:endParaRPr>
          </a:p>
          <a:p>
            <a:pPr marL="12700">
              <a:lnSpc>
                <a:spcPts val="2810"/>
              </a:lnSpc>
            </a:pPr>
            <a:r>
              <a:rPr dirty="0" sz="2600" spc="-15">
                <a:latin typeface="Arial Narrow"/>
                <a:cs typeface="Arial Narrow"/>
              </a:rPr>
              <a:t>PARTICIPATION</a:t>
            </a:r>
            <a:r>
              <a:rPr dirty="0" sz="2600" spc="-10">
                <a:latin typeface="Arial Narrow"/>
                <a:cs typeface="Arial Narrow"/>
              </a:rPr>
              <a:t> </a:t>
            </a:r>
            <a:r>
              <a:rPr dirty="0" sz="2600" spc="-15">
                <a:latin typeface="Arial Narrow"/>
                <a:cs typeface="Arial Narrow"/>
              </a:rPr>
              <a:t>BIASED</a:t>
            </a:r>
            <a:r>
              <a:rPr dirty="0" sz="2600" spc="-5">
                <a:latin typeface="Arial Narrow"/>
                <a:cs typeface="Arial Narrow"/>
              </a:rPr>
              <a:t> </a:t>
            </a:r>
            <a:r>
              <a:rPr dirty="0" sz="2600" spc="-20">
                <a:latin typeface="Arial Narrow"/>
                <a:cs typeface="Arial Narrow"/>
              </a:rPr>
              <a:t>TOWARDS</a:t>
            </a:r>
            <a:r>
              <a:rPr dirty="0" sz="2600" spc="10">
                <a:latin typeface="Arial Narrow"/>
                <a:cs typeface="Arial Narrow"/>
              </a:rPr>
              <a:t> </a:t>
            </a:r>
            <a:r>
              <a:rPr dirty="0" sz="2600" spc="-15">
                <a:latin typeface="Arial Narrow"/>
                <a:cs typeface="Arial Narrow"/>
              </a:rPr>
              <a:t>THE</a:t>
            </a:r>
            <a:r>
              <a:rPr dirty="0" sz="2600" spc="-5">
                <a:latin typeface="Arial Narrow"/>
                <a:cs typeface="Arial Narrow"/>
              </a:rPr>
              <a:t> </a:t>
            </a:r>
            <a:r>
              <a:rPr dirty="0" sz="2600" spc="-15">
                <a:latin typeface="Arial Narrow"/>
                <a:cs typeface="Arial Narrow"/>
              </a:rPr>
              <a:t>MIDDLE</a:t>
            </a:r>
            <a:r>
              <a:rPr dirty="0" sz="2600">
                <a:latin typeface="Arial Narrow"/>
                <a:cs typeface="Arial Narrow"/>
              </a:rPr>
              <a:t> </a:t>
            </a:r>
            <a:r>
              <a:rPr dirty="0" sz="2600" spc="-15">
                <a:latin typeface="Arial Narrow"/>
                <a:cs typeface="Arial Narrow"/>
              </a:rPr>
              <a:t>CLASS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" y="2584704"/>
            <a:ext cx="6089142" cy="1721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7200" y="4532376"/>
            <a:ext cx="7786878" cy="1357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754368" y="2554985"/>
            <a:ext cx="2846831" cy="3329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279902" y="6209178"/>
            <a:ext cx="6256020" cy="62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Martínez,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J.,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Pfe</a:t>
            </a:r>
            <a:r>
              <a:rPr dirty="0" sz="1400" spc="-30">
                <a:latin typeface="Arial"/>
                <a:cs typeface="Arial"/>
              </a:rPr>
              <a:t>f</a:t>
            </a:r>
            <a:r>
              <a:rPr dirty="0" sz="1400" spc="-10">
                <a:latin typeface="Arial"/>
                <a:cs typeface="Arial"/>
              </a:rPr>
              <a:t>fe</a:t>
            </a:r>
            <a:r>
              <a:rPr dirty="0" sz="1400" spc="-85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K</a:t>
            </a:r>
            <a:r>
              <a:rPr dirty="0" sz="1400" spc="-5">
                <a:latin typeface="Arial"/>
                <a:cs typeface="Arial"/>
              </a:rPr>
              <a:t>.,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&amp;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Dijk,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7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(20</a:t>
            </a:r>
            <a:r>
              <a:rPr dirty="0" sz="1400" spc="-120">
                <a:latin typeface="Arial"/>
                <a:cs typeface="Arial"/>
              </a:rPr>
              <a:t>1</a:t>
            </a:r>
            <a:r>
              <a:rPr dirty="0" sz="1400" spc="-10">
                <a:latin typeface="Arial"/>
                <a:cs typeface="Arial"/>
              </a:rPr>
              <a:t>1).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E-Govern</a:t>
            </a:r>
            <a:r>
              <a:rPr dirty="0" sz="1400" spc="-25">
                <a:latin typeface="Arial"/>
                <a:cs typeface="Arial"/>
              </a:rPr>
              <a:t>m</a:t>
            </a:r>
            <a:r>
              <a:rPr dirty="0" sz="1400" spc="-10">
                <a:latin typeface="Arial"/>
                <a:cs typeface="Arial"/>
              </a:rPr>
              <a:t>ent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70">
                <a:latin typeface="Arial"/>
                <a:cs typeface="Arial"/>
              </a:rPr>
              <a:t>T</a:t>
            </a:r>
            <a:r>
              <a:rPr dirty="0" sz="1400" spc="-10">
                <a:latin typeface="Arial"/>
                <a:cs typeface="Arial"/>
              </a:rPr>
              <a:t>ools,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</a:t>
            </a:r>
            <a:r>
              <a:rPr dirty="0" sz="1400" spc="-10">
                <a:latin typeface="Arial"/>
                <a:cs typeface="Arial"/>
              </a:rPr>
              <a:t>laimed</a:t>
            </a:r>
            <a:r>
              <a:rPr dirty="0" sz="1400" spc="-10">
                <a:latin typeface="Arial"/>
                <a:cs typeface="Arial"/>
              </a:rPr>
              <a:t> Potentials/Unnamed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Limitations.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nvironment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Urbanization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s</a:t>
            </a:r>
            <a:r>
              <a:rPr dirty="0" sz="1400" spc="-5">
                <a:latin typeface="Arial"/>
                <a:cs typeface="Arial"/>
              </a:rPr>
              <a:t>ia,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2(2),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223-</a:t>
            </a:r>
            <a:r>
              <a:rPr dirty="0" sz="1400" spc="-10">
                <a:latin typeface="Arial"/>
                <a:cs typeface="Arial"/>
              </a:rPr>
              <a:t> 234.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535556"/>
            <a:ext cx="6460490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600" spc="-5" b="1">
                <a:latin typeface="Arial"/>
                <a:cs typeface="Arial"/>
              </a:rPr>
              <a:t>DIVERSITY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5016" y="2120828"/>
            <a:ext cx="7734300" cy="3342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Recognitio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differenc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includin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8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race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ethnicity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gender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religion,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and culture</a:t>
            </a:r>
            <a:r>
              <a:rPr dirty="0" sz="1800">
                <a:latin typeface="Arial"/>
                <a:cs typeface="Arial"/>
              </a:rPr>
              <a:t>. “Group differentiation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 both an inevitable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 a desirable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aspec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o</a:t>
            </a: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 moder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socia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 processes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Social justice required not the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meltin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awa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differences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bu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institution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promot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reproduction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an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respec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fo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grou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difference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withou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oppression</a:t>
            </a:r>
            <a:r>
              <a:rPr dirty="0" sz="1800">
                <a:latin typeface="Arial"/>
                <a:cs typeface="Arial"/>
              </a:rPr>
              <a:t>”</a:t>
            </a:r>
            <a:r>
              <a:rPr dirty="0" sz="1800" spc="-5">
                <a:latin typeface="Arial"/>
                <a:cs typeface="Arial"/>
              </a:rPr>
              <a:t> (Youn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 199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>
                <a:latin typeface="Arial"/>
                <a:cs typeface="Arial"/>
              </a:rPr>
              <a:t> 47)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79057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“social differentiation wit</a:t>
            </a:r>
            <a:r>
              <a:rPr dirty="0" sz="1800" spc="-5">
                <a:latin typeface="Arial"/>
                <a:cs typeface="Arial"/>
              </a:rPr>
              <a:t>hou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exclusion</a:t>
            </a:r>
            <a:r>
              <a:rPr dirty="0" sz="1800">
                <a:latin typeface="Arial"/>
                <a:cs typeface="Arial"/>
              </a:rPr>
              <a:t>” 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5">
                <a:latin typeface="Arial"/>
                <a:cs typeface="Arial"/>
              </a:rPr>
              <a:t>Youn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 199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5">
                <a:latin typeface="Arial"/>
                <a:cs typeface="Arial"/>
              </a:rPr>
              <a:t> 238)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  <a:tabLst>
                <a:tab pos="5408295" algn="l"/>
              </a:tabLst>
            </a:pPr>
            <a:r>
              <a:rPr dirty="0" sz="2000" spc="-15" b="1">
                <a:latin typeface="Arial"/>
                <a:cs typeface="Arial"/>
              </a:rPr>
              <a:t>Materia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equit</a:t>
            </a:r>
            <a:r>
              <a:rPr dirty="0" sz="2000" spc="-15" b="1">
                <a:latin typeface="Arial"/>
                <a:cs typeface="Arial"/>
              </a:rPr>
              <a:t>y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+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recognitio</a:t>
            </a:r>
            <a:r>
              <a:rPr dirty="0" sz="2000" spc="-15" b="1">
                <a:latin typeface="Arial"/>
                <a:cs typeface="Arial"/>
              </a:rPr>
              <a:t>n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o</a:t>
            </a:r>
            <a:r>
              <a:rPr dirty="0" sz="2000" spc="-10" b="1">
                <a:latin typeface="Arial"/>
                <a:cs typeface="Arial"/>
              </a:rPr>
              <a:t>f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differenc</a:t>
            </a:r>
            <a:r>
              <a:rPr dirty="0" sz="2000" spc="-15" b="1">
                <a:latin typeface="Arial"/>
                <a:cs typeface="Arial"/>
              </a:rPr>
              <a:t>e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=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socia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nclusion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15"/>
              <a:t>THE</a:t>
            </a:r>
            <a:r>
              <a:rPr dirty="0" spc="-5"/>
              <a:t> </a:t>
            </a:r>
            <a:r>
              <a:rPr dirty="0" spc="-15"/>
              <a:t>JUST</a:t>
            </a:r>
            <a:r>
              <a:rPr dirty="0" spc="-5"/>
              <a:t> </a:t>
            </a:r>
            <a:r>
              <a:rPr dirty="0" spc="-15"/>
              <a:t>CITY</a:t>
            </a:r>
            <a:r>
              <a:rPr dirty="0" spc="-5"/>
              <a:t> </a:t>
            </a:r>
            <a:r>
              <a:rPr dirty="0" spc="-10"/>
              <a:t>-</a:t>
            </a:r>
            <a:r>
              <a:rPr dirty="0"/>
              <a:t> </a:t>
            </a:r>
            <a:r>
              <a:rPr dirty="0" spc="-25"/>
              <a:t>D</a:t>
            </a:r>
            <a:r>
              <a:rPr dirty="0" spc="-15"/>
              <a:t>IVERSITY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34160" y="1894711"/>
            <a:ext cx="7642859" cy="123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5904">
              <a:lnSpc>
                <a:spcPct val="104200"/>
              </a:lnSpc>
              <a:buFont typeface="Wingdings"/>
              <a:buChar char=""/>
              <a:tabLst>
                <a:tab pos="339090" algn="l"/>
              </a:tabLst>
            </a:pPr>
            <a:r>
              <a:rPr dirty="0" sz="2000" spc="-15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Shum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al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2014</a:t>
            </a:r>
            <a:r>
              <a:rPr dirty="0" sz="2000" spc="-10">
                <a:latin typeface="Arial"/>
                <a:cs typeface="Arial"/>
              </a:rPr>
              <a:t>,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u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2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mixed-metho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approac</a:t>
            </a:r>
            <a:r>
              <a:rPr dirty="0" sz="2000" spc="-15">
                <a:latin typeface="Arial"/>
                <a:cs typeface="Arial"/>
              </a:rPr>
              <a:t>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elicited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emic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views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understan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ho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quality-of-lif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women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garmen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worker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Dhak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(Bangladesh</a:t>
            </a:r>
            <a:r>
              <a:rPr dirty="0" sz="2000" spc="-10">
                <a:latin typeface="Arial"/>
                <a:cs typeface="Arial"/>
              </a:rPr>
              <a:t>)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wa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affecte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walkin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condition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tak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fro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hom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work.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52095">
              <a:lnSpc>
                <a:spcPct val="100000"/>
              </a:lnSpc>
            </a:pPr>
            <a:r>
              <a:rPr dirty="0"/>
              <a:t>14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QUALIT</a:t>
            </a:r>
            <a:r>
              <a:rPr dirty="0" spc="-15"/>
              <a:t>Y</a:t>
            </a:r>
            <a:r>
              <a:rPr dirty="0"/>
              <a:t> </a:t>
            </a:r>
            <a:r>
              <a:rPr dirty="0" spc="-25"/>
              <a:t>O</a:t>
            </a:r>
            <a:r>
              <a:rPr dirty="0" spc="-15"/>
              <a:t>F</a:t>
            </a:r>
            <a:r>
              <a:rPr dirty="0" spc="-5"/>
              <a:t> </a:t>
            </a:r>
            <a:r>
              <a:rPr dirty="0" spc="-20"/>
              <a:t>LIF</a:t>
            </a:r>
            <a:r>
              <a:rPr dirty="0" spc="-15"/>
              <a:t>E</a:t>
            </a:r>
            <a:r>
              <a:rPr dirty="0" spc="-10"/>
              <a:t> </a:t>
            </a:r>
            <a:r>
              <a:rPr dirty="0" spc="-20"/>
              <a:t>AND</a:t>
            </a:r>
            <a:r>
              <a:rPr dirty="0" spc="-10"/>
              <a:t> </a:t>
            </a:r>
            <a:r>
              <a:rPr dirty="0" spc="-25"/>
              <a:t>GENDER</a:t>
            </a:r>
          </a:p>
        </p:txBody>
      </p:sp>
      <p:sp>
        <p:nvSpPr>
          <p:cNvPr id="40" name="object 40"/>
          <p:cNvSpPr/>
          <p:nvPr/>
        </p:nvSpPr>
        <p:spPr>
          <a:xfrm>
            <a:off x="457200" y="3216402"/>
            <a:ext cx="9144000" cy="4098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794" y="4482716"/>
            <a:ext cx="9034145" cy="270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0710" marR="5080" indent="-588645">
              <a:lnSpc>
                <a:spcPct val="100000"/>
              </a:lnSpc>
            </a:pPr>
            <a:r>
              <a:rPr dirty="0" sz="9600" spc="-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96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600" spc="-5" b="1">
                <a:solidFill>
                  <a:srgbClr val="FFFFFF"/>
                </a:solidFill>
                <a:latin typeface="Arial"/>
                <a:cs typeface="Arial"/>
              </a:rPr>
              <a:t> JUS</a:t>
            </a:r>
            <a:r>
              <a:rPr dirty="0" sz="96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9600" spc="-5" b="1">
                <a:solidFill>
                  <a:srgbClr val="FFFFFF"/>
                </a:solidFill>
                <a:latin typeface="Arial"/>
                <a:cs typeface="Arial"/>
              </a:rPr>
              <a:t> CITY</a:t>
            </a:r>
            <a:r>
              <a:rPr dirty="0" sz="9600" spc="-5" b="1">
                <a:solidFill>
                  <a:srgbClr val="FFFFFF"/>
                </a:solidFill>
                <a:latin typeface="Arial"/>
                <a:cs typeface="Arial"/>
              </a:rPr>
              <a:t> CHALLENGES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4990" y="2100451"/>
            <a:ext cx="7723505" cy="401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Equity,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democracy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diversity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may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conflictin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agendas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68605" marR="25400" indent="-255904">
              <a:lnSpc>
                <a:spcPct val="104200"/>
              </a:lnSpc>
              <a:spcBef>
                <a:spcPts val="1155"/>
              </a:spcBef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“Much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</a:t>
            </a:r>
            <a:r>
              <a:rPr dirty="0" sz="2000" spc="-10">
                <a:latin typeface="Arial"/>
                <a:cs typeface="Arial"/>
              </a:rPr>
              <a:t>lanning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policy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development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involves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collection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 an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aggregatio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dat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choice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present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exten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expert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presen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analysi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no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jus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benefit/cots</a:t>
            </a:r>
            <a:r>
              <a:rPr dirty="0" sz="2000" spc="-15">
                <a:latin typeface="Arial"/>
                <a:cs typeface="Arial"/>
              </a:rPr>
              <a:t> ratio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bu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wh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get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benefit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who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bears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costs</a:t>
            </a:r>
            <a:r>
              <a:rPr dirty="0" sz="2000" spc="-10">
                <a:latin typeface="Arial"/>
                <a:cs typeface="Arial"/>
              </a:rPr>
              <a:t>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shif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debat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owar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concer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wit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equity</a:t>
            </a:r>
            <a:r>
              <a:rPr dirty="0" sz="2000" spc="-10">
                <a:latin typeface="Arial"/>
                <a:cs typeface="Arial"/>
              </a:rPr>
              <a:t>”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(Fainstein</a:t>
            </a:r>
            <a:r>
              <a:rPr dirty="0" sz="2000" spc="-15">
                <a:latin typeface="Arial"/>
                <a:cs typeface="Arial"/>
              </a:rPr>
              <a:t> 201</a:t>
            </a:r>
            <a:r>
              <a:rPr dirty="0" sz="2000" spc="-15">
                <a:latin typeface="Arial"/>
                <a:cs typeface="Arial"/>
              </a:rPr>
              <a:t>0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: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181)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4000"/>
              </a:lnSpc>
              <a:spcBef>
                <a:spcPts val="1165"/>
              </a:spcBef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mor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sensitiv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analysi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wil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requir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differen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orm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knowledg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(not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technical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scientific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knowledge)</a:t>
            </a:r>
            <a:r>
              <a:rPr dirty="0" sz="2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recognitio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con</a:t>
            </a:r>
            <a:r>
              <a:rPr dirty="0" sz="2000" spc="-5">
                <a:latin typeface="Arial"/>
                <a:cs typeface="Arial"/>
              </a:rPr>
              <a:t>v</a:t>
            </a:r>
            <a:r>
              <a:rPr dirty="0" sz="2000" spc="-20">
                <a:latin typeface="Arial"/>
                <a:cs typeface="Arial"/>
              </a:rPr>
              <a:t>ergen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divergen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views.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TH</a:t>
            </a:r>
            <a:r>
              <a:rPr dirty="0" spc="-15"/>
              <a:t>E</a:t>
            </a:r>
            <a:r>
              <a:rPr dirty="0" spc="-5"/>
              <a:t> </a:t>
            </a:r>
            <a:r>
              <a:rPr dirty="0" spc="-20"/>
              <a:t>JUS</a:t>
            </a:r>
            <a:r>
              <a:rPr dirty="0" spc="-15"/>
              <a:t>T</a:t>
            </a:r>
            <a:r>
              <a:rPr dirty="0" spc="-5"/>
              <a:t> </a:t>
            </a:r>
            <a:r>
              <a:rPr dirty="0" spc="-15"/>
              <a:t>CITY</a:t>
            </a:r>
            <a:r>
              <a:rPr dirty="0" spc="-10"/>
              <a:t> </a:t>
            </a:r>
            <a:r>
              <a:rPr dirty="0" spc="-10"/>
              <a:t>-</a:t>
            </a:r>
            <a:r>
              <a:rPr dirty="0"/>
              <a:t> </a:t>
            </a:r>
            <a:r>
              <a:rPr dirty="0" spc="-15"/>
              <a:t>CHALLENGES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3664" marR="5080">
              <a:lnSpc>
                <a:spcPts val="2500"/>
              </a:lnSpc>
            </a:pPr>
            <a:r>
              <a:rPr dirty="0" sz="2400" spc="-15"/>
              <a:t>FACTORS</a:t>
            </a:r>
            <a:r>
              <a:rPr dirty="0" sz="2400" spc="20"/>
              <a:t> </a:t>
            </a:r>
            <a:r>
              <a:rPr dirty="0" sz="2400" spc="-15"/>
              <a:t>SHAPING</a:t>
            </a:r>
            <a:r>
              <a:rPr dirty="0" sz="2400" spc="15"/>
              <a:t> </a:t>
            </a:r>
            <a:r>
              <a:rPr dirty="0" sz="2400" spc="-15"/>
              <a:t>CARTOGRAPHIC</a:t>
            </a:r>
            <a:r>
              <a:rPr dirty="0" sz="2400" spc="25"/>
              <a:t> </a:t>
            </a:r>
            <a:r>
              <a:rPr dirty="0" sz="2400" spc="-15"/>
              <a:t>REPRESENTATIONS</a:t>
            </a:r>
            <a:r>
              <a:rPr dirty="0" sz="2400" spc="-10"/>
              <a:t> </a:t>
            </a:r>
            <a:r>
              <a:rPr dirty="0" sz="2400" spc="-5"/>
              <a:t>O</a:t>
            </a:r>
            <a:r>
              <a:rPr dirty="0" sz="2400"/>
              <a:t>F</a:t>
            </a:r>
            <a:r>
              <a:rPr dirty="0" sz="2400" spc="10"/>
              <a:t> </a:t>
            </a:r>
            <a:r>
              <a:rPr dirty="0" sz="2400" spc="-15"/>
              <a:t>INEQUALITIES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209032" y="2449067"/>
            <a:ext cx="171450" cy="2063750"/>
          </a:xfrm>
          <a:custGeom>
            <a:avLst/>
            <a:gdLst/>
            <a:ahLst/>
            <a:cxnLst/>
            <a:rect l="l" t="t" r="r" b="b"/>
            <a:pathLst>
              <a:path w="171450" h="2063750">
                <a:moveTo>
                  <a:pt x="171450" y="172212"/>
                </a:moveTo>
                <a:lnTo>
                  <a:pt x="87630" y="0"/>
                </a:lnTo>
                <a:lnTo>
                  <a:pt x="0" y="169926"/>
                </a:lnTo>
                <a:lnTo>
                  <a:pt x="57576" y="170693"/>
                </a:lnTo>
                <a:lnTo>
                  <a:pt x="57912" y="142494"/>
                </a:lnTo>
                <a:lnTo>
                  <a:pt x="115062" y="143256"/>
                </a:lnTo>
                <a:lnTo>
                  <a:pt x="115062" y="171460"/>
                </a:lnTo>
                <a:lnTo>
                  <a:pt x="171450" y="172212"/>
                </a:lnTo>
                <a:close/>
              </a:path>
              <a:path w="171450" h="2063750">
                <a:moveTo>
                  <a:pt x="114726" y="171455"/>
                </a:moveTo>
                <a:lnTo>
                  <a:pt x="57576" y="170693"/>
                </a:lnTo>
                <a:lnTo>
                  <a:pt x="35052" y="2062734"/>
                </a:lnTo>
                <a:lnTo>
                  <a:pt x="92202" y="2063496"/>
                </a:lnTo>
                <a:lnTo>
                  <a:pt x="114726" y="171455"/>
                </a:lnTo>
                <a:close/>
              </a:path>
              <a:path w="171450" h="2063750">
                <a:moveTo>
                  <a:pt x="115062" y="143256"/>
                </a:moveTo>
                <a:lnTo>
                  <a:pt x="57912" y="142494"/>
                </a:lnTo>
                <a:lnTo>
                  <a:pt x="57576" y="170693"/>
                </a:lnTo>
                <a:lnTo>
                  <a:pt x="114726" y="171455"/>
                </a:lnTo>
                <a:lnTo>
                  <a:pt x="115062" y="143256"/>
                </a:lnTo>
                <a:close/>
              </a:path>
              <a:path w="171450" h="2063750">
                <a:moveTo>
                  <a:pt x="115062" y="171460"/>
                </a:moveTo>
                <a:lnTo>
                  <a:pt x="115062" y="143256"/>
                </a:lnTo>
                <a:lnTo>
                  <a:pt x="114726" y="171455"/>
                </a:lnTo>
                <a:lnTo>
                  <a:pt x="115062" y="17146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9032" y="2449067"/>
            <a:ext cx="171450" cy="2063750"/>
          </a:xfrm>
          <a:custGeom>
            <a:avLst/>
            <a:gdLst/>
            <a:ahLst/>
            <a:cxnLst/>
            <a:rect l="l" t="t" r="r" b="b"/>
            <a:pathLst>
              <a:path w="171450" h="2063750">
                <a:moveTo>
                  <a:pt x="171450" y="172212"/>
                </a:moveTo>
                <a:lnTo>
                  <a:pt x="87630" y="0"/>
                </a:lnTo>
                <a:lnTo>
                  <a:pt x="0" y="169926"/>
                </a:lnTo>
                <a:lnTo>
                  <a:pt x="57576" y="170693"/>
                </a:lnTo>
                <a:lnTo>
                  <a:pt x="57912" y="142494"/>
                </a:lnTo>
                <a:lnTo>
                  <a:pt x="115062" y="143256"/>
                </a:lnTo>
                <a:lnTo>
                  <a:pt x="115062" y="171460"/>
                </a:lnTo>
                <a:lnTo>
                  <a:pt x="171450" y="172212"/>
                </a:lnTo>
                <a:close/>
              </a:path>
              <a:path w="171450" h="2063750">
                <a:moveTo>
                  <a:pt x="114726" y="171455"/>
                </a:moveTo>
                <a:lnTo>
                  <a:pt x="57576" y="170693"/>
                </a:lnTo>
                <a:lnTo>
                  <a:pt x="35052" y="2062734"/>
                </a:lnTo>
                <a:lnTo>
                  <a:pt x="92202" y="2063496"/>
                </a:lnTo>
                <a:lnTo>
                  <a:pt x="114726" y="171455"/>
                </a:lnTo>
                <a:close/>
              </a:path>
              <a:path w="171450" h="2063750">
                <a:moveTo>
                  <a:pt x="115062" y="143256"/>
                </a:moveTo>
                <a:lnTo>
                  <a:pt x="57912" y="142494"/>
                </a:lnTo>
                <a:lnTo>
                  <a:pt x="57576" y="170693"/>
                </a:lnTo>
                <a:lnTo>
                  <a:pt x="114726" y="171455"/>
                </a:lnTo>
                <a:lnTo>
                  <a:pt x="115062" y="143256"/>
                </a:lnTo>
                <a:close/>
              </a:path>
              <a:path w="171450" h="2063750">
                <a:moveTo>
                  <a:pt x="115062" y="171460"/>
                </a:moveTo>
                <a:lnTo>
                  <a:pt x="115062" y="143256"/>
                </a:lnTo>
                <a:lnTo>
                  <a:pt x="114726" y="171455"/>
                </a:lnTo>
                <a:lnTo>
                  <a:pt x="115062" y="17146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54752" y="4489703"/>
            <a:ext cx="1983739" cy="1529715"/>
          </a:xfrm>
          <a:custGeom>
            <a:avLst/>
            <a:gdLst/>
            <a:ahLst/>
            <a:cxnLst/>
            <a:rect l="l" t="t" r="r" b="b"/>
            <a:pathLst>
              <a:path w="1983740" h="1529714">
                <a:moveTo>
                  <a:pt x="1893644" y="1460922"/>
                </a:moveTo>
                <a:lnTo>
                  <a:pt x="1872043" y="1407801"/>
                </a:lnTo>
                <a:lnTo>
                  <a:pt x="35051" y="0"/>
                </a:lnTo>
                <a:lnTo>
                  <a:pt x="0" y="44958"/>
                </a:lnTo>
                <a:lnTo>
                  <a:pt x="1838956" y="1454265"/>
                </a:lnTo>
                <a:lnTo>
                  <a:pt x="1893644" y="1460922"/>
                </a:lnTo>
                <a:close/>
              </a:path>
              <a:path w="1983740" h="1529714">
                <a:moveTo>
                  <a:pt x="1956053" y="1525841"/>
                </a:moveTo>
                <a:lnTo>
                  <a:pt x="1956053" y="1472183"/>
                </a:lnTo>
                <a:lnTo>
                  <a:pt x="1921002" y="1517141"/>
                </a:lnTo>
                <a:lnTo>
                  <a:pt x="1838956" y="1454265"/>
                </a:lnTo>
                <a:lnTo>
                  <a:pt x="1736665" y="1441814"/>
                </a:lnTo>
                <a:lnTo>
                  <a:pt x="1725655" y="1446694"/>
                </a:lnTo>
                <a:lnTo>
                  <a:pt x="1717277" y="1456665"/>
                </a:lnTo>
                <a:lnTo>
                  <a:pt x="1712896" y="1471145"/>
                </a:lnTo>
                <a:lnTo>
                  <a:pt x="1716656" y="1484000"/>
                </a:lnTo>
                <a:lnTo>
                  <a:pt x="1725427" y="1493586"/>
                </a:lnTo>
                <a:lnTo>
                  <a:pt x="1738121" y="1498091"/>
                </a:lnTo>
                <a:lnTo>
                  <a:pt x="1956053" y="1525841"/>
                </a:lnTo>
                <a:close/>
              </a:path>
              <a:path w="1983740" h="1529714">
                <a:moveTo>
                  <a:pt x="1983485" y="1529333"/>
                </a:moveTo>
                <a:lnTo>
                  <a:pt x="1889759" y="1299971"/>
                </a:lnTo>
                <a:lnTo>
                  <a:pt x="1859626" y="1284399"/>
                </a:lnTo>
                <a:lnTo>
                  <a:pt x="1845456" y="1288918"/>
                </a:lnTo>
                <a:lnTo>
                  <a:pt x="1837957" y="1298331"/>
                </a:lnTo>
                <a:lnTo>
                  <a:pt x="1834979" y="1309915"/>
                </a:lnTo>
                <a:lnTo>
                  <a:pt x="1837182" y="1322069"/>
                </a:lnTo>
                <a:lnTo>
                  <a:pt x="1872043" y="1407801"/>
                </a:lnTo>
                <a:lnTo>
                  <a:pt x="1956053" y="1472183"/>
                </a:lnTo>
                <a:lnTo>
                  <a:pt x="1956053" y="1525841"/>
                </a:lnTo>
                <a:lnTo>
                  <a:pt x="1983485" y="1529333"/>
                </a:lnTo>
                <a:close/>
              </a:path>
              <a:path w="1983740" h="1529714">
                <a:moveTo>
                  <a:pt x="1942338" y="1489776"/>
                </a:moveTo>
                <a:lnTo>
                  <a:pt x="1942338" y="1466849"/>
                </a:lnTo>
                <a:lnTo>
                  <a:pt x="1911858" y="1505711"/>
                </a:lnTo>
                <a:lnTo>
                  <a:pt x="1893644" y="1460922"/>
                </a:lnTo>
                <a:lnTo>
                  <a:pt x="1838956" y="1454265"/>
                </a:lnTo>
                <a:lnTo>
                  <a:pt x="1921002" y="1517141"/>
                </a:lnTo>
                <a:lnTo>
                  <a:pt x="1942338" y="1489776"/>
                </a:lnTo>
                <a:close/>
              </a:path>
              <a:path w="1983740" h="1529714">
                <a:moveTo>
                  <a:pt x="1956053" y="1472183"/>
                </a:moveTo>
                <a:lnTo>
                  <a:pt x="1872043" y="1407801"/>
                </a:lnTo>
                <a:lnTo>
                  <a:pt x="1893644" y="1460922"/>
                </a:lnTo>
                <a:lnTo>
                  <a:pt x="1942338" y="1466849"/>
                </a:lnTo>
                <a:lnTo>
                  <a:pt x="1942338" y="1489776"/>
                </a:lnTo>
                <a:lnTo>
                  <a:pt x="1956053" y="1472183"/>
                </a:lnTo>
                <a:close/>
              </a:path>
              <a:path w="1983740" h="1529714">
                <a:moveTo>
                  <a:pt x="1942338" y="1466849"/>
                </a:moveTo>
                <a:lnTo>
                  <a:pt x="1893644" y="1460922"/>
                </a:lnTo>
                <a:lnTo>
                  <a:pt x="1911858" y="1505711"/>
                </a:lnTo>
                <a:lnTo>
                  <a:pt x="1942338" y="146684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4752" y="4489703"/>
            <a:ext cx="1983739" cy="1529715"/>
          </a:xfrm>
          <a:custGeom>
            <a:avLst/>
            <a:gdLst/>
            <a:ahLst/>
            <a:cxnLst/>
            <a:rect l="l" t="t" r="r" b="b"/>
            <a:pathLst>
              <a:path w="1983740" h="1529714">
                <a:moveTo>
                  <a:pt x="1893644" y="1460922"/>
                </a:moveTo>
                <a:lnTo>
                  <a:pt x="1872043" y="1407801"/>
                </a:lnTo>
                <a:lnTo>
                  <a:pt x="35051" y="0"/>
                </a:lnTo>
                <a:lnTo>
                  <a:pt x="0" y="44958"/>
                </a:lnTo>
                <a:lnTo>
                  <a:pt x="1838956" y="1454265"/>
                </a:lnTo>
                <a:lnTo>
                  <a:pt x="1893644" y="1460922"/>
                </a:lnTo>
                <a:close/>
              </a:path>
              <a:path w="1983740" h="1529714">
                <a:moveTo>
                  <a:pt x="1956053" y="1525841"/>
                </a:moveTo>
                <a:lnTo>
                  <a:pt x="1956053" y="1472183"/>
                </a:lnTo>
                <a:lnTo>
                  <a:pt x="1921002" y="1517141"/>
                </a:lnTo>
                <a:lnTo>
                  <a:pt x="1838956" y="1454265"/>
                </a:lnTo>
                <a:lnTo>
                  <a:pt x="1736665" y="1441814"/>
                </a:lnTo>
                <a:lnTo>
                  <a:pt x="1725655" y="1446694"/>
                </a:lnTo>
                <a:lnTo>
                  <a:pt x="1717277" y="1456665"/>
                </a:lnTo>
                <a:lnTo>
                  <a:pt x="1712896" y="1471145"/>
                </a:lnTo>
                <a:lnTo>
                  <a:pt x="1716656" y="1484000"/>
                </a:lnTo>
                <a:lnTo>
                  <a:pt x="1725427" y="1493586"/>
                </a:lnTo>
                <a:lnTo>
                  <a:pt x="1738121" y="1498091"/>
                </a:lnTo>
                <a:lnTo>
                  <a:pt x="1956053" y="1525841"/>
                </a:lnTo>
                <a:close/>
              </a:path>
              <a:path w="1983740" h="1529714">
                <a:moveTo>
                  <a:pt x="1983485" y="1529333"/>
                </a:moveTo>
                <a:lnTo>
                  <a:pt x="1889759" y="1299971"/>
                </a:lnTo>
                <a:lnTo>
                  <a:pt x="1859626" y="1284399"/>
                </a:lnTo>
                <a:lnTo>
                  <a:pt x="1845456" y="1288918"/>
                </a:lnTo>
                <a:lnTo>
                  <a:pt x="1837957" y="1298331"/>
                </a:lnTo>
                <a:lnTo>
                  <a:pt x="1834979" y="1309915"/>
                </a:lnTo>
                <a:lnTo>
                  <a:pt x="1837182" y="1322069"/>
                </a:lnTo>
                <a:lnTo>
                  <a:pt x="1872043" y="1407801"/>
                </a:lnTo>
                <a:lnTo>
                  <a:pt x="1956053" y="1472183"/>
                </a:lnTo>
                <a:lnTo>
                  <a:pt x="1956053" y="1525841"/>
                </a:lnTo>
                <a:lnTo>
                  <a:pt x="1983485" y="1529333"/>
                </a:lnTo>
                <a:close/>
              </a:path>
              <a:path w="1983740" h="1529714">
                <a:moveTo>
                  <a:pt x="1942338" y="1489776"/>
                </a:moveTo>
                <a:lnTo>
                  <a:pt x="1942338" y="1466849"/>
                </a:lnTo>
                <a:lnTo>
                  <a:pt x="1911858" y="1505711"/>
                </a:lnTo>
                <a:lnTo>
                  <a:pt x="1893644" y="1460922"/>
                </a:lnTo>
                <a:lnTo>
                  <a:pt x="1838956" y="1454265"/>
                </a:lnTo>
                <a:lnTo>
                  <a:pt x="1921002" y="1517141"/>
                </a:lnTo>
                <a:lnTo>
                  <a:pt x="1942338" y="1489776"/>
                </a:lnTo>
                <a:close/>
              </a:path>
              <a:path w="1983740" h="1529714">
                <a:moveTo>
                  <a:pt x="1956053" y="1472183"/>
                </a:moveTo>
                <a:lnTo>
                  <a:pt x="1872043" y="1407801"/>
                </a:lnTo>
                <a:lnTo>
                  <a:pt x="1893644" y="1460922"/>
                </a:lnTo>
                <a:lnTo>
                  <a:pt x="1942338" y="1466849"/>
                </a:lnTo>
                <a:lnTo>
                  <a:pt x="1942338" y="1489776"/>
                </a:lnTo>
                <a:lnTo>
                  <a:pt x="1956053" y="1472183"/>
                </a:lnTo>
                <a:close/>
              </a:path>
              <a:path w="1983740" h="1529714">
                <a:moveTo>
                  <a:pt x="1942338" y="1466849"/>
                </a:moveTo>
                <a:lnTo>
                  <a:pt x="1893644" y="1460922"/>
                </a:lnTo>
                <a:lnTo>
                  <a:pt x="1911858" y="1505711"/>
                </a:lnTo>
                <a:lnTo>
                  <a:pt x="1942338" y="146684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4116" y="4488941"/>
            <a:ext cx="2075180" cy="1530350"/>
          </a:xfrm>
          <a:custGeom>
            <a:avLst/>
            <a:gdLst/>
            <a:ahLst/>
            <a:cxnLst/>
            <a:rect l="l" t="t" r="r" b="b"/>
            <a:pathLst>
              <a:path w="2075179" h="1530350">
                <a:moveTo>
                  <a:pt x="153840" y="1313725"/>
                </a:moveTo>
                <a:lnTo>
                  <a:pt x="150862" y="1302141"/>
                </a:lnTo>
                <a:lnTo>
                  <a:pt x="143363" y="1292728"/>
                </a:lnTo>
                <a:lnTo>
                  <a:pt x="129085" y="1288087"/>
                </a:lnTo>
                <a:lnTo>
                  <a:pt x="116829" y="1288258"/>
                </a:lnTo>
                <a:lnTo>
                  <a:pt x="107062" y="1292618"/>
                </a:lnTo>
                <a:lnTo>
                  <a:pt x="100251" y="1300542"/>
                </a:lnTo>
                <a:lnTo>
                  <a:pt x="99060" y="1303020"/>
                </a:lnTo>
                <a:lnTo>
                  <a:pt x="0" y="1530096"/>
                </a:lnTo>
                <a:lnTo>
                  <a:pt x="28956" y="1527048"/>
                </a:lnTo>
                <a:lnTo>
                  <a:pt x="28956" y="1473708"/>
                </a:lnTo>
                <a:lnTo>
                  <a:pt x="114603" y="1410988"/>
                </a:lnTo>
                <a:lnTo>
                  <a:pt x="151637" y="1325880"/>
                </a:lnTo>
                <a:lnTo>
                  <a:pt x="153840" y="1313725"/>
                </a:lnTo>
                <a:close/>
              </a:path>
              <a:path w="2075179" h="1530350">
                <a:moveTo>
                  <a:pt x="114603" y="1410988"/>
                </a:moveTo>
                <a:lnTo>
                  <a:pt x="28956" y="1473708"/>
                </a:lnTo>
                <a:lnTo>
                  <a:pt x="42672" y="1492411"/>
                </a:lnTo>
                <a:lnTo>
                  <a:pt x="42672" y="1468374"/>
                </a:lnTo>
                <a:lnTo>
                  <a:pt x="91731" y="1463548"/>
                </a:lnTo>
                <a:lnTo>
                  <a:pt x="114603" y="1410988"/>
                </a:lnTo>
                <a:close/>
              </a:path>
              <a:path w="2075179" h="1530350">
                <a:moveTo>
                  <a:pt x="272093" y="1477926"/>
                </a:moveTo>
                <a:lnTo>
                  <a:pt x="268091" y="1463313"/>
                </a:lnTo>
                <a:lnTo>
                  <a:pt x="259650" y="1453217"/>
                </a:lnTo>
                <a:lnTo>
                  <a:pt x="248193" y="1448160"/>
                </a:lnTo>
                <a:lnTo>
                  <a:pt x="146141" y="1458197"/>
                </a:lnTo>
                <a:lnTo>
                  <a:pt x="62484" y="1519428"/>
                </a:lnTo>
                <a:lnTo>
                  <a:pt x="28956" y="1473708"/>
                </a:lnTo>
                <a:lnTo>
                  <a:pt x="28956" y="1527048"/>
                </a:lnTo>
                <a:lnTo>
                  <a:pt x="246125" y="1504188"/>
                </a:lnTo>
                <a:lnTo>
                  <a:pt x="258997" y="1499836"/>
                </a:lnTo>
                <a:lnTo>
                  <a:pt x="268097" y="1490557"/>
                </a:lnTo>
                <a:lnTo>
                  <a:pt x="272093" y="1477926"/>
                </a:lnTo>
                <a:close/>
              </a:path>
              <a:path w="2075179" h="1530350">
                <a:moveTo>
                  <a:pt x="91731" y="1463548"/>
                </a:moveTo>
                <a:lnTo>
                  <a:pt x="42672" y="1468374"/>
                </a:lnTo>
                <a:lnTo>
                  <a:pt x="72390" y="1507998"/>
                </a:lnTo>
                <a:lnTo>
                  <a:pt x="91731" y="1463548"/>
                </a:lnTo>
                <a:close/>
              </a:path>
              <a:path w="2075179" h="1530350">
                <a:moveTo>
                  <a:pt x="146141" y="1458197"/>
                </a:moveTo>
                <a:lnTo>
                  <a:pt x="91731" y="1463548"/>
                </a:lnTo>
                <a:lnTo>
                  <a:pt x="72390" y="1507998"/>
                </a:lnTo>
                <a:lnTo>
                  <a:pt x="42672" y="1468374"/>
                </a:lnTo>
                <a:lnTo>
                  <a:pt x="42672" y="1492411"/>
                </a:lnTo>
                <a:lnTo>
                  <a:pt x="62484" y="1519428"/>
                </a:lnTo>
                <a:lnTo>
                  <a:pt x="146141" y="1458197"/>
                </a:lnTo>
                <a:close/>
              </a:path>
              <a:path w="2075179" h="1530350">
                <a:moveTo>
                  <a:pt x="2074926" y="46482"/>
                </a:moveTo>
                <a:lnTo>
                  <a:pt x="2041398" y="0"/>
                </a:lnTo>
                <a:lnTo>
                  <a:pt x="114603" y="1410988"/>
                </a:lnTo>
                <a:lnTo>
                  <a:pt x="91731" y="1463548"/>
                </a:lnTo>
                <a:lnTo>
                  <a:pt x="146141" y="1458197"/>
                </a:lnTo>
                <a:lnTo>
                  <a:pt x="2074926" y="46482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14116" y="4488941"/>
            <a:ext cx="2075180" cy="1530350"/>
          </a:xfrm>
          <a:custGeom>
            <a:avLst/>
            <a:gdLst/>
            <a:ahLst/>
            <a:cxnLst/>
            <a:rect l="l" t="t" r="r" b="b"/>
            <a:pathLst>
              <a:path w="2075179" h="1530350">
                <a:moveTo>
                  <a:pt x="153840" y="1313725"/>
                </a:moveTo>
                <a:lnTo>
                  <a:pt x="150862" y="1302141"/>
                </a:lnTo>
                <a:lnTo>
                  <a:pt x="143363" y="1292728"/>
                </a:lnTo>
                <a:lnTo>
                  <a:pt x="129085" y="1288087"/>
                </a:lnTo>
                <a:lnTo>
                  <a:pt x="116829" y="1288258"/>
                </a:lnTo>
                <a:lnTo>
                  <a:pt x="107062" y="1292618"/>
                </a:lnTo>
                <a:lnTo>
                  <a:pt x="100251" y="1300542"/>
                </a:lnTo>
                <a:lnTo>
                  <a:pt x="99060" y="1303020"/>
                </a:lnTo>
                <a:lnTo>
                  <a:pt x="0" y="1530096"/>
                </a:lnTo>
                <a:lnTo>
                  <a:pt x="28956" y="1527048"/>
                </a:lnTo>
                <a:lnTo>
                  <a:pt x="28956" y="1473708"/>
                </a:lnTo>
                <a:lnTo>
                  <a:pt x="114603" y="1410988"/>
                </a:lnTo>
                <a:lnTo>
                  <a:pt x="151637" y="1325880"/>
                </a:lnTo>
                <a:lnTo>
                  <a:pt x="153840" y="1313725"/>
                </a:lnTo>
                <a:close/>
              </a:path>
              <a:path w="2075179" h="1530350">
                <a:moveTo>
                  <a:pt x="114603" y="1410988"/>
                </a:moveTo>
                <a:lnTo>
                  <a:pt x="28956" y="1473708"/>
                </a:lnTo>
                <a:lnTo>
                  <a:pt x="42672" y="1492411"/>
                </a:lnTo>
                <a:lnTo>
                  <a:pt x="42672" y="1468374"/>
                </a:lnTo>
                <a:lnTo>
                  <a:pt x="91731" y="1463548"/>
                </a:lnTo>
                <a:lnTo>
                  <a:pt x="114603" y="1410988"/>
                </a:lnTo>
                <a:close/>
              </a:path>
              <a:path w="2075179" h="1530350">
                <a:moveTo>
                  <a:pt x="272093" y="1477926"/>
                </a:moveTo>
                <a:lnTo>
                  <a:pt x="268091" y="1463313"/>
                </a:lnTo>
                <a:lnTo>
                  <a:pt x="259650" y="1453217"/>
                </a:lnTo>
                <a:lnTo>
                  <a:pt x="248193" y="1448160"/>
                </a:lnTo>
                <a:lnTo>
                  <a:pt x="146141" y="1458197"/>
                </a:lnTo>
                <a:lnTo>
                  <a:pt x="62484" y="1519428"/>
                </a:lnTo>
                <a:lnTo>
                  <a:pt x="28956" y="1473708"/>
                </a:lnTo>
                <a:lnTo>
                  <a:pt x="28956" y="1527048"/>
                </a:lnTo>
                <a:lnTo>
                  <a:pt x="246125" y="1504188"/>
                </a:lnTo>
                <a:lnTo>
                  <a:pt x="258997" y="1499836"/>
                </a:lnTo>
                <a:lnTo>
                  <a:pt x="268097" y="1490557"/>
                </a:lnTo>
                <a:lnTo>
                  <a:pt x="272093" y="1477926"/>
                </a:lnTo>
                <a:close/>
              </a:path>
              <a:path w="2075179" h="1530350">
                <a:moveTo>
                  <a:pt x="91731" y="1463548"/>
                </a:moveTo>
                <a:lnTo>
                  <a:pt x="42672" y="1468374"/>
                </a:lnTo>
                <a:lnTo>
                  <a:pt x="72390" y="1507998"/>
                </a:lnTo>
                <a:lnTo>
                  <a:pt x="91731" y="1463548"/>
                </a:lnTo>
                <a:close/>
              </a:path>
              <a:path w="2075179" h="1530350">
                <a:moveTo>
                  <a:pt x="146141" y="1458197"/>
                </a:moveTo>
                <a:lnTo>
                  <a:pt x="91731" y="1463548"/>
                </a:lnTo>
                <a:lnTo>
                  <a:pt x="72390" y="1507998"/>
                </a:lnTo>
                <a:lnTo>
                  <a:pt x="42672" y="1468374"/>
                </a:lnTo>
                <a:lnTo>
                  <a:pt x="42672" y="1492411"/>
                </a:lnTo>
                <a:lnTo>
                  <a:pt x="62484" y="1519428"/>
                </a:lnTo>
                <a:lnTo>
                  <a:pt x="146141" y="1458197"/>
                </a:lnTo>
                <a:close/>
              </a:path>
              <a:path w="2075179" h="1530350">
                <a:moveTo>
                  <a:pt x="2074926" y="46482"/>
                </a:moveTo>
                <a:lnTo>
                  <a:pt x="2041398" y="0"/>
                </a:lnTo>
                <a:lnTo>
                  <a:pt x="114603" y="1410988"/>
                </a:lnTo>
                <a:lnTo>
                  <a:pt x="91731" y="1463548"/>
                </a:lnTo>
                <a:lnTo>
                  <a:pt x="146141" y="1458197"/>
                </a:lnTo>
                <a:lnTo>
                  <a:pt x="2074926" y="46482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33265" y="4338065"/>
            <a:ext cx="2476500" cy="356870"/>
          </a:xfrm>
          <a:custGeom>
            <a:avLst/>
            <a:gdLst/>
            <a:ahLst/>
            <a:cxnLst/>
            <a:rect l="l" t="t" r="r" b="b"/>
            <a:pathLst>
              <a:path w="2476500" h="356870">
                <a:moveTo>
                  <a:pt x="0" y="0"/>
                </a:moveTo>
                <a:lnTo>
                  <a:pt x="0" y="356616"/>
                </a:lnTo>
                <a:lnTo>
                  <a:pt x="2476499" y="356615"/>
                </a:lnTo>
                <a:lnTo>
                  <a:pt x="24764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60902" y="1948075"/>
            <a:ext cx="3105785" cy="1729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0" b="1" i="1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dirty="0" sz="1400" spc="-5" b="1" i="1">
                <a:solidFill>
                  <a:srgbClr val="FF6500"/>
                </a:solidFill>
                <a:latin typeface="Arial"/>
                <a:cs typeface="Arial"/>
              </a:rPr>
              <a:t>)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5" b="1" i="1">
                <a:solidFill>
                  <a:srgbClr val="FF6500"/>
                </a:solidFill>
                <a:latin typeface="Arial"/>
                <a:cs typeface="Arial"/>
              </a:rPr>
              <a:t>Conceptualizatio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dirty="0" sz="1400" spc="-25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of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5" b="1" i="1">
                <a:solidFill>
                  <a:srgbClr val="FF6500"/>
                </a:solidFill>
                <a:latin typeface="Arial"/>
                <a:cs typeface="Arial"/>
              </a:rPr>
              <a:t>deprivatio</a:t>
            </a:r>
            <a:r>
              <a:rPr dirty="0" sz="1400" spc="-20" b="1" i="1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600">
              <a:latin typeface="Times New Roman"/>
              <a:cs typeface="Times New Roman"/>
            </a:endParaRPr>
          </a:p>
          <a:p>
            <a:pPr marL="1774189" marR="8001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Deductiv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</a:t>
            </a:r>
            <a:r>
              <a:rPr dirty="0" sz="1200" spc="-5">
                <a:latin typeface="Arial"/>
                <a:cs typeface="Arial"/>
              </a:rPr>
              <a:t>theory-</a:t>
            </a:r>
            <a:r>
              <a:rPr dirty="0" sz="1200" spc="-5">
                <a:latin typeface="Arial"/>
                <a:cs typeface="Arial"/>
              </a:rPr>
              <a:t> driven)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774189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Empiricall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defined,</a:t>
            </a:r>
            <a:r>
              <a:rPr dirty="0" sz="1200" spc="-5">
                <a:latin typeface="Arial"/>
                <a:cs typeface="Arial"/>
              </a:rPr>
              <a:t> context-embedded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6588" y="4394660"/>
            <a:ext cx="215011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0545" marR="5080" indent="-5384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Inductive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(content-/commun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ty-/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practice-based)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5803" y="5026357"/>
            <a:ext cx="160401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Context-embedded/ professionall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alidated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32395" y="5664151"/>
            <a:ext cx="152082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Standar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codifications</a:t>
            </a:r>
            <a:r>
              <a:rPr dirty="0" sz="1200" spc="-5">
                <a:latin typeface="Arial"/>
                <a:cs typeface="Arial"/>
              </a:rPr>
              <a:t> Expert/codified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7526" y="5708348"/>
            <a:ext cx="812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Pre-defined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13151" y="5026357"/>
            <a:ext cx="156908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Data-drive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geography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aggregations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3103" y="6244990"/>
            <a:ext cx="212471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0" b="1" i="1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dirty="0" sz="1400" spc="-5" b="1" i="1">
                <a:solidFill>
                  <a:srgbClr val="FF6500"/>
                </a:solidFill>
                <a:latin typeface="Arial"/>
                <a:cs typeface="Arial"/>
              </a:rPr>
              <a:t>)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Spatial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representati</a:t>
            </a:r>
            <a:r>
              <a:rPr dirty="0" sz="1400" spc="-20" b="1" i="1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5165" y="6244990"/>
            <a:ext cx="19380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0" b="1" i="1">
                <a:solidFill>
                  <a:srgbClr val="FF6500"/>
                </a:solidFill>
                <a:latin typeface="Arial"/>
                <a:cs typeface="Arial"/>
              </a:rPr>
              <a:t>B</a:t>
            </a:r>
            <a:r>
              <a:rPr dirty="0" sz="1400" spc="-5" b="1" i="1">
                <a:solidFill>
                  <a:srgbClr val="FF6500"/>
                </a:solidFill>
                <a:latin typeface="Arial"/>
                <a:cs typeface="Arial"/>
              </a:rPr>
              <a:t>)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5" b="1" i="1">
                <a:solidFill>
                  <a:srgbClr val="FF6500"/>
                </a:solidFill>
                <a:latin typeface="Arial"/>
                <a:cs typeface="Arial"/>
              </a:rPr>
              <a:t>Knowledg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dirty="0" sz="1400" spc="-5" b="1" i="1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6500"/>
                </a:solidFill>
                <a:latin typeface="Arial"/>
                <a:cs typeface="Arial"/>
              </a:rPr>
              <a:t>sources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11808" y="6859523"/>
            <a:ext cx="8013700" cy="400050"/>
          </a:xfrm>
          <a:custGeom>
            <a:avLst/>
            <a:gdLst/>
            <a:ahLst/>
            <a:cxnLst/>
            <a:rect l="l" t="t" r="r" b="b"/>
            <a:pathLst>
              <a:path w="8013700" h="400050">
                <a:moveTo>
                  <a:pt x="0" y="0"/>
                </a:moveTo>
                <a:lnTo>
                  <a:pt x="0" y="400050"/>
                </a:lnTo>
                <a:lnTo>
                  <a:pt x="8013191" y="400050"/>
                </a:lnTo>
                <a:lnTo>
                  <a:pt x="8013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91310" y="6912871"/>
            <a:ext cx="7707630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Martínez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Pfeffer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K.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-5">
                <a:latin typeface="Arial"/>
                <a:cs typeface="Arial"/>
              </a:rPr>
              <a:t> B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ud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(20</a:t>
            </a:r>
            <a:r>
              <a:rPr dirty="0" sz="1000" spc="-5">
                <a:latin typeface="Arial"/>
                <a:cs typeface="Arial"/>
              </a:rPr>
              <a:t>16</a:t>
            </a:r>
            <a:r>
              <a:rPr dirty="0" sz="1000">
                <a:latin typeface="Arial"/>
                <a:cs typeface="Arial"/>
              </a:rPr>
              <a:t>).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</a:t>
            </a:r>
            <a:r>
              <a:rPr dirty="0" sz="1000">
                <a:latin typeface="Arial"/>
                <a:cs typeface="Arial"/>
              </a:rPr>
              <a:t>ac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ors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</a:t>
            </a:r>
            <a:r>
              <a:rPr dirty="0" sz="1000" spc="-5">
                <a:latin typeface="Arial"/>
                <a:cs typeface="Arial"/>
              </a:rPr>
              <a:t>apin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graphi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</a:t>
            </a:r>
            <a:r>
              <a:rPr dirty="0" sz="1000" spc="-5">
                <a:latin typeface="Arial"/>
                <a:cs typeface="Arial"/>
              </a:rPr>
              <a:t>sentation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ne</a:t>
            </a:r>
            <a:r>
              <a:rPr dirty="0" sz="1000" spc="-5">
                <a:latin typeface="Arial"/>
                <a:cs typeface="Arial"/>
              </a:rPr>
              <a:t>qualiti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aps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</a:t>
            </a:r>
            <a:r>
              <a:rPr dirty="0" sz="1000" spc="-5">
                <a:latin typeface="Arial"/>
                <a:cs typeface="Arial"/>
              </a:rPr>
              <a:t>duct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ss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</a:t>
            </a:r>
            <a:r>
              <a:rPr dirty="0" sz="1000" spc="-5">
                <a:latin typeface="Arial"/>
                <a:cs typeface="Arial"/>
              </a:rPr>
              <a:t>ita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er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tional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51,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90-</a:t>
            </a:r>
            <a:r>
              <a:rPr dirty="0" sz="1000" spc="-5">
                <a:latin typeface="Arial"/>
                <a:cs typeface="Arial"/>
              </a:rPr>
              <a:t>102.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3664" marR="5080">
              <a:lnSpc>
                <a:spcPts val="2500"/>
              </a:lnSpc>
            </a:pPr>
            <a:r>
              <a:rPr dirty="0" spc="-15"/>
              <a:t>ARE</a:t>
            </a:r>
            <a:r>
              <a:rPr dirty="0" spc="-15"/>
              <a:t> </a:t>
            </a:r>
            <a:r>
              <a:rPr dirty="0" spc="-20"/>
              <a:t>WE</a:t>
            </a:r>
            <a:r>
              <a:rPr dirty="0" spc="-20"/>
              <a:t> </a:t>
            </a:r>
            <a:r>
              <a:rPr dirty="0" spc="-15"/>
              <a:t>COUNTING</a:t>
            </a:r>
            <a:r>
              <a:rPr dirty="0" spc="-5"/>
              <a:t> </a:t>
            </a:r>
            <a:r>
              <a:rPr dirty="0" spc="-20"/>
              <a:t>WHAT</a:t>
            </a:r>
            <a:r>
              <a:rPr dirty="0"/>
              <a:t> </a:t>
            </a:r>
            <a:r>
              <a:rPr dirty="0" spc="-15"/>
              <a:t>COUNTS</a:t>
            </a:r>
            <a:r>
              <a:rPr dirty="0" spc="-5"/>
              <a:t> </a:t>
            </a:r>
            <a:r>
              <a:rPr dirty="0" spc="-20"/>
              <a:t>FO</a:t>
            </a:r>
            <a:r>
              <a:rPr dirty="0" spc="-20"/>
              <a:t>R</a:t>
            </a:r>
            <a:r>
              <a:rPr dirty="0"/>
              <a:t> </a:t>
            </a:r>
            <a:r>
              <a:rPr dirty="0" spc="-15"/>
              <a:t>PEOPLE?</a:t>
            </a:r>
            <a:r>
              <a:rPr dirty="0" spc="-15"/>
              <a:t> ETIC</a:t>
            </a:r>
            <a:r>
              <a:rPr dirty="0" spc="-10"/>
              <a:t> </a:t>
            </a:r>
            <a:r>
              <a:rPr dirty="0" spc="-15"/>
              <a:t>VS</a:t>
            </a:r>
            <a:r>
              <a:rPr dirty="0" spc="-5"/>
              <a:t> </a:t>
            </a:r>
            <a:r>
              <a:rPr dirty="0" spc="-15"/>
              <a:t>EMIC</a:t>
            </a:r>
            <a:r>
              <a:rPr dirty="0" spc="-10"/>
              <a:t> </a:t>
            </a:r>
            <a:r>
              <a:rPr dirty="0" spc="-15"/>
              <a:t>VIEWPOINTS</a:t>
            </a:r>
          </a:p>
        </p:txBody>
      </p:sp>
      <p:sp>
        <p:nvSpPr>
          <p:cNvPr id="38" name="object 38"/>
          <p:cNvSpPr/>
          <p:nvPr/>
        </p:nvSpPr>
        <p:spPr>
          <a:xfrm>
            <a:off x="5055870" y="2273731"/>
            <a:ext cx="482600" cy="481330"/>
          </a:xfrm>
          <a:custGeom>
            <a:avLst/>
            <a:gdLst/>
            <a:ahLst/>
            <a:cxnLst/>
            <a:rect l="l" t="t" r="r" b="b"/>
            <a:pathLst>
              <a:path w="482600" h="481330">
                <a:moveTo>
                  <a:pt x="482345" y="240106"/>
                </a:moveTo>
                <a:lnTo>
                  <a:pt x="482345" y="227914"/>
                </a:lnTo>
                <a:lnTo>
                  <a:pt x="480822" y="215722"/>
                </a:lnTo>
                <a:lnTo>
                  <a:pt x="472349" y="174694"/>
                </a:lnTo>
                <a:lnTo>
                  <a:pt x="458979" y="137990"/>
                </a:lnTo>
                <a:lnTo>
                  <a:pt x="419724" y="77553"/>
                </a:lnTo>
                <a:lnTo>
                  <a:pt x="367404" y="34411"/>
                </a:lnTo>
                <a:lnTo>
                  <a:pt x="306370" y="8560"/>
                </a:lnTo>
                <a:lnTo>
                  <a:pt x="240972" y="0"/>
                </a:lnTo>
                <a:lnTo>
                  <a:pt x="207996" y="2202"/>
                </a:lnTo>
                <a:lnTo>
                  <a:pt x="144208" y="19573"/>
                </a:lnTo>
                <a:lnTo>
                  <a:pt x="86929" y="54230"/>
                </a:lnTo>
                <a:lnTo>
                  <a:pt x="40511" y="106170"/>
                </a:lnTo>
                <a:lnTo>
                  <a:pt x="9303" y="175393"/>
                </a:lnTo>
                <a:lnTo>
                  <a:pt x="761" y="216484"/>
                </a:lnTo>
                <a:lnTo>
                  <a:pt x="0" y="228676"/>
                </a:lnTo>
                <a:lnTo>
                  <a:pt x="0" y="253060"/>
                </a:lnTo>
                <a:lnTo>
                  <a:pt x="762" y="265252"/>
                </a:lnTo>
                <a:lnTo>
                  <a:pt x="2286" y="277444"/>
                </a:lnTo>
                <a:lnTo>
                  <a:pt x="13454" y="318937"/>
                </a:lnTo>
                <a:lnTo>
                  <a:pt x="25146" y="345862"/>
                </a:lnTo>
                <a:lnTo>
                  <a:pt x="25146" y="229438"/>
                </a:lnTo>
                <a:lnTo>
                  <a:pt x="26670" y="218008"/>
                </a:lnTo>
                <a:lnTo>
                  <a:pt x="34519" y="180520"/>
                </a:lnTo>
                <a:lnTo>
                  <a:pt x="63246" y="117794"/>
                </a:lnTo>
                <a:lnTo>
                  <a:pt x="105924" y="71311"/>
                </a:lnTo>
                <a:lnTo>
                  <a:pt x="158449" y="40961"/>
                </a:lnTo>
                <a:lnTo>
                  <a:pt x="216716" y="26637"/>
                </a:lnTo>
                <a:lnTo>
                  <a:pt x="246721" y="25450"/>
                </a:lnTo>
                <a:lnTo>
                  <a:pt x="276622" y="28229"/>
                </a:lnTo>
                <a:lnTo>
                  <a:pt x="334063" y="45628"/>
                </a:lnTo>
                <a:lnTo>
                  <a:pt x="384934" y="78726"/>
                </a:lnTo>
                <a:lnTo>
                  <a:pt x="425132" y="127414"/>
                </a:lnTo>
                <a:lnTo>
                  <a:pt x="450552" y="191582"/>
                </a:lnTo>
                <a:lnTo>
                  <a:pt x="456438" y="229438"/>
                </a:lnTo>
                <a:lnTo>
                  <a:pt x="457200" y="240868"/>
                </a:lnTo>
                <a:lnTo>
                  <a:pt x="457200" y="346422"/>
                </a:lnTo>
                <a:lnTo>
                  <a:pt x="467863" y="321568"/>
                </a:lnTo>
                <a:lnTo>
                  <a:pt x="477831" y="282858"/>
                </a:lnTo>
                <a:lnTo>
                  <a:pt x="482345" y="240106"/>
                </a:lnTo>
                <a:close/>
              </a:path>
              <a:path w="482600" h="481330">
                <a:moveTo>
                  <a:pt x="457200" y="346422"/>
                </a:moveTo>
                <a:lnTo>
                  <a:pt x="457200" y="240868"/>
                </a:lnTo>
                <a:lnTo>
                  <a:pt x="456438" y="252298"/>
                </a:lnTo>
                <a:lnTo>
                  <a:pt x="450593" y="289355"/>
                </a:lnTo>
                <a:lnTo>
                  <a:pt x="425743" y="352487"/>
                </a:lnTo>
                <a:lnTo>
                  <a:pt x="386571" y="400823"/>
                </a:lnTo>
                <a:lnTo>
                  <a:pt x="336953" y="434176"/>
                </a:lnTo>
                <a:lnTo>
                  <a:pt x="280764" y="452359"/>
                </a:lnTo>
                <a:lnTo>
                  <a:pt x="251417" y="455704"/>
                </a:lnTo>
                <a:lnTo>
                  <a:pt x="221879" y="455186"/>
                </a:lnTo>
                <a:lnTo>
                  <a:pt x="164173" y="442470"/>
                </a:lnTo>
                <a:lnTo>
                  <a:pt x="111521" y="414025"/>
                </a:lnTo>
                <a:lnTo>
                  <a:pt x="67798" y="369664"/>
                </a:lnTo>
                <a:lnTo>
                  <a:pt x="36879" y="309200"/>
                </a:lnTo>
                <a:lnTo>
                  <a:pt x="25908" y="262204"/>
                </a:lnTo>
                <a:lnTo>
                  <a:pt x="25146" y="251536"/>
                </a:lnTo>
                <a:lnTo>
                  <a:pt x="25146" y="345862"/>
                </a:lnTo>
                <a:lnTo>
                  <a:pt x="49485" y="387492"/>
                </a:lnTo>
                <a:lnTo>
                  <a:pt x="99992" y="437096"/>
                </a:lnTo>
                <a:lnTo>
                  <a:pt x="160440" y="468097"/>
                </a:lnTo>
                <a:lnTo>
                  <a:pt x="226292" y="480840"/>
                </a:lnTo>
                <a:lnTo>
                  <a:pt x="259827" y="480474"/>
                </a:lnTo>
                <a:lnTo>
                  <a:pt x="325279" y="466483"/>
                </a:lnTo>
                <a:lnTo>
                  <a:pt x="384793" y="435104"/>
                </a:lnTo>
                <a:lnTo>
                  <a:pt x="433834" y="386683"/>
                </a:lnTo>
                <a:lnTo>
                  <a:pt x="453008" y="356190"/>
                </a:lnTo>
                <a:lnTo>
                  <a:pt x="457200" y="3464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363971" y="1989002"/>
            <a:ext cx="8001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Experts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6267" y="4073833"/>
            <a:ext cx="7378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People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05243" y="5718786"/>
            <a:ext cx="506095" cy="481330"/>
          </a:xfrm>
          <a:custGeom>
            <a:avLst/>
            <a:gdLst/>
            <a:ahLst/>
            <a:cxnLst/>
            <a:rect l="l" t="t" r="r" b="b"/>
            <a:pathLst>
              <a:path w="506095" h="481329">
                <a:moveTo>
                  <a:pt x="505968" y="240053"/>
                </a:moveTo>
                <a:lnTo>
                  <a:pt x="505968" y="227861"/>
                </a:lnTo>
                <a:lnTo>
                  <a:pt x="505206" y="215669"/>
                </a:lnTo>
                <a:lnTo>
                  <a:pt x="496121" y="174675"/>
                </a:lnTo>
                <a:lnTo>
                  <a:pt x="481922" y="137996"/>
                </a:lnTo>
                <a:lnTo>
                  <a:pt x="440462" y="77588"/>
                </a:lnTo>
                <a:lnTo>
                  <a:pt x="385386" y="34449"/>
                </a:lnTo>
                <a:lnTo>
                  <a:pt x="321251" y="8585"/>
                </a:lnTo>
                <a:lnTo>
                  <a:pt x="252617" y="0"/>
                </a:lnTo>
                <a:lnTo>
                  <a:pt x="218037" y="2188"/>
                </a:lnTo>
                <a:lnTo>
                  <a:pt x="151203" y="19531"/>
                </a:lnTo>
                <a:lnTo>
                  <a:pt x="91266" y="54165"/>
                </a:lnTo>
                <a:lnTo>
                  <a:pt x="42787" y="106095"/>
                </a:lnTo>
                <a:lnTo>
                  <a:pt x="10324" y="175326"/>
                </a:lnTo>
                <a:lnTo>
                  <a:pt x="1523" y="216431"/>
                </a:lnTo>
                <a:lnTo>
                  <a:pt x="0" y="228623"/>
                </a:lnTo>
                <a:lnTo>
                  <a:pt x="0" y="253769"/>
                </a:lnTo>
                <a:lnTo>
                  <a:pt x="3048" y="278153"/>
                </a:lnTo>
                <a:lnTo>
                  <a:pt x="14439" y="319388"/>
                </a:lnTo>
                <a:lnTo>
                  <a:pt x="25146" y="343116"/>
                </a:lnTo>
                <a:lnTo>
                  <a:pt x="25146" y="240053"/>
                </a:lnTo>
                <a:lnTo>
                  <a:pt x="26670" y="217955"/>
                </a:lnTo>
                <a:lnTo>
                  <a:pt x="35124" y="180499"/>
                </a:lnTo>
                <a:lnTo>
                  <a:pt x="65649" y="117807"/>
                </a:lnTo>
                <a:lnTo>
                  <a:pt x="110756" y="71329"/>
                </a:lnTo>
                <a:lnTo>
                  <a:pt x="166153" y="40972"/>
                </a:lnTo>
                <a:lnTo>
                  <a:pt x="227551" y="26643"/>
                </a:lnTo>
                <a:lnTo>
                  <a:pt x="259160" y="25460"/>
                </a:lnTo>
                <a:lnTo>
                  <a:pt x="290661" y="28248"/>
                </a:lnTo>
                <a:lnTo>
                  <a:pt x="351193" y="45694"/>
                </a:lnTo>
                <a:lnTo>
                  <a:pt x="404858" y="78886"/>
                </a:lnTo>
                <a:lnTo>
                  <a:pt x="447365" y="127732"/>
                </a:lnTo>
                <a:lnTo>
                  <a:pt x="474425" y="192138"/>
                </a:lnTo>
                <a:lnTo>
                  <a:pt x="480822" y="230147"/>
                </a:lnTo>
                <a:lnTo>
                  <a:pt x="480822" y="344497"/>
                </a:lnTo>
                <a:lnTo>
                  <a:pt x="491047" y="321677"/>
                </a:lnTo>
                <a:lnTo>
                  <a:pt x="501397" y="282905"/>
                </a:lnTo>
                <a:lnTo>
                  <a:pt x="505968" y="240053"/>
                </a:lnTo>
                <a:close/>
              </a:path>
              <a:path w="506095" h="481329">
                <a:moveTo>
                  <a:pt x="480822" y="344497"/>
                </a:moveTo>
                <a:lnTo>
                  <a:pt x="480822" y="252245"/>
                </a:lnTo>
                <a:lnTo>
                  <a:pt x="474453" y="289391"/>
                </a:lnTo>
                <a:lnTo>
                  <a:pt x="463313" y="322865"/>
                </a:lnTo>
                <a:lnTo>
                  <a:pt x="428754" y="378710"/>
                </a:lnTo>
                <a:lnTo>
                  <a:pt x="381227" y="419609"/>
                </a:lnTo>
                <a:lnTo>
                  <a:pt x="324812" y="445387"/>
                </a:lnTo>
                <a:lnTo>
                  <a:pt x="263590" y="455871"/>
                </a:lnTo>
                <a:lnTo>
                  <a:pt x="232451" y="455323"/>
                </a:lnTo>
                <a:lnTo>
                  <a:pt x="171669" y="442542"/>
                </a:lnTo>
                <a:lnTo>
                  <a:pt x="116281" y="414033"/>
                </a:lnTo>
                <a:lnTo>
                  <a:pt x="70369" y="369625"/>
                </a:lnTo>
                <a:lnTo>
                  <a:pt x="38013" y="309142"/>
                </a:lnTo>
                <a:lnTo>
                  <a:pt x="26670" y="262151"/>
                </a:lnTo>
                <a:lnTo>
                  <a:pt x="25146" y="240053"/>
                </a:lnTo>
                <a:lnTo>
                  <a:pt x="25146" y="343116"/>
                </a:lnTo>
                <a:lnTo>
                  <a:pt x="51805" y="387581"/>
                </a:lnTo>
                <a:lnTo>
                  <a:pt x="104598" y="436994"/>
                </a:lnTo>
                <a:lnTo>
                  <a:pt x="168000" y="467934"/>
                </a:lnTo>
                <a:lnTo>
                  <a:pt x="237194" y="480711"/>
                </a:lnTo>
                <a:lnTo>
                  <a:pt x="272457" y="480383"/>
                </a:lnTo>
                <a:lnTo>
                  <a:pt x="341304" y="466490"/>
                </a:lnTo>
                <a:lnTo>
                  <a:pt x="403897" y="435203"/>
                </a:lnTo>
                <a:lnTo>
                  <a:pt x="455417" y="386829"/>
                </a:lnTo>
                <a:lnTo>
                  <a:pt x="475519" y="356331"/>
                </a:lnTo>
                <a:lnTo>
                  <a:pt x="480822" y="344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65526" y="5717790"/>
            <a:ext cx="482600" cy="481330"/>
          </a:xfrm>
          <a:custGeom>
            <a:avLst/>
            <a:gdLst/>
            <a:ahLst/>
            <a:cxnLst/>
            <a:rect l="l" t="t" r="r" b="b"/>
            <a:pathLst>
              <a:path w="482600" h="481329">
                <a:moveTo>
                  <a:pt x="482345" y="240287"/>
                </a:moveTo>
                <a:lnTo>
                  <a:pt x="482345" y="228095"/>
                </a:lnTo>
                <a:lnTo>
                  <a:pt x="481584" y="215903"/>
                </a:lnTo>
                <a:lnTo>
                  <a:pt x="472924" y="174930"/>
                </a:lnTo>
                <a:lnTo>
                  <a:pt x="459401" y="138260"/>
                </a:lnTo>
                <a:lnTo>
                  <a:pt x="419935" y="77834"/>
                </a:lnTo>
                <a:lnTo>
                  <a:pt x="367513" y="34640"/>
                </a:lnTo>
                <a:lnTo>
                  <a:pt x="306467" y="8690"/>
                </a:lnTo>
                <a:lnTo>
                  <a:pt x="241125" y="0"/>
                </a:lnTo>
                <a:lnTo>
                  <a:pt x="208196" y="2130"/>
                </a:lnTo>
                <a:lnTo>
                  <a:pt x="144529" y="19353"/>
                </a:lnTo>
                <a:lnTo>
                  <a:pt x="87391" y="53868"/>
                </a:lnTo>
                <a:lnTo>
                  <a:pt x="41112" y="105690"/>
                </a:lnTo>
                <a:lnTo>
                  <a:pt x="10021" y="174832"/>
                </a:lnTo>
                <a:lnTo>
                  <a:pt x="1523" y="215903"/>
                </a:lnTo>
                <a:lnTo>
                  <a:pt x="0" y="228857"/>
                </a:lnTo>
                <a:lnTo>
                  <a:pt x="0" y="253241"/>
                </a:lnTo>
                <a:lnTo>
                  <a:pt x="3048" y="277625"/>
                </a:lnTo>
                <a:lnTo>
                  <a:pt x="13907" y="319076"/>
                </a:lnTo>
                <a:lnTo>
                  <a:pt x="25146" y="345327"/>
                </a:lnTo>
                <a:lnTo>
                  <a:pt x="25146" y="240287"/>
                </a:lnTo>
                <a:lnTo>
                  <a:pt x="26670" y="218189"/>
                </a:lnTo>
                <a:lnTo>
                  <a:pt x="34685" y="180660"/>
                </a:lnTo>
                <a:lnTo>
                  <a:pt x="63596" y="117866"/>
                </a:lnTo>
                <a:lnTo>
                  <a:pt x="106302" y="71335"/>
                </a:lnTo>
                <a:lnTo>
                  <a:pt x="158750" y="40955"/>
                </a:lnTo>
                <a:lnTo>
                  <a:pt x="216886" y="26618"/>
                </a:lnTo>
                <a:lnTo>
                  <a:pt x="246821" y="25431"/>
                </a:lnTo>
                <a:lnTo>
                  <a:pt x="276658" y="28214"/>
                </a:lnTo>
                <a:lnTo>
                  <a:pt x="334012" y="45632"/>
                </a:lnTo>
                <a:lnTo>
                  <a:pt x="384896" y="78764"/>
                </a:lnTo>
                <a:lnTo>
                  <a:pt x="425257" y="127499"/>
                </a:lnTo>
                <a:lnTo>
                  <a:pt x="451040" y="191728"/>
                </a:lnTo>
                <a:lnTo>
                  <a:pt x="457200" y="229619"/>
                </a:lnTo>
                <a:lnTo>
                  <a:pt x="457200" y="347208"/>
                </a:lnTo>
                <a:lnTo>
                  <a:pt x="468128" y="321664"/>
                </a:lnTo>
                <a:lnTo>
                  <a:pt x="477991" y="282994"/>
                </a:lnTo>
                <a:lnTo>
                  <a:pt x="482345" y="240287"/>
                </a:lnTo>
                <a:close/>
              </a:path>
              <a:path w="482600" h="481329">
                <a:moveTo>
                  <a:pt x="457200" y="347208"/>
                </a:moveTo>
                <a:lnTo>
                  <a:pt x="457200" y="252479"/>
                </a:lnTo>
                <a:lnTo>
                  <a:pt x="451040" y="289624"/>
                </a:lnTo>
                <a:lnTo>
                  <a:pt x="440454" y="322949"/>
                </a:lnTo>
                <a:lnTo>
                  <a:pt x="407698" y="378707"/>
                </a:lnTo>
                <a:lnTo>
                  <a:pt x="362749" y="419569"/>
                </a:lnTo>
                <a:lnTo>
                  <a:pt x="309425" y="445349"/>
                </a:lnTo>
                <a:lnTo>
                  <a:pt x="251545" y="455866"/>
                </a:lnTo>
                <a:lnTo>
                  <a:pt x="222090" y="455343"/>
                </a:lnTo>
                <a:lnTo>
                  <a:pt x="164534" y="442618"/>
                </a:lnTo>
                <a:lnTo>
                  <a:pt x="111967" y="414170"/>
                </a:lnTo>
                <a:lnTo>
                  <a:pt x="68207" y="369815"/>
                </a:lnTo>
                <a:lnTo>
                  <a:pt x="37072" y="309368"/>
                </a:lnTo>
                <a:lnTo>
                  <a:pt x="25146" y="240287"/>
                </a:lnTo>
                <a:lnTo>
                  <a:pt x="25146" y="345327"/>
                </a:lnTo>
                <a:lnTo>
                  <a:pt x="49521" y="387560"/>
                </a:lnTo>
                <a:lnTo>
                  <a:pt x="99837" y="437109"/>
                </a:lnTo>
                <a:lnTo>
                  <a:pt x="160263" y="468072"/>
                </a:lnTo>
                <a:lnTo>
                  <a:pt x="226207" y="480796"/>
                </a:lnTo>
                <a:lnTo>
                  <a:pt x="259813" y="480426"/>
                </a:lnTo>
                <a:lnTo>
                  <a:pt x="325425" y="466443"/>
                </a:lnTo>
                <a:lnTo>
                  <a:pt x="385076" y="435089"/>
                </a:lnTo>
                <a:lnTo>
                  <a:pt x="434174" y="386714"/>
                </a:lnTo>
                <a:lnTo>
                  <a:pt x="453331" y="356251"/>
                </a:lnTo>
                <a:lnTo>
                  <a:pt x="457200" y="3472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09032" y="2449067"/>
            <a:ext cx="171450" cy="2063750"/>
          </a:xfrm>
          <a:custGeom>
            <a:avLst/>
            <a:gdLst/>
            <a:ahLst/>
            <a:cxnLst/>
            <a:rect l="l" t="t" r="r" b="b"/>
            <a:pathLst>
              <a:path w="171450" h="2063750">
                <a:moveTo>
                  <a:pt x="171450" y="172212"/>
                </a:moveTo>
                <a:lnTo>
                  <a:pt x="87630" y="0"/>
                </a:lnTo>
                <a:lnTo>
                  <a:pt x="0" y="169926"/>
                </a:lnTo>
                <a:lnTo>
                  <a:pt x="57576" y="170693"/>
                </a:lnTo>
                <a:lnTo>
                  <a:pt x="57912" y="142494"/>
                </a:lnTo>
                <a:lnTo>
                  <a:pt x="115062" y="143256"/>
                </a:lnTo>
                <a:lnTo>
                  <a:pt x="115062" y="171460"/>
                </a:lnTo>
                <a:lnTo>
                  <a:pt x="171450" y="172212"/>
                </a:lnTo>
                <a:close/>
              </a:path>
              <a:path w="171450" h="2063750">
                <a:moveTo>
                  <a:pt x="114726" y="171455"/>
                </a:moveTo>
                <a:lnTo>
                  <a:pt x="57576" y="170693"/>
                </a:lnTo>
                <a:lnTo>
                  <a:pt x="35052" y="2062734"/>
                </a:lnTo>
                <a:lnTo>
                  <a:pt x="92202" y="2063496"/>
                </a:lnTo>
                <a:lnTo>
                  <a:pt x="114726" y="171455"/>
                </a:lnTo>
                <a:close/>
              </a:path>
              <a:path w="171450" h="2063750">
                <a:moveTo>
                  <a:pt x="115062" y="143256"/>
                </a:moveTo>
                <a:lnTo>
                  <a:pt x="57912" y="142494"/>
                </a:lnTo>
                <a:lnTo>
                  <a:pt x="57576" y="170693"/>
                </a:lnTo>
                <a:lnTo>
                  <a:pt x="114726" y="171455"/>
                </a:lnTo>
                <a:lnTo>
                  <a:pt x="115062" y="143256"/>
                </a:lnTo>
                <a:close/>
              </a:path>
              <a:path w="171450" h="2063750">
                <a:moveTo>
                  <a:pt x="115062" y="171460"/>
                </a:moveTo>
                <a:lnTo>
                  <a:pt x="115062" y="143256"/>
                </a:lnTo>
                <a:lnTo>
                  <a:pt x="114726" y="171455"/>
                </a:lnTo>
                <a:lnTo>
                  <a:pt x="115062" y="17146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09032" y="2449067"/>
            <a:ext cx="171450" cy="2063750"/>
          </a:xfrm>
          <a:custGeom>
            <a:avLst/>
            <a:gdLst/>
            <a:ahLst/>
            <a:cxnLst/>
            <a:rect l="l" t="t" r="r" b="b"/>
            <a:pathLst>
              <a:path w="171450" h="2063750">
                <a:moveTo>
                  <a:pt x="171450" y="172212"/>
                </a:moveTo>
                <a:lnTo>
                  <a:pt x="87630" y="0"/>
                </a:lnTo>
                <a:lnTo>
                  <a:pt x="0" y="169926"/>
                </a:lnTo>
                <a:lnTo>
                  <a:pt x="57576" y="170693"/>
                </a:lnTo>
                <a:lnTo>
                  <a:pt x="57912" y="142494"/>
                </a:lnTo>
                <a:lnTo>
                  <a:pt x="115062" y="143256"/>
                </a:lnTo>
                <a:lnTo>
                  <a:pt x="115062" y="171460"/>
                </a:lnTo>
                <a:lnTo>
                  <a:pt x="171450" y="172212"/>
                </a:lnTo>
                <a:close/>
              </a:path>
              <a:path w="171450" h="2063750">
                <a:moveTo>
                  <a:pt x="114726" y="171455"/>
                </a:moveTo>
                <a:lnTo>
                  <a:pt x="57576" y="170693"/>
                </a:lnTo>
                <a:lnTo>
                  <a:pt x="35052" y="2062734"/>
                </a:lnTo>
                <a:lnTo>
                  <a:pt x="92202" y="2063496"/>
                </a:lnTo>
                <a:lnTo>
                  <a:pt x="114726" y="171455"/>
                </a:lnTo>
                <a:close/>
              </a:path>
              <a:path w="171450" h="2063750">
                <a:moveTo>
                  <a:pt x="115062" y="143256"/>
                </a:moveTo>
                <a:lnTo>
                  <a:pt x="57912" y="142494"/>
                </a:lnTo>
                <a:lnTo>
                  <a:pt x="57576" y="170693"/>
                </a:lnTo>
                <a:lnTo>
                  <a:pt x="114726" y="171455"/>
                </a:lnTo>
                <a:lnTo>
                  <a:pt x="115062" y="143256"/>
                </a:lnTo>
                <a:close/>
              </a:path>
              <a:path w="171450" h="2063750">
                <a:moveTo>
                  <a:pt x="115062" y="171460"/>
                </a:moveTo>
                <a:lnTo>
                  <a:pt x="115062" y="143256"/>
                </a:lnTo>
                <a:lnTo>
                  <a:pt x="114726" y="171455"/>
                </a:lnTo>
                <a:lnTo>
                  <a:pt x="115062" y="17146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54752" y="4489703"/>
            <a:ext cx="1983739" cy="1529715"/>
          </a:xfrm>
          <a:custGeom>
            <a:avLst/>
            <a:gdLst/>
            <a:ahLst/>
            <a:cxnLst/>
            <a:rect l="l" t="t" r="r" b="b"/>
            <a:pathLst>
              <a:path w="1983740" h="1529714">
                <a:moveTo>
                  <a:pt x="1893644" y="1460922"/>
                </a:moveTo>
                <a:lnTo>
                  <a:pt x="1872043" y="1407801"/>
                </a:lnTo>
                <a:lnTo>
                  <a:pt x="35051" y="0"/>
                </a:lnTo>
                <a:lnTo>
                  <a:pt x="0" y="44958"/>
                </a:lnTo>
                <a:lnTo>
                  <a:pt x="1838956" y="1454265"/>
                </a:lnTo>
                <a:lnTo>
                  <a:pt x="1893644" y="1460922"/>
                </a:lnTo>
                <a:close/>
              </a:path>
              <a:path w="1983740" h="1529714">
                <a:moveTo>
                  <a:pt x="1956053" y="1525841"/>
                </a:moveTo>
                <a:lnTo>
                  <a:pt x="1956053" y="1472183"/>
                </a:lnTo>
                <a:lnTo>
                  <a:pt x="1921002" y="1517141"/>
                </a:lnTo>
                <a:lnTo>
                  <a:pt x="1838956" y="1454265"/>
                </a:lnTo>
                <a:lnTo>
                  <a:pt x="1736665" y="1441814"/>
                </a:lnTo>
                <a:lnTo>
                  <a:pt x="1725655" y="1446694"/>
                </a:lnTo>
                <a:lnTo>
                  <a:pt x="1717277" y="1456665"/>
                </a:lnTo>
                <a:lnTo>
                  <a:pt x="1712896" y="1471145"/>
                </a:lnTo>
                <a:lnTo>
                  <a:pt x="1716656" y="1484000"/>
                </a:lnTo>
                <a:lnTo>
                  <a:pt x="1725427" y="1493586"/>
                </a:lnTo>
                <a:lnTo>
                  <a:pt x="1738121" y="1498091"/>
                </a:lnTo>
                <a:lnTo>
                  <a:pt x="1956053" y="1525841"/>
                </a:lnTo>
                <a:close/>
              </a:path>
              <a:path w="1983740" h="1529714">
                <a:moveTo>
                  <a:pt x="1983485" y="1529333"/>
                </a:moveTo>
                <a:lnTo>
                  <a:pt x="1889759" y="1299971"/>
                </a:lnTo>
                <a:lnTo>
                  <a:pt x="1859626" y="1284399"/>
                </a:lnTo>
                <a:lnTo>
                  <a:pt x="1845456" y="1288918"/>
                </a:lnTo>
                <a:lnTo>
                  <a:pt x="1837957" y="1298331"/>
                </a:lnTo>
                <a:lnTo>
                  <a:pt x="1834979" y="1309915"/>
                </a:lnTo>
                <a:lnTo>
                  <a:pt x="1837182" y="1322069"/>
                </a:lnTo>
                <a:lnTo>
                  <a:pt x="1872043" y="1407801"/>
                </a:lnTo>
                <a:lnTo>
                  <a:pt x="1956053" y="1472183"/>
                </a:lnTo>
                <a:lnTo>
                  <a:pt x="1956053" y="1525841"/>
                </a:lnTo>
                <a:lnTo>
                  <a:pt x="1983485" y="1529333"/>
                </a:lnTo>
                <a:close/>
              </a:path>
              <a:path w="1983740" h="1529714">
                <a:moveTo>
                  <a:pt x="1942338" y="1489776"/>
                </a:moveTo>
                <a:lnTo>
                  <a:pt x="1942338" y="1466849"/>
                </a:lnTo>
                <a:lnTo>
                  <a:pt x="1911858" y="1505711"/>
                </a:lnTo>
                <a:lnTo>
                  <a:pt x="1893644" y="1460922"/>
                </a:lnTo>
                <a:lnTo>
                  <a:pt x="1838956" y="1454265"/>
                </a:lnTo>
                <a:lnTo>
                  <a:pt x="1921002" y="1517141"/>
                </a:lnTo>
                <a:lnTo>
                  <a:pt x="1942338" y="1489776"/>
                </a:lnTo>
                <a:close/>
              </a:path>
              <a:path w="1983740" h="1529714">
                <a:moveTo>
                  <a:pt x="1956053" y="1472183"/>
                </a:moveTo>
                <a:lnTo>
                  <a:pt x="1872043" y="1407801"/>
                </a:lnTo>
                <a:lnTo>
                  <a:pt x="1893644" y="1460922"/>
                </a:lnTo>
                <a:lnTo>
                  <a:pt x="1942338" y="1466849"/>
                </a:lnTo>
                <a:lnTo>
                  <a:pt x="1942338" y="1489776"/>
                </a:lnTo>
                <a:lnTo>
                  <a:pt x="1956053" y="1472183"/>
                </a:lnTo>
                <a:close/>
              </a:path>
              <a:path w="1983740" h="1529714">
                <a:moveTo>
                  <a:pt x="1942338" y="1466849"/>
                </a:moveTo>
                <a:lnTo>
                  <a:pt x="1893644" y="1460922"/>
                </a:lnTo>
                <a:lnTo>
                  <a:pt x="1911858" y="1505711"/>
                </a:lnTo>
                <a:lnTo>
                  <a:pt x="1942338" y="146684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54752" y="4489703"/>
            <a:ext cx="1983739" cy="1529715"/>
          </a:xfrm>
          <a:custGeom>
            <a:avLst/>
            <a:gdLst/>
            <a:ahLst/>
            <a:cxnLst/>
            <a:rect l="l" t="t" r="r" b="b"/>
            <a:pathLst>
              <a:path w="1983740" h="1529714">
                <a:moveTo>
                  <a:pt x="1893644" y="1460922"/>
                </a:moveTo>
                <a:lnTo>
                  <a:pt x="1872043" y="1407801"/>
                </a:lnTo>
                <a:lnTo>
                  <a:pt x="35051" y="0"/>
                </a:lnTo>
                <a:lnTo>
                  <a:pt x="0" y="44958"/>
                </a:lnTo>
                <a:lnTo>
                  <a:pt x="1838956" y="1454265"/>
                </a:lnTo>
                <a:lnTo>
                  <a:pt x="1893644" y="1460922"/>
                </a:lnTo>
                <a:close/>
              </a:path>
              <a:path w="1983740" h="1529714">
                <a:moveTo>
                  <a:pt x="1956053" y="1525841"/>
                </a:moveTo>
                <a:lnTo>
                  <a:pt x="1956053" y="1472183"/>
                </a:lnTo>
                <a:lnTo>
                  <a:pt x="1921002" y="1517141"/>
                </a:lnTo>
                <a:lnTo>
                  <a:pt x="1838956" y="1454265"/>
                </a:lnTo>
                <a:lnTo>
                  <a:pt x="1736665" y="1441814"/>
                </a:lnTo>
                <a:lnTo>
                  <a:pt x="1725655" y="1446694"/>
                </a:lnTo>
                <a:lnTo>
                  <a:pt x="1717277" y="1456665"/>
                </a:lnTo>
                <a:lnTo>
                  <a:pt x="1712896" y="1471145"/>
                </a:lnTo>
                <a:lnTo>
                  <a:pt x="1716656" y="1484000"/>
                </a:lnTo>
                <a:lnTo>
                  <a:pt x="1725427" y="1493586"/>
                </a:lnTo>
                <a:lnTo>
                  <a:pt x="1738121" y="1498091"/>
                </a:lnTo>
                <a:lnTo>
                  <a:pt x="1956053" y="1525841"/>
                </a:lnTo>
                <a:close/>
              </a:path>
              <a:path w="1983740" h="1529714">
                <a:moveTo>
                  <a:pt x="1983485" y="1529333"/>
                </a:moveTo>
                <a:lnTo>
                  <a:pt x="1889759" y="1299971"/>
                </a:lnTo>
                <a:lnTo>
                  <a:pt x="1859626" y="1284399"/>
                </a:lnTo>
                <a:lnTo>
                  <a:pt x="1845456" y="1288918"/>
                </a:lnTo>
                <a:lnTo>
                  <a:pt x="1837957" y="1298331"/>
                </a:lnTo>
                <a:lnTo>
                  <a:pt x="1834979" y="1309915"/>
                </a:lnTo>
                <a:lnTo>
                  <a:pt x="1837182" y="1322069"/>
                </a:lnTo>
                <a:lnTo>
                  <a:pt x="1872043" y="1407801"/>
                </a:lnTo>
                <a:lnTo>
                  <a:pt x="1956053" y="1472183"/>
                </a:lnTo>
                <a:lnTo>
                  <a:pt x="1956053" y="1525841"/>
                </a:lnTo>
                <a:lnTo>
                  <a:pt x="1983485" y="1529333"/>
                </a:lnTo>
                <a:close/>
              </a:path>
              <a:path w="1983740" h="1529714">
                <a:moveTo>
                  <a:pt x="1942338" y="1489776"/>
                </a:moveTo>
                <a:lnTo>
                  <a:pt x="1942338" y="1466849"/>
                </a:lnTo>
                <a:lnTo>
                  <a:pt x="1911858" y="1505711"/>
                </a:lnTo>
                <a:lnTo>
                  <a:pt x="1893644" y="1460922"/>
                </a:lnTo>
                <a:lnTo>
                  <a:pt x="1838956" y="1454265"/>
                </a:lnTo>
                <a:lnTo>
                  <a:pt x="1921002" y="1517141"/>
                </a:lnTo>
                <a:lnTo>
                  <a:pt x="1942338" y="1489776"/>
                </a:lnTo>
                <a:close/>
              </a:path>
              <a:path w="1983740" h="1529714">
                <a:moveTo>
                  <a:pt x="1956053" y="1472183"/>
                </a:moveTo>
                <a:lnTo>
                  <a:pt x="1872043" y="1407801"/>
                </a:lnTo>
                <a:lnTo>
                  <a:pt x="1893644" y="1460922"/>
                </a:lnTo>
                <a:lnTo>
                  <a:pt x="1942338" y="1466849"/>
                </a:lnTo>
                <a:lnTo>
                  <a:pt x="1942338" y="1489776"/>
                </a:lnTo>
                <a:lnTo>
                  <a:pt x="1956053" y="1472183"/>
                </a:lnTo>
                <a:close/>
              </a:path>
              <a:path w="1983740" h="1529714">
                <a:moveTo>
                  <a:pt x="1942338" y="1466849"/>
                </a:moveTo>
                <a:lnTo>
                  <a:pt x="1893644" y="1460922"/>
                </a:lnTo>
                <a:lnTo>
                  <a:pt x="1911858" y="1505711"/>
                </a:lnTo>
                <a:lnTo>
                  <a:pt x="1942338" y="146684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14116" y="4488941"/>
            <a:ext cx="2075180" cy="1530350"/>
          </a:xfrm>
          <a:custGeom>
            <a:avLst/>
            <a:gdLst/>
            <a:ahLst/>
            <a:cxnLst/>
            <a:rect l="l" t="t" r="r" b="b"/>
            <a:pathLst>
              <a:path w="2075179" h="1530350">
                <a:moveTo>
                  <a:pt x="153840" y="1313725"/>
                </a:moveTo>
                <a:lnTo>
                  <a:pt x="150862" y="1302141"/>
                </a:lnTo>
                <a:lnTo>
                  <a:pt x="143363" y="1292728"/>
                </a:lnTo>
                <a:lnTo>
                  <a:pt x="129085" y="1288087"/>
                </a:lnTo>
                <a:lnTo>
                  <a:pt x="116829" y="1288258"/>
                </a:lnTo>
                <a:lnTo>
                  <a:pt x="107062" y="1292618"/>
                </a:lnTo>
                <a:lnTo>
                  <a:pt x="100251" y="1300542"/>
                </a:lnTo>
                <a:lnTo>
                  <a:pt x="99060" y="1303020"/>
                </a:lnTo>
                <a:lnTo>
                  <a:pt x="0" y="1530096"/>
                </a:lnTo>
                <a:lnTo>
                  <a:pt x="28956" y="1527048"/>
                </a:lnTo>
                <a:lnTo>
                  <a:pt x="28956" y="1473708"/>
                </a:lnTo>
                <a:lnTo>
                  <a:pt x="114603" y="1410988"/>
                </a:lnTo>
                <a:lnTo>
                  <a:pt x="151637" y="1325880"/>
                </a:lnTo>
                <a:lnTo>
                  <a:pt x="153840" y="1313725"/>
                </a:lnTo>
                <a:close/>
              </a:path>
              <a:path w="2075179" h="1530350">
                <a:moveTo>
                  <a:pt x="114603" y="1410988"/>
                </a:moveTo>
                <a:lnTo>
                  <a:pt x="28956" y="1473708"/>
                </a:lnTo>
                <a:lnTo>
                  <a:pt x="42672" y="1492411"/>
                </a:lnTo>
                <a:lnTo>
                  <a:pt x="42672" y="1468374"/>
                </a:lnTo>
                <a:lnTo>
                  <a:pt x="91731" y="1463548"/>
                </a:lnTo>
                <a:lnTo>
                  <a:pt x="114603" y="1410988"/>
                </a:lnTo>
                <a:close/>
              </a:path>
              <a:path w="2075179" h="1530350">
                <a:moveTo>
                  <a:pt x="272093" y="1477926"/>
                </a:moveTo>
                <a:lnTo>
                  <a:pt x="268091" y="1463313"/>
                </a:lnTo>
                <a:lnTo>
                  <a:pt x="259650" y="1453217"/>
                </a:lnTo>
                <a:lnTo>
                  <a:pt x="248193" y="1448160"/>
                </a:lnTo>
                <a:lnTo>
                  <a:pt x="146141" y="1458197"/>
                </a:lnTo>
                <a:lnTo>
                  <a:pt x="62484" y="1519428"/>
                </a:lnTo>
                <a:lnTo>
                  <a:pt x="28956" y="1473708"/>
                </a:lnTo>
                <a:lnTo>
                  <a:pt x="28956" y="1527048"/>
                </a:lnTo>
                <a:lnTo>
                  <a:pt x="246125" y="1504188"/>
                </a:lnTo>
                <a:lnTo>
                  <a:pt x="258997" y="1499836"/>
                </a:lnTo>
                <a:lnTo>
                  <a:pt x="268097" y="1490557"/>
                </a:lnTo>
                <a:lnTo>
                  <a:pt x="272093" y="1477926"/>
                </a:lnTo>
                <a:close/>
              </a:path>
              <a:path w="2075179" h="1530350">
                <a:moveTo>
                  <a:pt x="91731" y="1463548"/>
                </a:moveTo>
                <a:lnTo>
                  <a:pt x="42672" y="1468374"/>
                </a:lnTo>
                <a:lnTo>
                  <a:pt x="72390" y="1507998"/>
                </a:lnTo>
                <a:lnTo>
                  <a:pt x="91731" y="1463548"/>
                </a:lnTo>
                <a:close/>
              </a:path>
              <a:path w="2075179" h="1530350">
                <a:moveTo>
                  <a:pt x="146141" y="1458197"/>
                </a:moveTo>
                <a:lnTo>
                  <a:pt x="91731" y="1463548"/>
                </a:lnTo>
                <a:lnTo>
                  <a:pt x="72390" y="1507998"/>
                </a:lnTo>
                <a:lnTo>
                  <a:pt x="42672" y="1468374"/>
                </a:lnTo>
                <a:lnTo>
                  <a:pt x="42672" y="1492411"/>
                </a:lnTo>
                <a:lnTo>
                  <a:pt x="62484" y="1519428"/>
                </a:lnTo>
                <a:lnTo>
                  <a:pt x="146141" y="1458197"/>
                </a:lnTo>
                <a:close/>
              </a:path>
              <a:path w="2075179" h="1530350">
                <a:moveTo>
                  <a:pt x="2074926" y="46482"/>
                </a:moveTo>
                <a:lnTo>
                  <a:pt x="2041398" y="0"/>
                </a:lnTo>
                <a:lnTo>
                  <a:pt x="114603" y="1410988"/>
                </a:lnTo>
                <a:lnTo>
                  <a:pt x="91731" y="1463548"/>
                </a:lnTo>
                <a:lnTo>
                  <a:pt x="146141" y="1458197"/>
                </a:lnTo>
                <a:lnTo>
                  <a:pt x="2074926" y="46482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14116" y="4488941"/>
            <a:ext cx="2075180" cy="1530350"/>
          </a:xfrm>
          <a:custGeom>
            <a:avLst/>
            <a:gdLst/>
            <a:ahLst/>
            <a:cxnLst/>
            <a:rect l="l" t="t" r="r" b="b"/>
            <a:pathLst>
              <a:path w="2075179" h="1530350">
                <a:moveTo>
                  <a:pt x="153840" y="1313725"/>
                </a:moveTo>
                <a:lnTo>
                  <a:pt x="150862" y="1302141"/>
                </a:lnTo>
                <a:lnTo>
                  <a:pt x="143363" y="1292728"/>
                </a:lnTo>
                <a:lnTo>
                  <a:pt x="129085" y="1288087"/>
                </a:lnTo>
                <a:lnTo>
                  <a:pt x="116829" y="1288258"/>
                </a:lnTo>
                <a:lnTo>
                  <a:pt x="107062" y="1292618"/>
                </a:lnTo>
                <a:lnTo>
                  <a:pt x="100251" y="1300542"/>
                </a:lnTo>
                <a:lnTo>
                  <a:pt x="99060" y="1303020"/>
                </a:lnTo>
                <a:lnTo>
                  <a:pt x="0" y="1530096"/>
                </a:lnTo>
                <a:lnTo>
                  <a:pt x="28956" y="1527048"/>
                </a:lnTo>
                <a:lnTo>
                  <a:pt x="28956" y="1473708"/>
                </a:lnTo>
                <a:lnTo>
                  <a:pt x="114603" y="1410988"/>
                </a:lnTo>
                <a:lnTo>
                  <a:pt x="151637" y="1325880"/>
                </a:lnTo>
                <a:lnTo>
                  <a:pt x="153840" y="1313725"/>
                </a:lnTo>
                <a:close/>
              </a:path>
              <a:path w="2075179" h="1530350">
                <a:moveTo>
                  <a:pt x="114603" y="1410988"/>
                </a:moveTo>
                <a:lnTo>
                  <a:pt x="28956" y="1473708"/>
                </a:lnTo>
                <a:lnTo>
                  <a:pt x="42672" y="1492411"/>
                </a:lnTo>
                <a:lnTo>
                  <a:pt x="42672" y="1468374"/>
                </a:lnTo>
                <a:lnTo>
                  <a:pt x="91731" y="1463548"/>
                </a:lnTo>
                <a:lnTo>
                  <a:pt x="114603" y="1410988"/>
                </a:lnTo>
                <a:close/>
              </a:path>
              <a:path w="2075179" h="1530350">
                <a:moveTo>
                  <a:pt x="272093" y="1477926"/>
                </a:moveTo>
                <a:lnTo>
                  <a:pt x="268091" y="1463313"/>
                </a:lnTo>
                <a:lnTo>
                  <a:pt x="259650" y="1453217"/>
                </a:lnTo>
                <a:lnTo>
                  <a:pt x="248193" y="1448160"/>
                </a:lnTo>
                <a:lnTo>
                  <a:pt x="146141" y="1458197"/>
                </a:lnTo>
                <a:lnTo>
                  <a:pt x="62484" y="1519428"/>
                </a:lnTo>
                <a:lnTo>
                  <a:pt x="28956" y="1473708"/>
                </a:lnTo>
                <a:lnTo>
                  <a:pt x="28956" y="1527048"/>
                </a:lnTo>
                <a:lnTo>
                  <a:pt x="246125" y="1504188"/>
                </a:lnTo>
                <a:lnTo>
                  <a:pt x="258997" y="1499836"/>
                </a:lnTo>
                <a:lnTo>
                  <a:pt x="268097" y="1490557"/>
                </a:lnTo>
                <a:lnTo>
                  <a:pt x="272093" y="1477926"/>
                </a:lnTo>
                <a:close/>
              </a:path>
              <a:path w="2075179" h="1530350">
                <a:moveTo>
                  <a:pt x="91731" y="1463548"/>
                </a:moveTo>
                <a:lnTo>
                  <a:pt x="42672" y="1468374"/>
                </a:lnTo>
                <a:lnTo>
                  <a:pt x="72390" y="1507998"/>
                </a:lnTo>
                <a:lnTo>
                  <a:pt x="91731" y="1463548"/>
                </a:lnTo>
                <a:close/>
              </a:path>
              <a:path w="2075179" h="1530350">
                <a:moveTo>
                  <a:pt x="146141" y="1458197"/>
                </a:moveTo>
                <a:lnTo>
                  <a:pt x="91731" y="1463548"/>
                </a:lnTo>
                <a:lnTo>
                  <a:pt x="72390" y="1507998"/>
                </a:lnTo>
                <a:lnTo>
                  <a:pt x="42672" y="1468374"/>
                </a:lnTo>
                <a:lnTo>
                  <a:pt x="42672" y="1492411"/>
                </a:lnTo>
                <a:lnTo>
                  <a:pt x="62484" y="1519428"/>
                </a:lnTo>
                <a:lnTo>
                  <a:pt x="146141" y="1458197"/>
                </a:lnTo>
                <a:close/>
              </a:path>
              <a:path w="2075179" h="1530350">
                <a:moveTo>
                  <a:pt x="2074926" y="46482"/>
                </a:moveTo>
                <a:lnTo>
                  <a:pt x="2041398" y="0"/>
                </a:lnTo>
                <a:lnTo>
                  <a:pt x="114603" y="1410988"/>
                </a:lnTo>
                <a:lnTo>
                  <a:pt x="91731" y="1463548"/>
                </a:lnTo>
                <a:lnTo>
                  <a:pt x="146141" y="1458197"/>
                </a:lnTo>
                <a:lnTo>
                  <a:pt x="2074926" y="46482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93970" y="434263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460" y="144738"/>
                </a:lnTo>
                <a:lnTo>
                  <a:pt x="359726" y="102978"/>
                </a:lnTo>
                <a:lnTo>
                  <a:pt x="335125" y="66546"/>
                </a:lnTo>
                <a:lnTo>
                  <a:pt x="302983" y="36771"/>
                </a:lnTo>
                <a:lnTo>
                  <a:pt x="264628" y="14978"/>
                </a:lnTo>
                <a:lnTo>
                  <a:pt x="221386" y="2494"/>
                </a:lnTo>
                <a:lnTo>
                  <a:pt x="190499" y="0"/>
                </a:lnTo>
                <a:lnTo>
                  <a:pt x="174883" y="631"/>
                </a:lnTo>
                <a:lnTo>
                  <a:pt x="130308" y="9717"/>
                </a:lnTo>
                <a:lnTo>
                  <a:pt x="90176" y="28554"/>
                </a:lnTo>
                <a:lnTo>
                  <a:pt x="55816" y="55816"/>
                </a:lnTo>
                <a:lnTo>
                  <a:pt x="28554" y="90176"/>
                </a:lnTo>
                <a:lnTo>
                  <a:pt x="9717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631" y="206219"/>
                </a:lnTo>
                <a:lnTo>
                  <a:pt x="9717" y="250984"/>
                </a:lnTo>
                <a:lnTo>
                  <a:pt x="28554" y="291161"/>
                </a:lnTo>
                <a:lnTo>
                  <a:pt x="55816" y="325469"/>
                </a:lnTo>
                <a:lnTo>
                  <a:pt x="90176" y="352627"/>
                </a:lnTo>
                <a:lnTo>
                  <a:pt x="130308" y="371356"/>
                </a:lnTo>
                <a:lnTo>
                  <a:pt x="174883" y="380373"/>
                </a:lnTo>
                <a:lnTo>
                  <a:pt x="190500" y="381000"/>
                </a:lnTo>
                <a:lnTo>
                  <a:pt x="206116" y="380373"/>
                </a:lnTo>
                <a:lnTo>
                  <a:pt x="250691" y="371356"/>
                </a:lnTo>
                <a:lnTo>
                  <a:pt x="290823" y="352627"/>
                </a:lnTo>
                <a:lnTo>
                  <a:pt x="325183" y="325469"/>
                </a:lnTo>
                <a:lnTo>
                  <a:pt x="352445" y="291161"/>
                </a:lnTo>
                <a:lnTo>
                  <a:pt x="371282" y="250984"/>
                </a:lnTo>
                <a:lnTo>
                  <a:pt x="380368" y="206219"/>
                </a:lnTo>
                <a:lnTo>
                  <a:pt x="381000" y="190499"/>
                </a:lnTo>
                <a:close/>
              </a:path>
            </a:pathLst>
          </a:custGeom>
          <a:solidFill>
            <a:srgbClr val="33B1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101088" y="6072558"/>
            <a:ext cx="8001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Experts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38897" y="6140384"/>
            <a:ext cx="8001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Experts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3664" marR="5080">
              <a:lnSpc>
                <a:spcPts val="2500"/>
              </a:lnSpc>
            </a:pPr>
            <a:r>
              <a:rPr dirty="0" spc="-15"/>
              <a:t>ARE</a:t>
            </a:r>
            <a:r>
              <a:rPr dirty="0" spc="-15"/>
              <a:t> </a:t>
            </a:r>
            <a:r>
              <a:rPr dirty="0" spc="-20"/>
              <a:t>WE</a:t>
            </a:r>
            <a:r>
              <a:rPr dirty="0" spc="-20"/>
              <a:t> </a:t>
            </a:r>
            <a:r>
              <a:rPr dirty="0" spc="-15"/>
              <a:t>COUNTING</a:t>
            </a:r>
            <a:r>
              <a:rPr dirty="0" spc="-5"/>
              <a:t> </a:t>
            </a:r>
            <a:r>
              <a:rPr dirty="0" spc="-20"/>
              <a:t>WHAT</a:t>
            </a:r>
            <a:r>
              <a:rPr dirty="0"/>
              <a:t> </a:t>
            </a:r>
            <a:r>
              <a:rPr dirty="0" spc="-15"/>
              <a:t>COUNTS</a:t>
            </a:r>
            <a:r>
              <a:rPr dirty="0" spc="-5"/>
              <a:t> </a:t>
            </a:r>
            <a:r>
              <a:rPr dirty="0" spc="-20"/>
              <a:t>FO</a:t>
            </a:r>
            <a:r>
              <a:rPr dirty="0" spc="-20"/>
              <a:t>R</a:t>
            </a:r>
            <a:r>
              <a:rPr dirty="0"/>
              <a:t> </a:t>
            </a:r>
            <a:r>
              <a:rPr dirty="0" spc="-15"/>
              <a:t>PEOPLE?</a:t>
            </a:r>
            <a:r>
              <a:rPr dirty="0" spc="-15"/>
              <a:t> ETIC</a:t>
            </a:r>
            <a:r>
              <a:rPr dirty="0" spc="-10"/>
              <a:t> </a:t>
            </a:r>
            <a:r>
              <a:rPr dirty="0" spc="-15"/>
              <a:t>VS</a:t>
            </a:r>
            <a:r>
              <a:rPr dirty="0" spc="-5"/>
              <a:t> </a:t>
            </a:r>
            <a:r>
              <a:rPr dirty="0" spc="-15"/>
              <a:t>EMIC</a:t>
            </a:r>
            <a:r>
              <a:rPr dirty="0" spc="-10"/>
              <a:t> </a:t>
            </a:r>
            <a:r>
              <a:rPr dirty="0" spc="-15"/>
              <a:t>VIEWPOINTS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654294" y="4412924"/>
            <a:ext cx="13081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ETI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-5">
                <a:latin typeface="Arial"/>
                <a:cs typeface="Arial"/>
              </a:rPr>
              <a:t> EMIC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33771" y="4274072"/>
            <a:ext cx="485775" cy="484505"/>
          </a:xfrm>
          <a:custGeom>
            <a:avLst/>
            <a:gdLst/>
            <a:ahLst/>
            <a:cxnLst/>
            <a:rect l="l" t="t" r="r" b="b"/>
            <a:pathLst>
              <a:path w="485775" h="484504">
                <a:moveTo>
                  <a:pt x="485394" y="242301"/>
                </a:moveTo>
                <a:lnTo>
                  <a:pt x="485394" y="229347"/>
                </a:lnTo>
                <a:lnTo>
                  <a:pt x="484631" y="217155"/>
                </a:lnTo>
                <a:lnTo>
                  <a:pt x="475786" y="175888"/>
                </a:lnTo>
                <a:lnTo>
                  <a:pt x="462090" y="138963"/>
                </a:lnTo>
                <a:lnTo>
                  <a:pt x="422302" y="78144"/>
                </a:lnTo>
                <a:lnTo>
                  <a:pt x="369583" y="34706"/>
                </a:lnTo>
                <a:lnTo>
                  <a:pt x="308245" y="8655"/>
                </a:lnTo>
                <a:lnTo>
                  <a:pt x="242601" y="0"/>
                </a:lnTo>
                <a:lnTo>
                  <a:pt x="209513" y="2197"/>
                </a:lnTo>
                <a:lnTo>
                  <a:pt x="145498" y="19649"/>
                </a:lnTo>
                <a:lnTo>
                  <a:pt x="87960" y="54515"/>
                </a:lnTo>
                <a:lnTo>
                  <a:pt x="41214" y="106803"/>
                </a:lnTo>
                <a:lnTo>
                  <a:pt x="9571" y="176520"/>
                </a:lnTo>
                <a:lnTo>
                  <a:pt x="761" y="217917"/>
                </a:lnTo>
                <a:lnTo>
                  <a:pt x="0" y="230109"/>
                </a:lnTo>
                <a:lnTo>
                  <a:pt x="0" y="255255"/>
                </a:lnTo>
                <a:lnTo>
                  <a:pt x="3048" y="279639"/>
                </a:lnTo>
                <a:lnTo>
                  <a:pt x="14040" y="321374"/>
                </a:lnTo>
                <a:lnTo>
                  <a:pt x="28194" y="354363"/>
                </a:lnTo>
                <a:lnTo>
                  <a:pt x="28194" y="242301"/>
                </a:lnTo>
                <a:lnTo>
                  <a:pt x="29718" y="220203"/>
                </a:lnTo>
                <a:lnTo>
                  <a:pt x="49994" y="149758"/>
                </a:lnTo>
                <a:lnTo>
                  <a:pt x="86077" y="95499"/>
                </a:lnTo>
                <a:lnTo>
                  <a:pt x="133907" y="57322"/>
                </a:lnTo>
                <a:lnTo>
                  <a:pt x="189422" y="35123"/>
                </a:lnTo>
                <a:lnTo>
                  <a:pt x="248559" y="28798"/>
                </a:lnTo>
                <a:lnTo>
                  <a:pt x="278217" y="31556"/>
                </a:lnTo>
                <a:lnTo>
                  <a:pt x="335174" y="48847"/>
                </a:lnTo>
                <a:lnTo>
                  <a:pt x="385599" y="81750"/>
                </a:lnTo>
                <a:lnTo>
                  <a:pt x="425433" y="130163"/>
                </a:lnTo>
                <a:lnTo>
                  <a:pt x="450612" y="193980"/>
                </a:lnTo>
                <a:lnTo>
                  <a:pt x="456438" y="231633"/>
                </a:lnTo>
                <a:lnTo>
                  <a:pt x="457200" y="243063"/>
                </a:lnTo>
                <a:lnTo>
                  <a:pt x="457200" y="355987"/>
                </a:lnTo>
                <a:lnTo>
                  <a:pt x="470907" y="324088"/>
                </a:lnTo>
                <a:lnTo>
                  <a:pt x="480907" y="285221"/>
                </a:lnTo>
                <a:lnTo>
                  <a:pt x="485394" y="242301"/>
                </a:lnTo>
                <a:close/>
              </a:path>
              <a:path w="485775" h="484504">
                <a:moveTo>
                  <a:pt x="457200" y="355987"/>
                </a:moveTo>
                <a:lnTo>
                  <a:pt x="457200" y="243063"/>
                </a:lnTo>
                <a:lnTo>
                  <a:pt x="456438" y="253731"/>
                </a:lnTo>
                <a:lnTo>
                  <a:pt x="450840" y="290529"/>
                </a:lnTo>
                <a:lnTo>
                  <a:pt x="426435" y="353226"/>
                </a:lnTo>
                <a:lnTo>
                  <a:pt x="387653" y="401235"/>
                </a:lnTo>
                <a:lnTo>
                  <a:pt x="338376" y="434370"/>
                </a:lnTo>
                <a:lnTo>
                  <a:pt x="282488" y="452445"/>
                </a:lnTo>
                <a:lnTo>
                  <a:pt x="253279" y="455776"/>
                </a:lnTo>
                <a:lnTo>
                  <a:pt x="223873" y="455271"/>
                </a:lnTo>
                <a:lnTo>
                  <a:pt x="166414" y="442664"/>
                </a:lnTo>
                <a:lnTo>
                  <a:pt x="113995" y="414437"/>
                </a:lnTo>
                <a:lnTo>
                  <a:pt x="70498" y="370403"/>
                </a:lnTo>
                <a:lnTo>
                  <a:pt x="39808" y="310375"/>
                </a:lnTo>
                <a:lnTo>
                  <a:pt x="28194" y="242301"/>
                </a:lnTo>
                <a:lnTo>
                  <a:pt x="28194" y="354363"/>
                </a:lnTo>
                <a:lnTo>
                  <a:pt x="49938" y="390315"/>
                </a:lnTo>
                <a:lnTo>
                  <a:pt x="100558" y="440181"/>
                </a:lnTo>
                <a:lnTo>
                  <a:pt x="161301" y="471331"/>
                </a:lnTo>
                <a:lnTo>
                  <a:pt x="227571" y="484123"/>
                </a:lnTo>
                <a:lnTo>
                  <a:pt x="261342" y="483746"/>
                </a:lnTo>
                <a:lnTo>
                  <a:pt x="327281" y="469670"/>
                </a:lnTo>
                <a:lnTo>
                  <a:pt x="387253" y="438130"/>
                </a:lnTo>
                <a:lnTo>
                  <a:pt x="436661" y="389483"/>
                </a:lnTo>
                <a:lnTo>
                  <a:pt x="455966" y="358857"/>
                </a:lnTo>
                <a:lnTo>
                  <a:pt x="457200" y="355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86350" y="432587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460" y="144738"/>
                </a:lnTo>
                <a:lnTo>
                  <a:pt x="359726" y="102978"/>
                </a:lnTo>
                <a:lnTo>
                  <a:pt x="335125" y="66546"/>
                </a:lnTo>
                <a:lnTo>
                  <a:pt x="302983" y="36771"/>
                </a:lnTo>
                <a:lnTo>
                  <a:pt x="264628" y="14978"/>
                </a:lnTo>
                <a:lnTo>
                  <a:pt x="221386" y="2494"/>
                </a:lnTo>
                <a:lnTo>
                  <a:pt x="190499" y="0"/>
                </a:lnTo>
                <a:lnTo>
                  <a:pt x="174883" y="631"/>
                </a:lnTo>
                <a:lnTo>
                  <a:pt x="130308" y="9717"/>
                </a:lnTo>
                <a:lnTo>
                  <a:pt x="90176" y="28554"/>
                </a:lnTo>
                <a:lnTo>
                  <a:pt x="55816" y="55816"/>
                </a:lnTo>
                <a:lnTo>
                  <a:pt x="28554" y="90176"/>
                </a:lnTo>
                <a:lnTo>
                  <a:pt x="9717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631" y="206116"/>
                </a:lnTo>
                <a:lnTo>
                  <a:pt x="9717" y="250691"/>
                </a:lnTo>
                <a:lnTo>
                  <a:pt x="28554" y="290823"/>
                </a:lnTo>
                <a:lnTo>
                  <a:pt x="55816" y="325183"/>
                </a:lnTo>
                <a:lnTo>
                  <a:pt x="90176" y="352445"/>
                </a:lnTo>
                <a:lnTo>
                  <a:pt x="130308" y="371282"/>
                </a:lnTo>
                <a:lnTo>
                  <a:pt x="174883" y="380368"/>
                </a:lnTo>
                <a:lnTo>
                  <a:pt x="190500" y="381000"/>
                </a:lnTo>
                <a:lnTo>
                  <a:pt x="206116" y="380368"/>
                </a:lnTo>
                <a:lnTo>
                  <a:pt x="250691" y="371282"/>
                </a:lnTo>
                <a:lnTo>
                  <a:pt x="290823" y="352445"/>
                </a:lnTo>
                <a:lnTo>
                  <a:pt x="325183" y="325183"/>
                </a:lnTo>
                <a:lnTo>
                  <a:pt x="352445" y="290823"/>
                </a:lnTo>
                <a:lnTo>
                  <a:pt x="371282" y="250691"/>
                </a:lnTo>
                <a:lnTo>
                  <a:pt x="380368" y="206116"/>
                </a:lnTo>
                <a:lnTo>
                  <a:pt x="381000" y="190499"/>
                </a:lnTo>
                <a:close/>
              </a:path>
            </a:pathLst>
          </a:custGeom>
          <a:solidFill>
            <a:srgbClr val="33B1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86350" y="432587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460" y="144738"/>
                </a:lnTo>
                <a:lnTo>
                  <a:pt x="359726" y="102978"/>
                </a:lnTo>
                <a:lnTo>
                  <a:pt x="335125" y="66546"/>
                </a:lnTo>
                <a:lnTo>
                  <a:pt x="302983" y="36771"/>
                </a:lnTo>
                <a:lnTo>
                  <a:pt x="264628" y="14978"/>
                </a:lnTo>
                <a:lnTo>
                  <a:pt x="221386" y="2494"/>
                </a:lnTo>
                <a:lnTo>
                  <a:pt x="190499" y="0"/>
                </a:lnTo>
                <a:lnTo>
                  <a:pt x="174883" y="631"/>
                </a:lnTo>
                <a:lnTo>
                  <a:pt x="130308" y="9717"/>
                </a:lnTo>
                <a:lnTo>
                  <a:pt x="90176" y="28554"/>
                </a:lnTo>
                <a:lnTo>
                  <a:pt x="55816" y="55816"/>
                </a:lnTo>
                <a:lnTo>
                  <a:pt x="28554" y="90176"/>
                </a:lnTo>
                <a:lnTo>
                  <a:pt x="9717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631" y="206116"/>
                </a:lnTo>
                <a:lnTo>
                  <a:pt x="9717" y="250691"/>
                </a:lnTo>
                <a:lnTo>
                  <a:pt x="28554" y="290823"/>
                </a:lnTo>
                <a:lnTo>
                  <a:pt x="55816" y="325183"/>
                </a:lnTo>
                <a:lnTo>
                  <a:pt x="90176" y="352445"/>
                </a:lnTo>
                <a:lnTo>
                  <a:pt x="130308" y="371282"/>
                </a:lnTo>
                <a:lnTo>
                  <a:pt x="174883" y="380368"/>
                </a:lnTo>
                <a:lnTo>
                  <a:pt x="190500" y="381000"/>
                </a:lnTo>
                <a:lnTo>
                  <a:pt x="206116" y="380368"/>
                </a:lnTo>
                <a:lnTo>
                  <a:pt x="250691" y="371282"/>
                </a:lnTo>
                <a:lnTo>
                  <a:pt x="290823" y="352445"/>
                </a:lnTo>
                <a:lnTo>
                  <a:pt x="325183" y="325183"/>
                </a:lnTo>
                <a:lnTo>
                  <a:pt x="352445" y="290823"/>
                </a:lnTo>
                <a:lnTo>
                  <a:pt x="371282" y="250691"/>
                </a:lnTo>
                <a:lnTo>
                  <a:pt x="380368" y="206116"/>
                </a:lnTo>
                <a:lnTo>
                  <a:pt x="381000" y="190499"/>
                </a:lnTo>
                <a:close/>
              </a:path>
            </a:pathLst>
          </a:custGeom>
          <a:solidFill>
            <a:srgbClr val="33B13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257792" y="6931159"/>
            <a:ext cx="9652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INTRODUCTION</a:t>
            </a:r>
          </a:p>
        </p:txBody>
      </p:sp>
      <p:sp>
        <p:nvSpPr>
          <p:cNvPr id="39" name="object 39"/>
          <p:cNvSpPr/>
          <p:nvPr/>
        </p:nvSpPr>
        <p:spPr>
          <a:xfrm>
            <a:off x="3319271" y="4764023"/>
            <a:ext cx="6281928" cy="1671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552447" y="2273425"/>
            <a:ext cx="7641590" cy="210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Unequal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rban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quality-of-life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(QoL</a:t>
            </a:r>
            <a:r>
              <a:rPr dirty="0" sz="2000" spc="-10">
                <a:latin typeface="Arial"/>
                <a:cs typeface="Arial"/>
              </a:rPr>
              <a:t>)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condition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represen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challenge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toward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achievin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mos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Sustainabl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Developmen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Goal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b</a:t>
            </a:r>
            <a:r>
              <a:rPr dirty="0" sz="2000" spc="-1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Unite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Nation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orde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ensur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prosperity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b</a:t>
            </a:r>
            <a:r>
              <a:rPr dirty="0" sz="2000" spc="-1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2030.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Sustainabl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communitie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inclusiv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communities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00377" y="4671059"/>
            <a:ext cx="1841754" cy="1846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1967" y="1961767"/>
            <a:ext cx="7501255" cy="3697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762635" indent="-255904">
              <a:lnSpc>
                <a:spcPct val="104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distinction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made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between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“objective”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“subjective”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condition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lvl="1" marL="551180" marR="5080" indent="-281305">
              <a:lnSpc>
                <a:spcPct val="104200"/>
              </a:lnSpc>
              <a:spcBef>
                <a:spcPts val="1160"/>
              </a:spcBef>
              <a:buClr>
                <a:srgbClr val="FF0000"/>
              </a:buClr>
              <a:buFont typeface="Wingdings"/>
              <a:buChar char=""/>
              <a:tabLst>
                <a:tab pos="551815" algn="l"/>
              </a:tabLst>
            </a:pP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Objectiv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Qo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usually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m</a:t>
            </a:r>
            <a:r>
              <a:rPr dirty="0" sz="2000" spc="-15">
                <a:latin typeface="Arial"/>
                <a:cs typeface="Arial"/>
              </a:rPr>
              <a:t>easured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by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using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indicators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that</a:t>
            </a:r>
            <a:r>
              <a:rPr dirty="0" sz="2000" spc="-10">
                <a:latin typeface="Arial"/>
                <a:cs typeface="Arial"/>
              </a:rPr>
              <a:t> represent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observable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measurable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conditions.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relatively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“objective”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u="heavy">
                <a:solidFill>
                  <a:srgbClr val="FF0000"/>
                </a:solidFill>
                <a:latin typeface="Arial"/>
                <a:cs typeface="Arial"/>
              </a:rPr>
              <a:t>assessment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u="heavy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u="heavy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expert</a:t>
            </a:r>
            <a:r>
              <a:rPr dirty="0" sz="2000" spc="-5" u="heavy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E.g.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durable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housing</a:t>
            </a:r>
            <a:r>
              <a:rPr dirty="0" sz="2000" spc="-15">
                <a:latin typeface="Arial"/>
                <a:cs typeface="Arial"/>
              </a:rPr>
              <a:t> assessment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based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on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specific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standards.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algn="just" lvl="1" marL="551180" marR="371475" indent="-281305">
              <a:lnSpc>
                <a:spcPct val="104099"/>
              </a:lnSpc>
              <a:spcBef>
                <a:spcPts val="1160"/>
              </a:spcBef>
              <a:buClr>
                <a:srgbClr val="FF0000"/>
              </a:buClr>
              <a:buFont typeface="Wingdings"/>
              <a:buChar char=""/>
              <a:tabLst>
                <a:tab pos="551815" algn="l"/>
              </a:tabLst>
            </a:pP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“subjective”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u="heavy">
                <a:solidFill>
                  <a:srgbClr val="FF0000"/>
                </a:solidFill>
                <a:latin typeface="Arial"/>
                <a:cs typeface="Arial"/>
              </a:rPr>
              <a:t>assessment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u="heavy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u="heavy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u="heavy">
                <a:solidFill>
                  <a:srgbClr val="FF0000"/>
                </a:solidFill>
                <a:latin typeface="Arial"/>
                <a:cs typeface="Arial"/>
              </a:rPr>
              <a:t>residents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relate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perceived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(self-)expressed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(dis)satisfaction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with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specific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domain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lif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general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E.g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satisfactio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wit</a:t>
            </a:r>
            <a:r>
              <a:rPr dirty="0" sz="2000" spc="-15">
                <a:latin typeface="Arial"/>
                <a:cs typeface="Arial"/>
              </a:rPr>
              <a:t>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housing.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QUALITY-OF-LIFE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86926" y="6931159"/>
            <a:ext cx="16764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4990" y="2100451"/>
            <a:ext cx="7629525" cy="338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986790" indent="-255904">
              <a:lnSpc>
                <a:spcPct val="104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 spc="-20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geographi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dimensio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thi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approac</a:t>
            </a:r>
            <a:r>
              <a:rPr dirty="0" sz="2000" spc="-15">
                <a:latin typeface="Arial"/>
                <a:cs typeface="Arial"/>
              </a:rPr>
              <a:t>h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elicits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spatial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variation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withi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betwee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neighbourhood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algn="just" marL="268605" marR="199390" indent="-255904">
              <a:lnSpc>
                <a:spcPct val="104099"/>
              </a:lnSpc>
              <a:spcBef>
                <a:spcPts val="1165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000" spc="-10">
                <a:latin typeface="Arial"/>
                <a:cs typeface="Arial"/>
              </a:rPr>
              <a:t>This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particular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relevance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policy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planning</a:t>
            </a:r>
            <a:r>
              <a:rPr dirty="0" sz="2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because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map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location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deprive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well-bein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area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places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experiences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perceptions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their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actual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spatial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context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algn="just" marL="268605" marR="5080" indent="-255904">
              <a:lnSpc>
                <a:spcPct val="104299"/>
              </a:lnSpc>
              <a:spcBef>
                <a:spcPts val="1155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000" spc="-25">
                <a:latin typeface="Arial"/>
                <a:cs typeface="Arial"/>
              </a:rPr>
              <a:t>W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recogniz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notio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geographica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spac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bot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Cartesian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well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subjective,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experiential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space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(Mikkelsen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</a:t>
            </a:r>
            <a:r>
              <a:rPr dirty="0" sz="2000" spc="-10">
                <a:latin typeface="Arial"/>
                <a:cs typeface="Arial"/>
              </a:rPr>
              <a:t>ucci</a:t>
            </a:r>
            <a:r>
              <a:rPr dirty="0" sz="2000" spc="-10">
                <a:latin typeface="Arial"/>
                <a:cs typeface="Arial"/>
              </a:rPr>
              <a:t> 2015).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GEOGRAPHI</a:t>
            </a:r>
            <a:r>
              <a:rPr dirty="0" spc="-20"/>
              <a:t>C</a:t>
            </a:r>
            <a:r>
              <a:rPr dirty="0" spc="25"/>
              <a:t> </a:t>
            </a:r>
            <a:r>
              <a:rPr dirty="0" spc="-15"/>
              <a:t>DIMENSION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86926" y="6931159"/>
            <a:ext cx="16764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2935"/>
              </a:lnSpc>
            </a:pPr>
            <a:r>
              <a:rPr dirty="0" spc="-20"/>
              <a:t>OBJECTIV</a:t>
            </a:r>
            <a:r>
              <a:rPr dirty="0" spc="-15"/>
              <a:t>E</a:t>
            </a:r>
            <a:r>
              <a:rPr dirty="0" spc="20"/>
              <a:t> </a:t>
            </a:r>
            <a:r>
              <a:rPr dirty="0" spc="-15"/>
              <a:t>VS.</a:t>
            </a:r>
            <a:r>
              <a:rPr dirty="0" spc="-15"/>
              <a:t> </a:t>
            </a:r>
            <a:r>
              <a:rPr dirty="0" spc="-15"/>
              <a:t>SUBJECTIVE</a:t>
            </a:r>
            <a:r>
              <a:rPr dirty="0" spc="5"/>
              <a:t> </a:t>
            </a:r>
            <a:r>
              <a:rPr dirty="0" spc="-20"/>
              <a:t>QUALIT</a:t>
            </a:r>
            <a:r>
              <a:rPr dirty="0" spc="-15"/>
              <a:t>Y</a:t>
            </a:r>
            <a:r>
              <a:rPr dirty="0"/>
              <a:t> </a:t>
            </a:r>
            <a:r>
              <a:rPr dirty="0" spc="-25"/>
              <a:t>O</a:t>
            </a:r>
            <a:r>
              <a:rPr dirty="0" spc="-15"/>
              <a:t>F</a:t>
            </a:r>
            <a:r>
              <a:rPr dirty="0" spc="-5"/>
              <a:t> </a:t>
            </a:r>
            <a:r>
              <a:rPr dirty="0" spc="-20"/>
              <a:t>LIFE</a:t>
            </a:r>
          </a:p>
          <a:p>
            <a:pPr marL="107314">
              <a:lnSpc>
                <a:spcPts val="2215"/>
              </a:lnSpc>
            </a:pPr>
            <a:r>
              <a:rPr dirty="0" sz="2000" spc="-10" b="0">
                <a:latin typeface="Arial Narrow"/>
                <a:cs typeface="Arial Narrow"/>
              </a:rPr>
              <a:t>ETIC</a:t>
            </a:r>
            <a:r>
              <a:rPr dirty="0" sz="2000" spc="-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VS</a:t>
            </a:r>
            <a:r>
              <a:rPr dirty="0" sz="2000" spc="10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EMIC</a:t>
            </a:r>
            <a:r>
              <a:rPr dirty="0" sz="2000" spc="-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VIEWS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36624" y="2515520"/>
            <a:ext cx="3006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i="1">
                <a:latin typeface="Arial"/>
                <a:cs typeface="Arial"/>
              </a:rPr>
              <a:t>State</a:t>
            </a:r>
            <a:r>
              <a:rPr dirty="0" sz="2400" spc="-15" i="1">
                <a:latin typeface="Arial"/>
                <a:cs typeface="Arial"/>
              </a:rPr>
              <a:t>s</a:t>
            </a:r>
            <a:r>
              <a:rPr dirty="0" sz="2400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o</a:t>
            </a:r>
            <a:r>
              <a:rPr dirty="0" sz="2400" spc="-10" i="1">
                <a:latin typeface="Arial"/>
                <a:cs typeface="Arial"/>
              </a:rPr>
              <a:t>f</a:t>
            </a:r>
            <a:r>
              <a:rPr dirty="0" sz="240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qualit</a:t>
            </a:r>
            <a:r>
              <a:rPr dirty="0" sz="2400" i="1">
                <a:latin typeface="Arial"/>
                <a:cs typeface="Arial"/>
              </a:rPr>
              <a:t>y </a:t>
            </a:r>
            <a:r>
              <a:rPr dirty="0" sz="2400" spc="-20" i="1">
                <a:latin typeface="Arial"/>
                <a:cs typeface="Arial"/>
              </a:rPr>
              <a:t>o</a:t>
            </a:r>
            <a:r>
              <a:rPr dirty="0" sz="2400" spc="-10" i="1">
                <a:latin typeface="Arial"/>
                <a:cs typeface="Arial"/>
              </a:rPr>
              <a:t>f</a:t>
            </a:r>
            <a:r>
              <a:rPr dirty="0" sz="240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97017" y="4137659"/>
            <a:ext cx="4057015" cy="0"/>
          </a:xfrm>
          <a:custGeom>
            <a:avLst/>
            <a:gdLst/>
            <a:ahLst/>
            <a:cxnLst/>
            <a:rect l="l" t="t" r="r" b="b"/>
            <a:pathLst>
              <a:path w="4057015" h="0">
                <a:moveTo>
                  <a:pt x="0" y="0"/>
                </a:moveTo>
                <a:lnTo>
                  <a:pt x="40568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57883" y="2982467"/>
            <a:ext cx="7796530" cy="0"/>
          </a:xfrm>
          <a:custGeom>
            <a:avLst/>
            <a:gdLst/>
            <a:ahLst/>
            <a:cxnLst/>
            <a:rect l="l" t="t" r="r" b="b"/>
            <a:pathLst>
              <a:path w="7796530" h="0">
                <a:moveTo>
                  <a:pt x="0" y="0"/>
                </a:moveTo>
                <a:lnTo>
                  <a:pt x="779602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57883" y="5289803"/>
            <a:ext cx="7796530" cy="0"/>
          </a:xfrm>
          <a:custGeom>
            <a:avLst/>
            <a:gdLst/>
            <a:ahLst/>
            <a:cxnLst/>
            <a:rect l="l" t="t" r="r" b="b"/>
            <a:pathLst>
              <a:path w="7796530" h="0">
                <a:moveTo>
                  <a:pt x="0" y="0"/>
                </a:moveTo>
                <a:lnTo>
                  <a:pt x="779602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152895" y="3010279"/>
            <a:ext cx="3240405" cy="157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Objective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condition</a:t>
            </a:r>
            <a:endParaRPr sz="2000">
              <a:latin typeface="Arial"/>
              <a:cs typeface="Arial"/>
            </a:endParaRPr>
          </a:p>
          <a:p>
            <a:pPr marL="662305" indent="-65024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(externa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 poin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o</a:t>
            </a: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 view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 b="1" u="heavy">
                <a:latin typeface="Arial"/>
                <a:cs typeface="Arial"/>
              </a:rPr>
              <a:t>eti</a:t>
            </a:r>
            <a:r>
              <a:rPr dirty="0" sz="1800" b="1" u="heavy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  <a:spcBef>
                <a:spcPts val="1060"/>
              </a:spcBef>
              <a:tabLst>
                <a:tab pos="2776220" algn="l"/>
              </a:tabLst>
            </a:pPr>
            <a:r>
              <a:rPr dirty="0" sz="2000" spc="-20">
                <a:latin typeface="Arial"/>
                <a:cs typeface="Arial"/>
              </a:rPr>
              <a:t>Goo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Bad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60" b="1">
                <a:solidFill>
                  <a:srgbClr val="1A5818"/>
                </a:solidFill>
                <a:latin typeface="Arial"/>
                <a:cs typeface="Arial"/>
              </a:rPr>
              <a:t>W</a:t>
            </a:r>
            <a:r>
              <a:rPr dirty="0" sz="2000" spc="-20" b="1">
                <a:solidFill>
                  <a:srgbClr val="1A5818"/>
                </a:solidFill>
                <a:latin typeface="Arial"/>
                <a:cs typeface="Arial"/>
              </a:rPr>
              <a:t>e</a:t>
            </a:r>
            <a:r>
              <a:rPr dirty="0" sz="2000" spc="-10" b="1">
                <a:solidFill>
                  <a:srgbClr val="1A5818"/>
                </a:solidFill>
                <a:latin typeface="Arial"/>
                <a:cs typeface="Arial"/>
              </a:rPr>
              <a:t>ll-being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13763" y="4314817"/>
            <a:ext cx="2284095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Subjective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condition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(interna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 poin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o</a:t>
            </a: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 view: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 b="1" u="heavy">
                <a:latin typeface="Arial"/>
                <a:cs typeface="Arial"/>
              </a:rPr>
              <a:t>emi</a:t>
            </a:r>
            <a:r>
              <a:rPr dirty="0" sz="1800" b="1" u="heavy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58082" y="4301108"/>
            <a:ext cx="6457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>
                <a:latin typeface="Arial"/>
                <a:cs typeface="Arial"/>
              </a:rPr>
              <a:t>Good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70014" y="4168140"/>
            <a:ext cx="1738630" cy="586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2729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Adaptation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58082" y="4877187"/>
            <a:ext cx="47688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Arial"/>
                <a:cs typeface="Arial"/>
              </a:rPr>
              <a:t>Bad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4628" y="4746497"/>
            <a:ext cx="16675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970">
              <a:lnSpc>
                <a:spcPct val="100000"/>
              </a:lnSpc>
            </a:pPr>
            <a:r>
              <a:rPr dirty="0" sz="2000" spc="-20">
                <a:latin typeface="Arial"/>
                <a:cs typeface="Arial"/>
              </a:rPr>
              <a:t>D</a:t>
            </a:r>
            <a:r>
              <a:rPr dirty="0" sz="2000" spc="-10">
                <a:latin typeface="Arial"/>
                <a:cs typeface="Arial"/>
              </a:rPr>
              <a:t>issonance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10294" y="4877187"/>
            <a:ext cx="14211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Deprivation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70014" y="4168140"/>
            <a:ext cx="1738122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60869" y="4162044"/>
            <a:ext cx="1754505" cy="601345"/>
          </a:xfrm>
          <a:custGeom>
            <a:avLst/>
            <a:gdLst/>
            <a:ahLst/>
            <a:cxnLst/>
            <a:rect l="l" t="t" r="r" b="b"/>
            <a:pathLst>
              <a:path w="1754504" h="601345">
                <a:moveTo>
                  <a:pt x="1754124" y="595884"/>
                </a:moveTo>
                <a:lnTo>
                  <a:pt x="1754124" y="5334"/>
                </a:lnTo>
                <a:lnTo>
                  <a:pt x="1748027" y="0"/>
                </a:lnTo>
                <a:lnTo>
                  <a:pt x="6095" y="0"/>
                </a:lnTo>
                <a:lnTo>
                  <a:pt x="0" y="5334"/>
                </a:lnTo>
                <a:lnTo>
                  <a:pt x="0" y="595884"/>
                </a:lnTo>
                <a:lnTo>
                  <a:pt x="6096" y="601218"/>
                </a:lnTo>
                <a:lnTo>
                  <a:pt x="12954" y="601218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1728216" y="25146"/>
                </a:lnTo>
                <a:lnTo>
                  <a:pt x="1728216" y="12192"/>
                </a:lnTo>
                <a:lnTo>
                  <a:pt x="1741170" y="25146"/>
                </a:lnTo>
                <a:lnTo>
                  <a:pt x="1741170" y="601218"/>
                </a:lnTo>
                <a:lnTo>
                  <a:pt x="1748027" y="601218"/>
                </a:lnTo>
                <a:lnTo>
                  <a:pt x="1754124" y="595884"/>
                </a:lnTo>
                <a:close/>
              </a:path>
              <a:path w="1754504" h="601345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1754504" h="601345">
                <a:moveTo>
                  <a:pt x="25907" y="576072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576072"/>
                </a:lnTo>
                <a:lnTo>
                  <a:pt x="25907" y="576072"/>
                </a:lnTo>
                <a:close/>
              </a:path>
              <a:path w="1754504" h="601345">
                <a:moveTo>
                  <a:pt x="1741170" y="576072"/>
                </a:moveTo>
                <a:lnTo>
                  <a:pt x="12954" y="576072"/>
                </a:lnTo>
                <a:lnTo>
                  <a:pt x="25908" y="588264"/>
                </a:lnTo>
                <a:lnTo>
                  <a:pt x="25907" y="601218"/>
                </a:lnTo>
                <a:lnTo>
                  <a:pt x="1728216" y="601218"/>
                </a:lnTo>
                <a:lnTo>
                  <a:pt x="1728216" y="588264"/>
                </a:lnTo>
                <a:lnTo>
                  <a:pt x="1741170" y="576072"/>
                </a:lnTo>
                <a:close/>
              </a:path>
              <a:path w="1754504" h="601345">
                <a:moveTo>
                  <a:pt x="25907" y="601218"/>
                </a:moveTo>
                <a:lnTo>
                  <a:pt x="25908" y="588264"/>
                </a:lnTo>
                <a:lnTo>
                  <a:pt x="12954" y="576072"/>
                </a:lnTo>
                <a:lnTo>
                  <a:pt x="12954" y="601218"/>
                </a:lnTo>
                <a:lnTo>
                  <a:pt x="25907" y="601218"/>
                </a:lnTo>
                <a:close/>
              </a:path>
              <a:path w="1754504" h="601345">
                <a:moveTo>
                  <a:pt x="1741170" y="25146"/>
                </a:moveTo>
                <a:lnTo>
                  <a:pt x="1728216" y="12192"/>
                </a:lnTo>
                <a:lnTo>
                  <a:pt x="1728216" y="25146"/>
                </a:lnTo>
                <a:lnTo>
                  <a:pt x="1741170" y="25146"/>
                </a:lnTo>
                <a:close/>
              </a:path>
              <a:path w="1754504" h="601345">
                <a:moveTo>
                  <a:pt x="1741170" y="576072"/>
                </a:moveTo>
                <a:lnTo>
                  <a:pt x="1741170" y="25146"/>
                </a:lnTo>
                <a:lnTo>
                  <a:pt x="1728216" y="25146"/>
                </a:lnTo>
                <a:lnTo>
                  <a:pt x="1728216" y="576072"/>
                </a:lnTo>
                <a:lnTo>
                  <a:pt x="1741170" y="576072"/>
                </a:lnTo>
                <a:close/>
              </a:path>
              <a:path w="1754504" h="601345">
                <a:moveTo>
                  <a:pt x="1741170" y="601218"/>
                </a:moveTo>
                <a:lnTo>
                  <a:pt x="1741170" y="576072"/>
                </a:lnTo>
                <a:lnTo>
                  <a:pt x="1728216" y="588264"/>
                </a:lnTo>
                <a:lnTo>
                  <a:pt x="1728216" y="601218"/>
                </a:lnTo>
                <a:lnTo>
                  <a:pt x="1741170" y="60121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024628" y="4746497"/>
            <a:ext cx="1667255" cy="511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17008" y="4738115"/>
            <a:ext cx="1682114" cy="528955"/>
          </a:xfrm>
          <a:custGeom>
            <a:avLst/>
            <a:gdLst/>
            <a:ahLst/>
            <a:cxnLst/>
            <a:rect l="l" t="t" r="r" b="b"/>
            <a:pathLst>
              <a:path w="1682115" h="528954">
                <a:moveTo>
                  <a:pt x="1681733" y="522731"/>
                </a:moveTo>
                <a:lnTo>
                  <a:pt x="1681733" y="5333"/>
                </a:lnTo>
                <a:lnTo>
                  <a:pt x="1675638" y="0"/>
                </a:lnTo>
                <a:lnTo>
                  <a:pt x="5333" y="0"/>
                </a:lnTo>
                <a:lnTo>
                  <a:pt x="0" y="5333"/>
                </a:lnTo>
                <a:lnTo>
                  <a:pt x="0" y="522731"/>
                </a:lnTo>
                <a:lnTo>
                  <a:pt x="5334" y="528827"/>
                </a:lnTo>
                <a:lnTo>
                  <a:pt x="12192" y="528827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5" y="25145"/>
                </a:lnTo>
                <a:lnTo>
                  <a:pt x="1655825" y="25145"/>
                </a:lnTo>
                <a:lnTo>
                  <a:pt x="1655826" y="12191"/>
                </a:lnTo>
                <a:lnTo>
                  <a:pt x="1668780" y="25145"/>
                </a:lnTo>
                <a:lnTo>
                  <a:pt x="1668780" y="528827"/>
                </a:lnTo>
                <a:lnTo>
                  <a:pt x="1675638" y="528827"/>
                </a:lnTo>
                <a:lnTo>
                  <a:pt x="1681733" y="522731"/>
                </a:lnTo>
                <a:close/>
              </a:path>
              <a:path w="1682115" h="528954">
                <a:moveTo>
                  <a:pt x="25145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5" y="25145"/>
                </a:lnTo>
                <a:close/>
              </a:path>
              <a:path w="1682115" h="528954">
                <a:moveTo>
                  <a:pt x="25146" y="502919"/>
                </a:moveTo>
                <a:lnTo>
                  <a:pt x="25145" y="25145"/>
                </a:lnTo>
                <a:lnTo>
                  <a:pt x="12192" y="25145"/>
                </a:lnTo>
                <a:lnTo>
                  <a:pt x="12192" y="502919"/>
                </a:lnTo>
                <a:lnTo>
                  <a:pt x="25146" y="502919"/>
                </a:lnTo>
                <a:close/>
              </a:path>
              <a:path w="1682115" h="528954">
                <a:moveTo>
                  <a:pt x="1668780" y="502919"/>
                </a:moveTo>
                <a:lnTo>
                  <a:pt x="12192" y="502919"/>
                </a:lnTo>
                <a:lnTo>
                  <a:pt x="25146" y="515873"/>
                </a:lnTo>
                <a:lnTo>
                  <a:pt x="25145" y="528827"/>
                </a:lnTo>
                <a:lnTo>
                  <a:pt x="1655825" y="528827"/>
                </a:lnTo>
                <a:lnTo>
                  <a:pt x="1655826" y="515873"/>
                </a:lnTo>
                <a:lnTo>
                  <a:pt x="1668780" y="502919"/>
                </a:lnTo>
                <a:close/>
              </a:path>
              <a:path w="1682115" h="528954">
                <a:moveTo>
                  <a:pt x="25145" y="528827"/>
                </a:moveTo>
                <a:lnTo>
                  <a:pt x="25146" y="515873"/>
                </a:lnTo>
                <a:lnTo>
                  <a:pt x="12192" y="502919"/>
                </a:lnTo>
                <a:lnTo>
                  <a:pt x="12192" y="528827"/>
                </a:lnTo>
                <a:lnTo>
                  <a:pt x="25145" y="528827"/>
                </a:lnTo>
                <a:close/>
              </a:path>
              <a:path w="1682115" h="528954">
                <a:moveTo>
                  <a:pt x="1668780" y="25145"/>
                </a:moveTo>
                <a:lnTo>
                  <a:pt x="1655826" y="12191"/>
                </a:lnTo>
                <a:lnTo>
                  <a:pt x="1655825" y="25145"/>
                </a:lnTo>
                <a:lnTo>
                  <a:pt x="1668780" y="25145"/>
                </a:lnTo>
                <a:close/>
              </a:path>
              <a:path w="1682115" h="528954">
                <a:moveTo>
                  <a:pt x="1668780" y="502919"/>
                </a:moveTo>
                <a:lnTo>
                  <a:pt x="1668780" y="25145"/>
                </a:lnTo>
                <a:lnTo>
                  <a:pt x="1655825" y="25145"/>
                </a:lnTo>
                <a:lnTo>
                  <a:pt x="1655825" y="502919"/>
                </a:lnTo>
                <a:lnTo>
                  <a:pt x="1668780" y="502919"/>
                </a:lnTo>
                <a:close/>
              </a:path>
              <a:path w="1682115" h="528954">
                <a:moveTo>
                  <a:pt x="1668780" y="528827"/>
                </a:moveTo>
                <a:lnTo>
                  <a:pt x="1668780" y="502919"/>
                </a:lnTo>
                <a:lnTo>
                  <a:pt x="1655826" y="515873"/>
                </a:lnTo>
                <a:lnTo>
                  <a:pt x="1655825" y="528827"/>
                </a:lnTo>
                <a:lnTo>
                  <a:pt x="1668780" y="52882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746501" y="6300643"/>
            <a:ext cx="6515100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Martínez,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J.A.,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Verplanke,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J.J.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and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Miscione,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G</a:t>
            </a:r>
            <a:r>
              <a:rPr dirty="0" sz="800" spc="-5">
                <a:latin typeface="Arial"/>
                <a:cs typeface="Arial"/>
              </a:rPr>
              <a:t>.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(2017)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geog</a:t>
            </a:r>
            <a:r>
              <a:rPr dirty="0" sz="800" spc="-10">
                <a:latin typeface="Arial"/>
                <a:cs typeface="Arial"/>
              </a:rPr>
              <a:t>r</a:t>
            </a:r>
            <a:r>
              <a:rPr dirty="0" sz="800">
                <a:latin typeface="Arial"/>
                <a:cs typeface="Arial"/>
              </a:rPr>
              <a:t>ap</a:t>
            </a:r>
            <a:r>
              <a:rPr dirty="0" sz="800" spc="-5">
                <a:latin typeface="Arial"/>
                <a:cs typeface="Arial"/>
              </a:rPr>
              <a:t>hic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and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mixed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methods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approa</a:t>
            </a:r>
            <a:r>
              <a:rPr dirty="0" sz="800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to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capture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uneq</a:t>
            </a:r>
            <a:r>
              <a:rPr dirty="0" sz="800">
                <a:latin typeface="Arial"/>
                <a:cs typeface="Arial"/>
              </a:rPr>
              <a:t>u</a:t>
            </a:r>
            <a:r>
              <a:rPr dirty="0" sz="800" spc="-5">
                <a:latin typeface="Arial"/>
                <a:cs typeface="Arial"/>
              </a:rPr>
              <a:t>al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qualit</a:t>
            </a:r>
            <a:r>
              <a:rPr dirty="0" sz="800" spc="-15">
                <a:latin typeface="Arial"/>
                <a:cs typeface="Arial"/>
              </a:rPr>
              <a:t>y</a:t>
            </a:r>
            <a:r>
              <a:rPr dirty="0" sz="800" spc="-10">
                <a:latin typeface="Arial"/>
                <a:cs typeface="Arial"/>
              </a:rPr>
              <a:t>-</a:t>
            </a:r>
            <a:r>
              <a:rPr dirty="0" sz="800" spc="-5">
                <a:latin typeface="Arial"/>
                <a:cs typeface="Arial"/>
              </a:rPr>
              <a:t>of-life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conditions.</a:t>
            </a:r>
            <a:r>
              <a:rPr dirty="0" sz="800" spc="-5">
                <a:latin typeface="Arial"/>
                <a:cs typeface="Arial"/>
              </a:rPr>
              <a:t> In: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Handbook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of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community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w</a:t>
            </a:r>
            <a:r>
              <a:rPr dirty="0" sz="800" spc="-5">
                <a:latin typeface="Arial"/>
                <a:cs typeface="Arial"/>
              </a:rPr>
              <a:t>ell-being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research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/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edited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by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R</a:t>
            </a:r>
            <a:r>
              <a:rPr dirty="0" sz="800" spc="-5">
                <a:latin typeface="Arial"/>
                <a:cs typeface="Arial"/>
              </a:rPr>
              <a:t>.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Phillips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and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C.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Wong.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</a:t>
            </a:r>
            <a:r>
              <a:rPr dirty="0" sz="800" spc="-5">
                <a:latin typeface="Arial"/>
                <a:cs typeface="Arial"/>
              </a:rPr>
              <a:t>ordrecht: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Springer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N</a:t>
            </a:r>
            <a:r>
              <a:rPr dirty="0" sz="800" spc="-5">
                <a:latin typeface="Arial"/>
                <a:cs typeface="Arial"/>
              </a:rPr>
              <a:t>etherlands,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2017.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ISB</a:t>
            </a:r>
            <a:r>
              <a:rPr dirty="0" sz="800" spc="-15">
                <a:latin typeface="Arial"/>
                <a:cs typeface="Arial"/>
              </a:rPr>
              <a:t>N</a:t>
            </a:r>
            <a:r>
              <a:rPr dirty="0" sz="800" spc="-5">
                <a:latin typeface="Arial"/>
                <a:cs typeface="Arial"/>
              </a:rPr>
              <a:t>: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978-94-</a:t>
            </a:r>
            <a:r>
              <a:rPr dirty="0" sz="800">
                <a:latin typeface="Arial"/>
                <a:cs typeface="Arial"/>
              </a:rPr>
              <a:t>02</a:t>
            </a:r>
            <a:r>
              <a:rPr dirty="0" sz="800" spc="-5">
                <a:latin typeface="Arial"/>
                <a:cs typeface="Arial"/>
              </a:rPr>
              <a:t>4-</a:t>
            </a:r>
            <a:r>
              <a:rPr dirty="0" sz="800" spc="-5">
                <a:latin typeface="Arial"/>
                <a:cs typeface="Arial"/>
              </a:rPr>
              <a:t> 0878-2.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(</a:t>
            </a:r>
            <a:r>
              <a:rPr dirty="0" sz="800" spc="-5">
                <a:latin typeface="Arial"/>
                <a:cs typeface="Arial"/>
              </a:rPr>
              <a:t>Internati</a:t>
            </a:r>
            <a:r>
              <a:rPr dirty="0" sz="800">
                <a:latin typeface="Arial"/>
                <a:cs typeface="Arial"/>
              </a:rPr>
              <a:t>on</a:t>
            </a:r>
            <a:r>
              <a:rPr dirty="0" sz="800" spc="-5">
                <a:latin typeface="Arial"/>
                <a:cs typeface="Arial"/>
              </a:rPr>
              <a:t>al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Handbooks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of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Q</a:t>
            </a:r>
            <a:r>
              <a:rPr dirty="0" sz="800" spc="-5">
                <a:latin typeface="Arial"/>
                <a:cs typeface="Arial"/>
              </a:rPr>
              <a:t>ualit</a:t>
            </a:r>
            <a:r>
              <a:rPr dirty="0" sz="800" spc="-15">
                <a:latin typeface="Arial"/>
                <a:cs typeface="Arial"/>
              </a:rPr>
              <a:t>y</a:t>
            </a:r>
            <a:r>
              <a:rPr dirty="0" sz="800" spc="-10">
                <a:latin typeface="Arial"/>
                <a:cs typeface="Arial"/>
              </a:rPr>
              <a:t>-</a:t>
            </a:r>
            <a:r>
              <a:rPr dirty="0" sz="800" spc="-5">
                <a:latin typeface="Arial"/>
                <a:cs typeface="Arial"/>
              </a:rPr>
              <a:t>of-Li</a:t>
            </a:r>
            <a:r>
              <a:rPr dirty="0" sz="800">
                <a:latin typeface="Arial"/>
                <a:cs typeface="Arial"/>
              </a:rPr>
              <a:t>f</a:t>
            </a:r>
            <a:r>
              <a:rPr dirty="0" sz="800" spc="-5">
                <a:latin typeface="Arial"/>
                <a:cs typeface="Arial"/>
              </a:rPr>
              <a:t>e).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pp.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385-</a:t>
            </a:r>
            <a:r>
              <a:rPr dirty="0" sz="800" spc="-10">
                <a:latin typeface="Arial"/>
                <a:cs typeface="Arial"/>
              </a:rPr>
              <a:t>4</a:t>
            </a:r>
            <a:r>
              <a:rPr dirty="0" sz="800">
                <a:latin typeface="Arial"/>
                <a:cs typeface="Arial"/>
              </a:rPr>
              <a:t>02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7301" y="1785366"/>
            <a:ext cx="6803898" cy="5327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2935"/>
              </a:lnSpc>
            </a:pPr>
            <a:r>
              <a:rPr dirty="0" spc="-20"/>
              <a:t>OBJECTIV</a:t>
            </a:r>
            <a:r>
              <a:rPr dirty="0" spc="-15"/>
              <a:t>E</a:t>
            </a:r>
            <a:r>
              <a:rPr dirty="0" spc="20"/>
              <a:t> </a:t>
            </a:r>
            <a:r>
              <a:rPr dirty="0" spc="-15"/>
              <a:t>VS.</a:t>
            </a:r>
            <a:r>
              <a:rPr dirty="0" spc="-15"/>
              <a:t> </a:t>
            </a:r>
            <a:r>
              <a:rPr dirty="0" spc="-15"/>
              <a:t>SUBJECTIVE</a:t>
            </a:r>
            <a:r>
              <a:rPr dirty="0" spc="5"/>
              <a:t> </a:t>
            </a:r>
            <a:r>
              <a:rPr dirty="0" spc="-20"/>
              <a:t>QUALIT</a:t>
            </a:r>
            <a:r>
              <a:rPr dirty="0" spc="-15"/>
              <a:t>Y</a:t>
            </a:r>
            <a:r>
              <a:rPr dirty="0"/>
              <a:t> </a:t>
            </a:r>
            <a:r>
              <a:rPr dirty="0" spc="-25"/>
              <a:t>O</a:t>
            </a:r>
            <a:r>
              <a:rPr dirty="0" spc="-15"/>
              <a:t>F</a:t>
            </a:r>
            <a:r>
              <a:rPr dirty="0" spc="-5"/>
              <a:t> </a:t>
            </a:r>
            <a:r>
              <a:rPr dirty="0" spc="-20"/>
              <a:t>LIFE</a:t>
            </a:r>
          </a:p>
          <a:p>
            <a:pPr marL="107314">
              <a:lnSpc>
                <a:spcPts val="2215"/>
              </a:lnSpc>
            </a:pPr>
            <a:r>
              <a:rPr dirty="0" sz="2000" spc="-15" b="0">
                <a:latin typeface="Arial Narrow"/>
                <a:cs typeface="Arial Narrow"/>
              </a:rPr>
              <a:t>WELL-BEING</a:t>
            </a:r>
            <a:r>
              <a:rPr dirty="0" sz="2000" spc="20" b="0">
                <a:latin typeface="Arial Narrow"/>
                <a:cs typeface="Arial Narrow"/>
              </a:rPr>
              <a:t> </a:t>
            </a:r>
            <a:r>
              <a:rPr dirty="0" sz="2000" spc="-10" b="0">
                <a:latin typeface="Arial Narrow"/>
                <a:cs typeface="Arial Narrow"/>
              </a:rPr>
              <a:t>–</a:t>
            </a:r>
            <a:r>
              <a:rPr dirty="0" sz="2000" spc="-10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DEPRIVATION</a:t>
            </a:r>
            <a:r>
              <a:rPr dirty="0" sz="2000" spc="15" b="0">
                <a:latin typeface="Arial Narrow"/>
                <a:cs typeface="Arial Narrow"/>
              </a:rPr>
              <a:t> </a:t>
            </a:r>
            <a:r>
              <a:rPr dirty="0" sz="2000" spc="-5" b="0">
                <a:latin typeface="Arial Narrow"/>
                <a:cs typeface="Arial Narrow"/>
              </a:rPr>
              <a:t>/</a:t>
            </a:r>
            <a:r>
              <a:rPr dirty="0" sz="2000" spc="-1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DISSONANCE</a:t>
            </a:r>
            <a:r>
              <a:rPr dirty="0" sz="2000" spc="15" b="0">
                <a:latin typeface="Arial Narrow"/>
                <a:cs typeface="Arial Narrow"/>
              </a:rPr>
              <a:t> </a:t>
            </a:r>
            <a:r>
              <a:rPr dirty="0" sz="2000" spc="-10" b="0">
                <a:latin typeface="Arial Narrow"/>
                <a:cs typeface="Arial Narrow"/>
              </a:rPr>
              <a:t>-</a:t>
            </a:r>
            <a:r>
              <a:rPr dirty="0" sz="2000" b="0">
                <a:latin typeface="Arial Narrow"/>
                <a:cs typeface="Arial Narrow"/>
              </a:rPr>
              <a:t> </a:t>
            </a:r>
            <a:r>
              <a:rPr dirty="0" sz="2000" spc="-20" b="0">
                <a:latin typeface="Arial Narrow"/>
                <a:cs typeface="Arial Narrow"/>
              </a:rPr>
              <a:t>A</a:t>
            </a:r>
            <a:r>
              <a:rPr dirty="0" sz="2000" spc="-15" b="0">
                <a:latin typeface="Arial Narrow"/>
                <a:cs typeface="Arial Narrow"/>
              </a:rPr>
              <a:t>DAPTATION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01139" y="6829043"/>
            <a:ext cx="7257415" cy="462280"/>
          </a:xfrm>
          <a:custGeom>
            <a:avLst/>
            <a:gdLst/>
            <a:ahLst/>
            <a:cxnLst/>
            <a:rect l="l" t="t" r="r" b="b"/>
            <a:pathLst>
              <a:path w="7257415" h="462279">
                <a:moveTo>
                  <a:pt x="0" y="0"/>
                </a:moveTo>
                <a:lnTo>
                  <a:pt x="0" y="461772"/>
                </a:lnTo>
                <a:lnTo>
                  <a:pt x="7257288" y="461772"/>
                </a:lnTo>
                <a:lnTo>
                  <a:pt x="7257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80641" y="6886399"/>
            <a:ext cx="678434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spc="-13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sfazghi, E.,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Martinez,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 </a:t>
            </a:r>
            <a:r>
              <a:rPr dirty="0" sz="1200" spc="-70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rplanke,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 (2010).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riabili</a:t>
            </a:r>
            <a:r>
              <a:rPr dirty="0" sz="1200" spc="-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Qualit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Lif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 Smal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 Scales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Addis</a:t>
            </a:r>
            <a:r>
              <a:rPr dirty="0" sz="1200" spc="-5">
                <a:latin typeface="Arial"/>
                <a:cs typeface="Arial"/>
              </a:rPr>
              <a:t> Ababa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Kirko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 Sub-Cit</a:t>
            </a:r>
            <a:r>
              <a:rPr dirty="0" sz="1200" spc="-9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 </a:t>
            </a:r>
            <a:r>
              <a:rPr dirty="0" sz="1200" spc="-5">
                <a:latin typeface="Arial"/>
                <a:cs typeface="Arial"/>
              </a:rPr>
              <a:t>Socia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 I</a:t>
            </a:r>
            <a:r>
              <a:rPr dirty="0" sz="1200">
                <a:latin typeface="Arial"/>
                <a:cs typeface="Arial"/>
              </a:rPr>
              <a:t>ndicators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esearch,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98(1),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73-8</a:t>
            </a:r>
            <a:r>
              <a:rPr dirty="0" sz="1200" spc="-5">
                <a:latin typeface="Arial"/>
                <a:cs typeface="Arial"/>
              </a:rPr>
              <a:t>8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80764" y="1922143"/>
            <a:ext cx="4875530" cy="154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5904">
              <a:lnSpc>
                <a:spcPct val="104099"/>
              </a:lnSpc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“th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hous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smal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good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 conditio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bu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20" i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0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satisfie</a:t>
            </a:r>
            <a:r>
              <a:rPr dirty="0" sz="2000" spc="-15" i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becaus</a:t>
            </a:r>
            <a:r>
              <a:rPr dirty="0" sz="2000" spc="-15" i="1">
                <a:latin typeface="Arial"/>
                <a:cs typeface="Arial"/>
              </a:rPr>
              <a:t>e</a:t>
            </a:r>
            <a:r>
              <a:rPr dirty="0" sz="20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I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canno</a:t>
            </a:r>
            <a:r>
              <a:rPr dirty="0" sz="2000" spc="-10" i="1">
                <a:latin typeface="Arial"/>
                <a:cs typeface="Arial"/>
              </a:rPr>
              <a:t>t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pa</a:t>
            </a:r>
            <a:r>
              <a:rPr dirty="0" sz="2000" spc="-10" i="1">
                <a:latin typeface="Arial"/>
                <a:cs typeface="Arial"/>
              </a:rPr>
              <a:t>y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mor</a:t>
            </a:r>
            <a:r>
              <a:rPr dirty="0" sz="2000" spc="-15" i="1">
                <a:latin typeface="Arial"/>
                <a:cs typeface="Arial"/>
              </a:rPr>
              <a:t>e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than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wha</a:t>
            </a:r>
            <a:r>
              <a:rPr dirty="0" sz="2000" spc="-10" i="1">
                <a:latin typeface="Arial"/>
                <a:cs typeface="Arial"/>
              </a:rPr>
              <a:t>t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I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a</a:t>
            </a:r>
            <a:r>
              <a:rPr dirty="0" sz="2000" spc="-20" i="1">
                <a:latin typeface="Arial"/>
                <a:cs typeface="Arial"/>
              </a:rPr>
              <a:t>m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paying</a:t>
            </a:r>
            <a:r>
              <a:rPr dirty="0" sz="2000" spc="-15" i="1">
                <a:latin typeface="Arial"/>
                <a:cs typeface="Arial"/>
              </a:rPr>
              <a:t> no</a:t>
            </a:r>
            <a:r>
              <a:rPr dirty="0" sz="2000" spc="-15" i="1">
                <a:latin typeface="Arial"/>
                <a:cs typeface="Arial"/>
              </a:rPr>
              <a:t>w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for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hous</a:t>
            </a:r>
            <a:r>
              <a:rPr dirty="0" sz="2000" spc="-15" i="1">
                <a:latin typeface="Arial"/>
                <a:cs typeface="Arial"/>
              </a:rPr>
              <a:t>e</a:t>
            </a:r>
            <a:r>
              <a:rPr dirty="0" sz="2000" i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ren</a:t>
            </a:r>
            <a:r>
              <a:rPr dirty="0" sz="2000" spc="-10" i="1">
                <a:latin typeface="Arial"/>
                <a:cs typeface="Arial"/>
              </a:rPr>
              <a:t>t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i</a:t>
            </a:r>
            <a:r>
              <a:rPr dirty="0" sz="2000" spc="-10" i="1">
                <a:latin typeface="Arial"/>
                <a:cs typeface="Arial"/>
              </a:rPr>
              <a:t>f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I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d</a:t>
            </a:r>
            <a:r>
              <a:rPr dirty="0" sz="2000" spc="-15" i="1">
                <a:latin typeface="Arial"/>
                <a:cs typeface="Arial"/>
              </a:rPr>
              <a:t>o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s</a:t>
            </a:r>
            <a:r>
              <a:rPr dirty="0" sz="2000" spc="-15" i="1">
                <a:latin typeface="Arial"/>
                <a:cs typeface="Arial"/>
              </a:rPr>
              <a:t>o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m</a:t>
            </a:r>
            <a:r>
              <a:rPr dirty="0" sz="2000" spc="-10" i="1">
                <a:latin typeface="Arial"/>
                <a:cs typeface="Arial"/>
              </a:rPr>
              <a:t>y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kid</a:t>
            </a:r>
            <a:r>
              <a:rPr dirty="0" sz="2000" spc="-10" i="1">
                <a:latin typeface="Arial"/>
                <a:cs typeface="Arial"/>
              </a:rPr>
              <a:t>s</a:t>
            </a:r>
            <a:r>
              <a:rPr dirty="0" sz="2000" i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will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starve”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0764" y="4327021"/>
            <a:ext cx="5062220" cy="2502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5904">
              <a:lnSpc>
                <a:spcPct val="1042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whil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“objective”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(GIS)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measures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accessibility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socia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infrastructur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20">
                <a:latin typeface="Arial"/>
                <a:cs typeface="Arial"/>
              </a:rPr>
              <a:t>how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good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conditions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walking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interviews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residents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revealed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dissonance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other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dimensions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ttached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accessibility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(e.g.</a:t>
            </a:r>
            <a:r>
              <a:rPr dirty="0" sz="2000" spc="-10">
                <a:latin typeface="Arial"/>
                <a:cs typeface="Arial"/>
              </a:rPr>
              <a:t> affordability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/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schools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located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side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hig</a:t>
            </a:r>
            <a:r>
              <a:rPr dirty="0" sz="2000" spc="-15">
                <a:latin typeface="Arial"/>
                <a:cs typeface="Arial"/>
              </a:rPr>
              <a:t>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way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&gt;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childre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ar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expose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traffic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accident)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2935"/>
              </a:lnSpc>
            </a:pPr>
            <a:r>
              <a:rPr dirty="0" spc="-15"/>
              <a:t>(WALKING)</a:t>
            </a:r>
            <a:r>
              <a:rPr dirty="0" spc="5"/>
              <a:t> </a:t>
            </a:r>
            <a:r>
              <a:rPr dirty="0" spc="-20"/>
              <a:t>INTERVIEWS</a:t>
            </a:r>
          </a:p>
          <a:p>
            <a:pPr marL="107314">
              <a:lnSpc>
                <a:spcPts val="2215"/>
              </a:lnSpc>
            </a:pPr>
            <a:r>
              <a:rPr dirty="0" sz="2000" spc="-15" b="0">
                <a:latin typeface="Arial Narrow"/>
                <a:cs typeface="Arial Narrow"/>
              </a:rPr>
              <a:t>UNDERSTANDING</a:t>
            </a:r>
            <a:r>
              <a:rPr dirty="0" sz="2000" spc="1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REASONS</a:t>
            </a:r>
            <a:r>
              <a:rPr dirty="0" sz="2000" spc="1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BEHIND</a:t>
            </a:r>
            <a:r>
              <a:rPr dirty="0" sz="2000" spc="20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ADAPTATION</a:t>
            </a:r>
            <a:r>
              <a:rPr dirty="0" sz="2000" spc="20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AND</a:t>
            </a:r>
            <a:r>
              <a:rPr dirty="0" sz="2000" spc="10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DISSONANCE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29511" y="6766559"/>
            <a:ext cx="7303770" cy="462280"/>
          </a:xfrm>
          <a:custGeom>
            <a:avLst/>
            <a:gdLst/>
            <a:ahLst/>
            <a:cxnLst/>
            <a:rect l="l" t="t" r="r" b="b"/>
            <a:pathLst>
              <a:path w="7303770" h="462279">
                <a:moveTo>
                  <a:pt x="0" y="0"/>
                </a:moveTo>
                <a:lnTo>
                  <a:pt x="0" y="461772"/>
                </a:lnTo>
                <a:lnTo>
                  <a:pt x="7303770" y="461772"/>
                </a:lnTo>
                <a:lnTo>
                  <a:pt x="7303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08252" y="6823914"/>
            <a:ext cx="708850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Berhe, R., Martinez,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rplanke,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(2014).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Dissonanc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</a:t>
            </a:r>
            <a:r>
              <a:rPr dirty="0" sz="1200" spc="-5">
                <a:latin typeface="Arial"/>
                <a:cs typeface="Arial"/>
              </a:rPr>
              <a:t>ualit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Life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Case</a:t>
            </a:r>
            <a:r>
              <a:rPr dirty="0" sz="1200" spc="-5">
                <a:latin typeface="Arial"/>
                <a:cs typeface="Arial"/>
              </a:rPr>
              <a:t> Stud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Mekelle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Ethiopia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Socia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 Indicator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Research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1</a:t>
            </a:r>
            <a:r>
              <a:rPr dirty="0" sz="1200" spc="-5">
                <a:latin typeface="Arial"/>
                <a:cs typeface="Arial"/>
              </a:rPr>
              <a:t>18(2)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535-554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doi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10.1007</a:t>
            </a:r>
            <a:r>
              <a:rPr dirty="0" sz="1200">
                <a:latin typeface="Arial"/>
                <a:cs typeface="Arial"/>
              </a:rPr>
              <a:t>/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 spc="-95">
                <a:latin typeface="Arial"/>
                <a:cs typeface="Arial"/>
              </a:rPr>
              <a:t>1</a:t>
            </a:r>
            <a:r>
              <a:rPr dirty="0" sz="1200" spc="-5">
                <a:latin typeface="Arial"/>
                <a:cs typeface="Arial"/>
              </a:rPr>
              <a:t>1205-013-0448-y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1806701"/>
            <a:ext cx="3208782" cy="466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4281677"/>
            <a:ext cx="3208782" cy="2194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186926" y="6931159"/>
            <a:ext cx="16764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5016" y="2204845"/>
            <a:ext cx="7433309" cy="360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5904">
              <a:lnSpc>
                <a:spcPct val="150000"/>
              </a:lnSpc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Mappin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inequalitie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Qo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canno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rel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onl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expert’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view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10">
                <a:latin typeface="Arial"/>
                <a:cs typeface="Arial"/>
              </a:rPr>
              <a:t> “Objective”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QoL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measures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(e.g.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accessibility)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externally</a:t>
            </a:r>
            <a:r>
              <a:rPr dirty="0" sz="2000" spc="-10">
                <a:latin typeface="Arial"/>
                <a:cs typeface="Arial"/>
              </a:rPr>
              <a:t> viewed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experts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not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necessarily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converge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with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“subjective”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need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dimension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 spc="-15">
                <a:latin typeface="Arial"/>
                <a:cs typeface="Arial"/>
              </a:rPr>
              <a:t>onsidere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by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emic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views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residents.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FF0000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marL="268605" marR="34290" indent="-255904">
              <a:lnSpc>
                <a:spcPct val="150000"/>
              </a:lnSpc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There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are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characteristics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QoL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inequality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quantitat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method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canno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measur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nee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b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complemente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explaine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qualitativ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method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86926" y="6931159"/>
            <a:ext cx="16764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CONCLUSIONS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7302" y="2098927"/>
            <a:ext cx="7661275" cy="4638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358140" indent="-255904">
              <a:lnSpc>
                <a:spcPct val="15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 spc="-20">
                <a:latin typeface="Arial"/>
                <a:cs typeface="Arial"/>
              </a:rPr>
              <a:t>Relevanc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elicitin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inequalitie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wit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contex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global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call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prosperity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promote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b</a:t>
            </a:r>
            <a:r>
              <a:rPr dirty="0" sz="2000" spc="-1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U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SDGs.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116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000" spc="-10">
                <a:latin typeface="Arial"/>
                <a:cs typeface="Arial"/>
              </a:rPr>
              <a:t>Importance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equity,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democracy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diversity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towards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just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citie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5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We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claim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mor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sensitiv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empathi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mapping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towards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just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cities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needed.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dirty="0" sz="20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require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different</a:t>
            </a:r>
            <a:r>
              <a:rPr dirty="0" sz="20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knowledg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(no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onl</a:t>
            </a:r>
            <a:r>
              <a:rPr dirty="0" sz="2000" spc="-1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technica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scientifi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knowledge</a:t>
            </a:r>
            <a:r>
              <a:rPr dirty="0" sz="2000" spc="-10">
                <a:latin typeface="Arial"/>
                <a:cs typeface="Arial"/>
              </a:rPr>
              <a:t>)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recognitio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convergen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an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div</a:t>
            </a:r>
            <a:r>
              <a:rPr dirty="0" sz="2000" spc="-10">
                <a:latin typeface="Arial"/>
                <a:cs typeface="Arial"/>
              </a:rPr>
              <a:t>ergent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views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between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different</a:t>
            </a:r>
            <a:r>
              <a:rPr dirty="0" sz="2000" spc="-10">
                <a:latin typeface="Arial"/>
                <a:cs typeface="Arial"/>
              </a:rPr>
              <a:t> groups.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86926" y="6931159"/>
            <a:ext cx="16764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CONCLUSIONS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740655" y="3379698"/>
            <a:ext cx="3296285" cy="990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20" b="1">
                <a:latin typeface="Arial Narrow"/>
                <a:cs typeface="Arial Narrow"/>
              </a:rPr>
              <a:t>THANKS!</a:t>
            </a:r>
            <a:endParaRPr sz="2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dirty="0" sz="2600" spc="-15">
                <a:latin typeface="Arial"/>
                <a:cs typeface="Arial"/>
                <a:hlinkClick r:id="rId3"/>
              </a:rPr>
              <a:t>j.martinez@utwente.nl</a:t>
            </a:r>
            <a:endParaRPr sz="2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6926" y="6931159"/>
            <a:ext cx="16764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" y="464058"/>
            <a:ext cx="3924300" cy="5954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676647" y="1976738"/>
            <a:ext cx="433006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  <a:hlinkClick r:id="rId5"/>
              </a:rPr>
              <a:t>ww</a:t>
            </a:r>
            <a:r>
              <a:rPr dirty="0" sz="3600" spc="-135" b="1">
                <a:latin typeface="Arial"/>
                <a:cs typeface="Arial"/>
                <a:hlinkClick r:id="rId5"/>
              </a:rPr>
              <a:t>w</a:t>
            </a:r>
            <a:r>
              <a:rPr dirty="0" sz="3600" b="1">
                <a:latin typeface="Arial"/>
                <a:cs typeface="Arial"/>
                <a:hlinkClick r:id="rId5"/>
              </a:rPr>
              <a:t>.itc.nl/urbangis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54340" y="4610100"/>
            <a:ext cx="1158239" cy="1808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8063" y="2153617"/>
            <a:ext cx="7579359" cy="4932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355600" indent="-255904">
              <a:lnSpc>
                <a:spcPct val="1733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1200">
                <a:latin typeface="Arial"/>
                <a:cs typeface="Arial"/>
              </a:rPr>
              <a:t>Martínez, J., Pfeffer, K.,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 </a:t>
            </a:r>
            <a:r>
              <a:rPr dirty="0" sz="1200" spc="-5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aud, I.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(2016).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Factors shaping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cartograph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5">
                <a:latin typeface="Arial"/>
                <a:cs typeface="Arial"/>
              </a:rPr>
              <a:t>epresenta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ion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inequalities.</a:t>
            </a:r>
            <a:r>
              <a:rPr dirty="0" sz="1200" spc="-5">
                <a:latin typeface="Arial"/>
                <a:cs typeface="Arial"/>
              </a:rPr>
              <a:t> Map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 a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 product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5">
                <a:latin typeface="Arial"/>
                <a:cs typeface="Arial"/>
              </a:rPr>
              <a:t> processes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Habita</a:t>
            </a:r>
            <a:r>
              <a:rPr dirty="0" sz="1200" i="1">
                <a:latin typeface="Arial"/>
                <a:cs typeface="Arial"/>
              </a:rPr>
              <a:t>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Internationa</a:t>
            </a:r>
            <a:r>
              <a:rPr dirty="0" sz="1200" spc="-10" i="1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51, 90-102.</a:t>
            </a:r>
            <a:endParaRPr sz="1200">
              <a:latin typeface="Arial"/>
              <a:cs typeface="Arial"/>
            </a:endParaRPr>
          </a:p>
          <a:p>
            <a:pPr marL="268605" marR="154940" indent="-255904">
              <a:lnSpc>
                <a:spcPct val="173500"/>
              </a:lnSpc>
              <a:spcBef>
                <a:spcPts val="29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200">
                <a:latin typeface="Arial"/>
                <a:cs typeface="Arial"/>
              </a:rPr>
              <a:t>Martinez,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Miscione,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 Verplanke,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 (2016).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Geograph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Mixe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5">
                <a:latin typeface="Arial"/>
                <a:cs typeface="Arial"/>
              </a:rPr>
              <a:t> Method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Approac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Capture</a:t>
            </a:r>
            <a:r>
              <a:rPr dirty="0" sz="1200" spc="-5">
                <a:latin typeface="Arial"/>
                <a:cs typeface="Arial"/>
              </a:rPr>
              <a:t> Unequa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</a:t>
            </a:r>
            <a:r>
              <a:rPr dirty="0" sz="1200" spc="-5">
                <a:latin typeface="Arial"/>
                <a:cs typeface="Arial"/>
              </a:rPr>
              <a:t>ualit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Lif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Condit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ons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R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 Phillip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-5">
                <a:latin typeface="Arial"/>
                <a:cs typeface="Arial"/>
              </a:rPr>
              <a:t> C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 Won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 spc="-5">
                <a:latin typeface="Arial"/>
                <a:cs typeface="Arial"/>
              </a:rPr>
              <a:t> (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ds.),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Th</a:t>
            </a:r>
            <a:r>
              <a:rPr dirty="0" sz="1200" i="1">
                <a:latin typeface="Arial"/>
                <a:cs typeface="Arial"/>
              </a:rPr>
              <a:t>e </a:t>
            </a:r>
            <a:r>
              <a:rPr dirty="0" sz="1200" spc="-5" i="1">
                <a:latin typeface="Arial"/>
                <a:cs typeface="Arial"/>
              </a:rPr>
              <a:t>Handboo</a:t>
            </a:r>
            <a:r>
              <a:rPr dirty="0" sz="1200" i="1">
                <a:latin typeface="Arial"/>
                <a:cs typeface="Arial"/>
              </a:rPr>
              <a:t>k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o</a:t>
            </a:r>
            <a:r>
              <a:rPr dirty="0" sz="1200" spc="-5" i="1">
                <a:latin typeface="Arial"/>
                <a:cs typeface="Arial"/>
              </a:rPr>
              <a:t>f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Co</a:t>
            </a:r>
            <a:r>
              <a:rPr dirty="0" sz="1200" spc="-10" i="1">
                <a:latin typeface="Arial"/>
                <a:cs typeface="Arial"/>
              </a:rPr>
              <a:t>m</a:t>
            </a:r>
            <a:r>
              <a:rPr dirty="0" sz="1200" spc="-10" i="1">
                <a:latin typeface="Arial"/>
                <a:cs typeface="Arial"/>
              </a:rPr>
              <a:t>m</a:t>
            </a:r>
            <a:r>
              <a:rPr dirty="0" sz="1200" spc="-5" i="1">
                <a:latin typeface="Arial"/>
                <a:cs typeface="Arial"/>
              </a:rPr>
              <a:t>unit</a:t>
            </a:r>
            <a:r>
              <a:rPr dirty="0" sz="1200" i="1">
                <a:latin typeface="Arial"/>
                <a:cs typeface="Arial"/>
              </a:rPr>
              <a:t>y </a:t>
            </a:r>
            <a:r>
              <a:rPr dirty="0" sz="1200" spc="-5" i="1">
                <a:latin typeface="Arial"/>
                <a:cs typeface="Arial"/>
              </a:rPr>
              <a:t>Well-</a:t>
            </a:r>
            <a:r>
              <a:rPr dirty="0" sz="1200" spc="-5" i="1">
                <a:latin typeface="Arial"/>
                <a:cs typeface="Arial"/>
              </a:rPr>
              <a:t> Being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Springer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PRESS.</a:t>
            </a:r>
            <a:endParaRPr sz="1200">
              <a:latin typeface="Arial"/>
              <a:cs typeface="Arial"/>
            </a:endParaRPr>
          </a:p>
          <a:p>
            <a:pPr marL="268605" marR="95885" indent="-255904">
              <a:lnSpc>
                <a:spcPct val="173700"/>
              </a:lnSpc>
              <a:spcBef>
                <a:spcPts val="285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200">
                <a:latin typeface="Arial"/>
                <a:cs typeface="Arial"/>
              </a:rPr>
              <a:t>Berhe, R., Martinez,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Verplanke,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(2014).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Dissonanc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Qualit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Life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Study</a:t>
            </a:r>
            <a:r>
              <a:rPr dirty="0" sz="1200" spc="-5">
                <a:latin typeface="Arial"/>
                <a:cs typeface="Arial"/>
              </a:rPr>
              <a:t> 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Mekelle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Ethiopia</a:t>
            </a:r>
            <a:r>
              <a:rPr dirty="0" sz="1200" spc="-5" i="1">
                <a:latin typeface="Arial"/>
                <a:cs typeface="Arial"/>
              </a:rPr>
              <a:t>.</a:t>
            </a:r>
            <a:r>
              <a:rPr dirty="0" sz="1200" spc="-5" i="1">
                <a:latin typeface="Arial"/>
                <a:cs typeface="Arial"/>
              </a:rPr>
              <a:t> Socia</a:t>
            </a:r>
            <a:r>
              <a:rPr dirty="0" sz="1200" i="1">
                <a:latin typeface="Arial"/>
                <a:cs typeface="Arial"/>
              </a:rPr>
              <a:t>l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Indicators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Research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118(2),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535-554.</a:t>
            </a:r>
            <a:endParaRPr sz="1200">
              <a:latin typeface="Arial"/>
              <a:cs typeface="Arial"/>
            </a:endParaRPr>
          </a:p>
          <a:p>
            <a:pPr marL="268605" marR="5080" indent="-255904">
              <a:lnSpc>
                <a:spcPct val="173800"/>
              </a:lnSpc>
              <a:spcBef>
                <a:spcPts val="28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200">
                <a:latin typeface="Arial"/>
                <a:cs typeface="Arial"/>
              </a:rPr>
              <a:t>Al Arasi, H.A.,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Martínez, J.A.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Amer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S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(2016</a:t>
            </a:r>
            <a:r>
              <a:rPr dirty="0" sz="1200">
                <a:latin typeface="Arial"/>
                <a:cs typeface="Arial"/>
              </a:rPr>
              <a:t>)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Children'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perceptio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hei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centr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qualitativ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GIS</a:t>
            </a:r>
            <a:r>
              <a:rPr dirty="0" sz="1200" spc="-5">
                <a:latin typeface="Arial"/>
                <a:cs typeface="Arial"/>
              </a:rPr>
              <a:t> methodolog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investigatio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Dutc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5">
                <a:latin typeface="Arial"/>
                <a:cs typeface="Arial"/>
              </a:rPr>
              <a:t> city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Children'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geographies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14(2016)4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pp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 437-452</a:t>
            </a:r>
            <a:endParaRPr sz="1200">
              <a:latin typeface="Arial"/>
              <a:cs typeface="Arial"/>
            </a:endParaRPr>
          </a:p>
          <a:p>
            <a:pPr marL="268605" marR="358140" indent="-255904">
              <a:lnSpc>
                <a:spcPct val="173500"/>
              </a:lnSpc>
              <a:spcBef>
                <a:spcPts val="29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200">
                <a:latin typeface="Arial"/>
                <a:cs typeface="Arial"/>
              </a:rPr>
              <a:t>Shumi, S.,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Zuidgeest, M. H. P.,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</a:t>
            </a:r>
            <a:r>
              <a:rPr dirty="0" sz="1200" spc="-1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rtinez,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.,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Efroymson, D.,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Maarseve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. F.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A. M. (2015).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Understandin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Relationshi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Betwee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Walkabilit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Quality</a:t>
            </a:r>
            <a:r>
              <a:rPr dirty="0" sz="1200">
                <a:latin typeface="Arial"/>
                <a:cs typeface="Arial"/>
              </a:rPr>
              <a:t>-of-Life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Women Garment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Workers in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Dhaka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Bangladesh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Applie</a:t>
            </a:r>
            <a:r>
              <a:rPr dirty="0" sz="1200" i="1">
                <a:latin typeface="Arial"/>
                <a:cs typeface="Arial"/>
              </a:rPr>
              <a:t>d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Researc</a:t>
            </a:r>
            <a:r>
              <a:rPr dirty="0" sz="1200" i="1">
                <a:latin typeface="Arial"/>
                <a:cs typeface="Arial"/>
              </a:rPr>
              <a:t>h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n </a:t>
            </a:r>
            <a:r>
              <a:rPr dirty="0" sz="1200" spc="-5" i="1">
                <a:latin typeface="Arial"/>
                <a:cs typeface="Arial"/>
              </a:rPr>
              <a:t>Qualit</a:t>
            </a:r>
            <a:r>
              <a:rPr dirty="0" sz="1200" i="1">
                <a:latin typeface="Arial"/>
                <a:cs typeface="Arial"/>
              </a:rPr>
              <a:t>y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o</a:t>
            </a:r>
            <a:r>
              <a:rPr dirty="0" sz="1200" spc="-5" i="1">
                <a:latin typeface="Arial"/>
                <a:cs typeface="Arial"/>
              </a:rPr>
              <a:t>f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Lif</a:t>
            </a:r>
            <a:r>
              <a:rPr dirty="0" sz="1200" spc="-10" i="1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10(2)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263-287.</a:t>
            </a:r>
            <a:endParaRPr sz="1200">
              <a:latin typeface="Arial"/>
              <a:cs typeface="Arial"/>
            </a:endParaRPr>
          </a:p>
          <a:p>
            <a:pPr marL="268605" marR="499109" indent="-255904">
              <a:lnSpc>
                <a:spcPct val="173300"/>
              </a:lnSpc>
              <a:spcBef>
                <a:spcPts val="295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1200" spc="-5">
                <a:latin typeface="Arial"/>
                <a:cs typeface="Arial"/>
              </a:rPr>
              <a:t>Tesfazghi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E.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Martinez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J.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Verplanke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</a:t>
            </a:r>
            <a:r>
              <a:rPr dirty="0" sz="1200" spc="-5">
                <a:latin typeface="Arial"/>
                <a:cs typeface="Arial"/>
              </a:rPr>
              <a:t> (2010)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Variabilit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Qualit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 Lif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 Smal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 Scales</a:t>
            </a:r>
            <a:r>
              <a:rPr dirty="0" sz="1200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Addis</a:t>
            </a:r>
            <a:r>
              <a:rPr dirty="0" sz="1200" spc="-5">
                <a:latin typeface="Arial"/>
                <a:cs typeface="Arial"/>
              </a:rPr>
              <a:t> Ababa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Kirko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Sub-City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Socia</a:t>
            </a:r>
            <a:r>
              <a:rPr dirty="0" sz="1200" i="1">
                <a:latin typeface="Arial"/>
                <a:cs typeface="Arial"/>
              </a:rPr>
              <a:t>l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Indicator</a:t>
            </a: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Researc</a:t>
            </a:r>
            <a:r>
              <a:rPr dirty="0" sz="1200" i="1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98(1),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73-88.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949190">
              <a:lnSpc>
                <a:spcPct val="100000"/>
              </a:lnSpc>
              <a:spcBef>
                <a:spcPts val="915"/>
              </a:spcBef>
            </a:pPr>
            <a:r>
              <a:rPr dirty="0" sz="1000" spc="-5">
                <a:latin typeface="Arial"/>
                <a:cs typeface="Arial"/>
              </a:rPr>
              <a:t>UP</a:t>
            </a:r>
            <a:r>
              <a:rPr dirty="0" sz="1000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avie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Martínez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2935"/>
              </a:lnSpc>
            </a:pPr>
            <a:r>
              <a:rPr dirty="0" spc="-15"/>
              <a:t>ADDITIONAL</a:t>
            </a:r>
            <a:r>
              <a:rPr dirty="0" spc="-20"/>
              <a:t> </a:t>
            </a:r>
            <a:r>
              <a:rPr dirty="0" spc="-20"/>
              <a:t>INFORMATION</a:t>
            </a:r>
          </a:p>
          <a:p>
            <a:pPr marL="107314">
              <a:lnSpc>
                <a:spcPts val="2215"/>
              </a:lnSpc>
            </a:pPr>
            <a:r>
              <a:rPr dirty="0" sz="2000" spc="-15" b="0">
                <a:latin typeface="Arial Narrow"/>
                <a:cs typeface="Arial Narrow"/>
              </a:rPr>
              <a:t>BIBLIOGRAPHY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464030" y="2204083"/>
            <a:ext cx="5090160" cy="399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271780" indent="-255904">
              <a:lnSpc>
                <a:spcPct val="150000"/>
              </a:lnSpc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Housin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key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domains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QoL,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where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deprivations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(e.g.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lack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sufficient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living</a:t>
            </a:r>
            <a:r>
              <a:rPr dirty="0" sz="2000" spc="-10">
                <a:latin typeface="Arial"/>
                <a:cs typeface="Arial"/>
              </a:rPr>
              <a:t> space)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disproportionally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ffect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disadvantaged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group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68605" marR="5080" indent="-255904">
              <a:lnSpc>
                <a:spcPct val="15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"/>
              <a:tabLst>
                <a:tab pos="269240" algn="l"/>
              </a:tabLst>
            </a:pP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better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understanding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spatial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variations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in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QoL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conditions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could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help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identifying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wher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peopl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sufferin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fro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relatively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 lo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Qo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conditions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and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mov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toward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jus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cit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inclusiv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communities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2935"/>
              </a:lnSpc>
            </a:pPr>
            <a:r>
              <a:rPr dirty="0" spc="-20"/>
              <a:t>INTRODUCTION</a:t>
            </a:r>
          </a:p>
          <a:p>
            <a:pPr marL="107314">
              <a:lnSpc>
                <a:spcPts val="2215"/>
              </a:lnSpc>
            </a:pPr>
            <a:r>
              <a:rPr dirty="0" sz="2000" spc="-15" b="0">
                <a:latin typeface="Arial Narrow"/>
                <a:cs typeface="Arial Narrow"/>
              </a:rPr>
              <a:t>HOUSING</a:t>
            </a:r>
            <a:r>
              <a:rPr dirty="0" sz="2000" spc="-15" b="0">
                <a:latin typeface="Arial Narrow"/>
                <a:cs typeface="Arial Narrow"/>
              </a:rPr>
              <a:t> </a:t>
            </a:r>
            <a:r>
              <a:rPr dirty="0" sz="2000" spc="-10" b="0">
                <a:latin typeface="Arial Narrow"/>
                <a:cs typeface="Arial Narrow"/>
              </a:rPr>
              <a:t>IS</a:t>
            </a:r>
            <a:r>
              <a:rPr dirty="0" sz="2000" spc="-10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A</a:t>
            </a:r>
            <a:r>
              <a:rPr dirty="0" sz="2000" spc="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KEY</a:t>
            </a:r>
            <a:r>
              <a:rPr dirty="0" sz="2000" spc="1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DOMAIN</a:t>
            </a:r>
            <a:r>
              <a:rPr dirty="0" sz="2000" b="0">
                <a:latin typeface="Arial Narrow"/>
                <a:cs typeface="Arial Narrow"/>
              </a:rPr>
              <a:t> </a:t>
            </a:r>
            <a:r>
              <a:rPr dirty="0" sz="2000" spc="-10" b="0">
                <a:latin typeface="Arial Narrow"/>
                <a:cs typeface="Arial Narrow"/>
              </a:rPr>
              <a:t>IN</a:t>
            </a:r>
            <a:r>
              <a:rPr dirty="0" sz="2000" spc="-15" b="0">
                <a:latin typeface="Arial Narrow"/>
                <a:cs typeface="Arial Narrow"/>
              </a:rPr>
              <a:t> </a:t>
            </a:r>
            <a:r>
              <a:rPr dirty="0" sz="2000" spc="-15" b="0">
                <a:latin typeface="Arial Narrow"/>
                <a:cs typeface="Arial Narrow"/>
              </a:rPr>
              <a:t>QUALIT</a:t>
            </a:r>
            <a:r>
              <a:rPr dirty="0" sz="2000" spc="-15" b="0">
                <a:latin typeface="Arial Narrow"/>
                <a:cs typeface="Arial Narrow"/>
              </a:rPr>
              <a:t>Y</a:t>
            </a:r>
            <a:r>
              <a:rPr dirty="0" sz="2000" spc="10" b="0">
                <a:latin typeface="Arial Narrow"/>
                <a:cs typeface="Arial Narrow"/>
              </a:rPr>
              <a:t> </a:t>
            </a:r>
            <a:r>
              <a:rPr dirty="0" sz="2000" spc="-20" b="0">
                <a:latin typeface="Arial Narrow"/>
                <a:cs typeface="Arial Narrow"/>
              </a:rPr>
              <a:t>O</a:t>
            </a:r>
            <a:r>
              <a:rPr dirty="0" sz="2000" spc="-10" b="0">
                <a:latin typeface="Arial Narrow"/>
                <a:cs typeface="Arial Narrow"/>
              </a:rPr>
              <a:t>F</a:t>
            </a:r>
            <a:r>
              <a:rPr dirty="0" sz="2000" spc="-15" b="0">
                <a:latin typeface="Arial Narrow"/>
                <a:cs typeface="Arial Narrow"/>
              </a:rPr>
              <a:t> </a:t>
            </a:r>
            <a:r>
              <a:rPr dirty="0" sz="2000" spc="-10" b="0">
                <a:latin typeface="Arial Narrow"/>
                <a:cs typeface="Arial Narrow"/>
              </a:rPr>
              <a:t>LIFE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89419" y="5468873"/>
            <a:ext cx="2811780" cy="184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9419" y="5468873"/>
            <a:ext cx="2811779" cy="184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777228" y="2228088"/>
            <a:ext cx="2823972" cy="3534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08252" y="2174317"/>
            <a:ext cx="7669530" cy="254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20" i="1">
                <a:latin typeface="Arial"/>
                <a:cs typeface="Arial"/>
              </a:rPr>
              <a:t>What</a:t>
            </a:r>
            <a:r>
              <a:rPr dirty="0" sz="3200" spc="-5" i="1">
                <a:latin typeface="Arial"/>
                <a:cs typeface="Arial"/>
              </a:rPr>
              <a:t> </a:t>
            </a:r>
            <a:r>
              <a:rPr dirty="0" sz="3200" spc="-15" i="1">
                <a:latin typeface="Arial"/>
                <a:cs typeface="Arial"/>
              </a:rPr>
              <a:t>i</a:t>
            </a:r>
            <a:r>
              <a:rPr dirty="0" sz="3200" spc="-20" i="1">
                <a:latin typeface="Arial"/>
                <a:cs typeface="Arial"/>
              </a:rPr>
              <a:t>s</a:t>
            </a:r>
            <a:r>
              <a:rPr dirty="0" sz="3200" i="1">
                <a:latin typeface="Arial"/>
                <a:cs typeface="Arial"/>
              </a:rPr>
              <a:t> </a:t>
            </a:r>
            <a:r>
              <a:rPr dirty="0" sz="3200" spc="-20" i="1">
                <a:latin typeface="Arial"/>
                <a:cs typeface="Arial"/>
              </a:rPr>
              <a:t>a</a:t>
            </a:r>
            <a:r>
              <a:rPr dirty="0" sz="3200" spc="-10" i="1">
                <a:latin typeface="Arial"/>
                <a:cs typeface="Arial"/>
              </a:rPr>
              <a:t> </a:t>
            </a:r>
            <a:r>
              <a:rPr dirty="0" sz="3200" spc="-25" b="1" i="1">
                <a:latin typeface="Arial"/>
                <a:cs typeface="Arial"/>
              </a:rPr>
              <a:t>jus</a:t>
            </a:r>
            <a:r>
              <a:rPr dirty="0" sz="3200" spc="-15" b="1" i="1">
                <a:latin typeface="Arial"/>
                <a:cs typeface="Arial"/>
              </a:rPr>
              <a:t>t</a:t>
            </a:r>
            <a:r>
              <a:rPr dirty="0" sz="3200" spc="-15" b="1" i="1">
                <a:latin typeface="Arial"/>
                <a:cs typeface="Arial"/>
              </a:rPr>
              <a:t> </a:t>
            </a:r>
            <a:r>
              <a:rPr dirty="0" sz="3200" spc="-20" b="1" i="1">
                <a:latin typeface="Arial"/>
                <a:cs typeface="Arial"/>
              </a:rPr>
              <a:t>cit</a:t>
            </a:r>
            <a:r>
              <a:rPr dirty="0" sz="3200" spc="-20" b="1" i="1">
                <a:latin typeface="Arial"/>
                <a:cs typeface="Arial"/>
              </a:rPr>
              <a:t>y</a:t>
            </a:r>
            <a:r>
              <a:rPr dirty="0" sz="3200" spc="-20" i="1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3150">
              <a:latin typeface="Times New Roman"/>
              <a:cs typeface="Times New Roman"/>
            </a:endParaRPr>
          </a:p>
          <a:p>
            <a:pPr marL="19050" marR="5080">
              <a:lnSpc>
                <a:spcPct val="150000"/>
              </a:lnSpc>
            </a:pPr>
            <a:r>
              <a:rPr dirty="0" sz="2400" spc="-5" i="1">
                <a:latin typeface="Arial"/>
                <a:cs typeface="Arial"/>
              </a:rPr>
              <a:t>“</a:t>
            </a:r>
            <a:r>
              <a:rPr dirty="0" sz="2400" i="1">
                <a:latin typeface="Arial"/>
                <a:cs typeface="Arial"/>
              </a:rPr>
              <a:t>a </a:t>
            </a:r>
            <a:r>
              <a:rPr dirty="0" sz="2400" spc="-5" i="1">
                <a:latin typeface="Arial"/>
                <a:cs typeface="Arial"/>
              </a:rPr>
              <a:t>cit</a:t>
            </a:r>
            <a:r>
              <a:rPr dirty="0" sz="2400" i="1">
                <a:latin typeface="Arial"/>
                <a:cs typeface="Arial"/>
              </a:rPr>
              <a:t>y </a:t>
            </a:r>
            <a:r>
              <a:rPr dirty="0" sz="2400" spc="-5" i="1">
                <a:latin typeface="Arial"/>
                <a:cs typeface="Arial"/>
              </a:rPr>
              <a:t>i</a:t>
            </a:r>
            <a:r>
              <a:rPr dirty="0" sz="2400" i="1">
                <a:latin typeface="Arial"/>
                <a:cs typeface="Arial"/>
              </a:rPr>
              <a:t>n </a:t>
            </a:r>
            <a:r>
              <a:rPr dirty="0" sz="2400" spc="-5" i="1">
                <a:latin typeface="Arial"/>
                <a:cs typeface="Arial"/>
              </a:rPr>
              <a:t>whic</a:t>
            </a:r>
            <a:r>
              <a:rPr dirty="0" sz="2400" i="1">
                <a:latin typeface="Arial"/>
                <a:cs typeface="Arial"/>
              </a:rPr>
              <a:t>h </a:t>
            </a:r>
            <a:r>
              <a:rPr dirty="0" sz="2400" spc="-5" i="1">
                <a:latin typeface="Arial"/>
                <a:cs typeface="Arial"/>
              </a:rPr>
              <a:t>publi</a:t>
            </a:r>
            <a:r>
              <a:rPr dirty="0" sz="2400" i="1">
                <a:latin typeface="Arial"/>
                <a:cs typeface="Arial"/>
              </a:rPr>
              <a:t>c</a:t>
            </a:r>
            <a:r>
              <a:rPr dirty="0" sz="2400" spc="20" i="1">
                <a:latin typeface="Arial"/>
                <a:cs typeface="Arial"/>
              </a:rPr>
              <a:t> </a:t>
            </a:r>
            <a:r>
              <a:rPr dirty="0" sz="2400" spc="-5" b="1" i="1">
                <a:latin typeface="Arial"/>
                <a:cs typeface="Arial"/>
              </a:rPr>
              <a:t>investmen</a:t>
            </a:r>
            <a:r>
              <a:rPr dirty="0" sz="2400" b="1" i="1">
                <a:latin typeface="Arial"/>
                <a:cs typeface="Arial"/>
              </a:rPr>
              <a:t>t</a:t>
            </a:r>
            <a:r>
              <a:rPr dirty="0" sz="2400" spc="5" b="1" i="1">
                <a:latin typeface="Arial"/>
                <a:cs typeface="Arial"/>
              </a:rPr>
              <a:t> </a:t>
            </a:r>
            <a:r>
              <a:rPr dirty="0" sz="2400" spc="-20" b="1" i="1">
                <a:latin typeface="Arial"/>
                <a:cs typeface="Arial"/>
              </a:rPr>
              <a:t>an</a:t>
            </a:r>
            <a:r>
              <a:rPr dirty="0" sz="2400" spc="-15" b="1" i="1">
                <a:latin typeface="Arial"/>
                <a:cs typeface="Arial"/>
              </a:rPr>
              <a:t>d</a:t>
            </a:r>
            <a:r>
              <a:rPr dirty="0" sz="2400" spc="-5" b="1" i="1">
                <a:latin typeface="Arial"/>
                <a:cs typeface="Arial"/>
              </a:rPr>
              <a:t> </a:t>
            </a:r>
            <a:r>
              <a:rPr dirty="0" sz="2400" spc="-20" b="1" i="1">
                <a:latin typeface="Arial"/>
                <a:cs typeface="Arial"/>
              </a:rPr>
              <a:t>regulatio</a:t>
            </a:r>
            <a:r>
              <a:rPr dirty="0" sz="2400" spc="-15" b="1" i="1">
                <a:latin typeface="Arial"/>
                <a:cs typeface="Arial"/>
              </a:rPr>
              <a:t>n</a:t>
            </a:r>
            <a:r>
              <a:rPr dirty="0" sz="2400" spc="-5" b="1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would produc</a:t>
            </a:r>
            <a:r>
              <a:rPr dirty="0" sz="2400" i="1">
                <a:latin typeface="Arial"/>
                <a:cs typeface="Arial"/>
              </a:rPr>
              <a:t>e</a:t>
            </a:r>
            <a:r>
              <a:rPr dirty="0" sz="2400" spc="25" i="1">
                <a:latin typeface="Arial"/>
                <a:cs typeface="Arial"/>
              </a:rPr>
              <a:t> </a:t>
            </a:r>
            <a:r>
              <a:rPr dirty="0" sz="2400" spc="-20" b="1" i="1">
                <a:latin typeface="Arial"/>
                <a:cs typeface="Arial"/>
              </a:rPr>
              <a:t>equitabl</a:t>
            </a:r>
            <a:r>
              <a:rPr dirty="0" sz="2400" spc="-15" b="1" i="1">
                <a:latin typeface="Arial"/>
                <a:cs typeface="Arial"/>
              </a:rPr>
              <a:t>e</a:t>
            </a:r>
            <a:r>
              <a:rPr dirty="0" sz="2400" spc="10" b="1" i="1">
                <a:latin typeface="Arial"/>
                <a:cs typeface="Arial"/>
              </a:rPr>
              <a:t> </a:t>
            </a:r>
            <a:r>
              <a:rPr dirty="0" sz="2400" spc="-5" b="1" i="1">
                <a:latin typeface="Arial"/>
                <a:cs typeface="Arial"/>
              </a:rPr>
              <a:t>outcome</a:t>
            </a:r>
            <a:r>
              <a:rPr dirty="0" sz="2400" b="1" i="1">
                <a:latin typeface="Arial"/>
                <a:cs typeface="Arial"/>
              </a:rPr>
              <a:t>s </a:t>
            </a:r>
            <a:r>
              <a:rPr dirty="0" sz="2400" spc="-5" i="1">
                <a:latin typeface="Arial"/>
                <a:cs typeface="Arial"/>
              </a:rPr>
              <a:t>rathe</a:t>
            </a:r>
            <a:r>
              <a:rPr dirty="0" sz="2400" i="1">
                <a:latin typeface="Arial"/>
                <a:cs typeface="Arial"/>
              </a:rPr>
              <a:t>r</a:t>
            </a:r>
            <a:r>
              <a:rPr dirty="0" sz="2400" spc="1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tha</a:t>
            </a:r>
            <a:r>
              <a:rPr dirty="0" sz="2400" i="1">
                <a:latin typeface="Arial"/>
                <a:cs typeface="Arial"/>
              </a:rPr>
              <a:t>n</a:t>
            </a:r>
            <a:r>
              <a:rPr dirty="0" sz="2400" spc="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suppor</a:t>
            </a:r>
            <a:r>
              <a:rPr dirty="0" sz="2400" i="1">
                <a:latin typeface="Arial"/>
                <a:cs typeface="Arial"/>
              </a:rPr>
              <a:t>t</a:t>
            </a:r>
            <a:r>
              <a:rPr dirty="0" sz="2400" spc="1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those</a:t>
            </a:r>
            <a:r>
              <a:rPr dirty="0" sz="2400" spc="-5" i="1">
                <a:latin typeface="Arial"/>
                <a:cs typeface="Arial"/>
              </a:rPr>
              <a:t> alread</a:t>
            </a:r>
            <a:r>
              <a:rPr dirty="0" sz="2400" i="1">
                <a:latin typeface="Arial"/>
                <a:cs typeface="Arial"/>
              </a:rPr>
              <a:t>y</a:t>
            </a:r>
            <a:r>
              <a:rPr dirty="0" sz="2400" spc="1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wel</a:t>
            </a:r>
            <a:r>
              <a:rPr dirty="0" sz="2400" i="1">
                <a:latin typeface="Arial"/>
                <a:cs typeface="Arial"/>
              </a:rPr>
              <a:t>l</a:t>
            </a:r>
            <a:r>
              <a:rPr dirty="0" sz="2400" spc="15" i="1">
                <a:latin typeface="Arial"/>
                <a:cs typeface="Arial"/>
              </a:rPr>
              <a:t> </a:t>
            </a:r>
            <a:r>
              <a:rPr dirty="0" sz="2400" spc="-15" i="1">
                <a:latin typeface="Arial"/>
                <a:cs typeface="Arial"/>
              </a:rPr>
              <a:t>off</a:t>
            </a:r>
            <a:r>
              <a:rPr dirty="0" sz="2400" spc="-10" i="1">
                <a:latin typeface="Arial"/>
                <a:cs typeface="Arial"/>
              </a:rPr>
              <a:t>”</a:t>
            </a:r>
            <a:r>
              <a:rPr dirty="0" sz="240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(Fainstein,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201</a:t>
            </a:r>
            <a:r>
              <a:rPr dirty="0" sz="1800" i="1">
                <a:latin typeface="Arial"/>
                <a:cs typeface="Arial"/>
              </a:rPr>
              <a:t>0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: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2935"/>
              </a:lnSpc>
            </a:pPr>
            <a:r>
              <a:rPr dirty="0" spc="-20"/>
              <a:t>MAPPIN</a:t>
            </a:r>
            <a:r>
              <a:rPr dirty="0" spc="-20"/>
              <a:t>G</a:t>
            </a:r>
            <a:r>
              <a:rPr dirty="0" spc="5"/>
              <a:t> </a:t>
            </a:r>
            <a:r>
              <a:rPr dirty="0" spc="-15"/>
              <a:t>UNEQUAL</a:t>
            </a:r>
            <a:r>
              <a:rPr dirty="0"/>
              <a:t> </a:t>
            </a:r>
            <a:r>
              <a:rPr dirty="0" spc="-20"/>
              <a:t>QUALITY-OF-LIF</a:t>
            </a:r>
            <a:r>
              <a:rPr dirty="0" spc="-15"/>
              <a:t>E</a:t>
            </a:r>
            <a:r>
              <a:rPr dirty="0" spc="15"/>
              <a:t> </a:t>
            </a:r>
            <a:r>
              <a:rPr dirty="0" spc="-15"/>
              <a:t>CONDITIONS</a:t>
            </a:r>
          </a:p>
          <a:p>
            <a:pPr marL="107314">
              <a:lnSpc>
                <a:spcPts val="2215"/>
              </a:lnSpc>
            </a:pPr>
            <a:r>
              <a:rPr dirty="0" sz="2000" spc="-15" b="0">
                <a:solidFill>
                  <a:srgbClr val="FF0000"/>
                </a:solidFill>
                <a:latin typeface="Arial Narrow"/>
                <a:cs typeface="Arial Narrow"/>
              </a:rPr>
              <a:t>TOWARDS</a:t>
            </a:r>
            <a:r>
              <a:rPr dirty="0" sz="2000" spc="15" b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15" b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2000" b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20" b="0">
                <a:solidFill>
                  <a:srgbClr val="FF0000"/>
                </a:solidFill>
                <a:latin typeface="Arial Narrow"/>
                <a:cs typeface="Arial Narrow"/>
              </a:rPr>
              <a:t>JUS</a:t>
            </a:r>
            <a:r>
              <a:rPr dirty="0" sz="2000" spc="-10" b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dirty="0" sz="2000" spc="10" b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10" b="0">
                <a:solidFill>
                  <a:srgbClr val="FF0000"/>
                </a:solidFill>
                <a:latin typeface="Arial Narrow"/>
                <a:cs typeface="Arial Narrow"/>
              </a:rPr>
              <a:t>CITY</a:t>
            </a:r>
            <a:r>
              <a:rPr dirty="0" sz="2000" spc="-5" b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5" b="0">
                <a:solidFill>
                  <a:srgbClr val="FF0000"/>
                </a:solidFill>
                <a:latin typeface="Arial Narrow"/>
                <a:cs typeface="Arial Narrow"/>
              </a:rPr>
              <a:t>/</a:t>
            </a:r>
            <a:r>
              <a:rPr dirty="0" sz="2000" spc="-15" b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15" b="0">
                <a:solidFill>
                  <a:srgbClr val="FF0000"/>
                </a:solidFill>
                <a:latin typeface="Arial Narrow"/>
                <a:cs typeface="Arial Narrow"/>
              </a:rPr>
              <a:t>INCLUSIV</a:t>
            </a:r>
            <a:r>
              <a:rPr dirty="0" sz="2000" spc="-15" b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dirty="0" sz="2000" spc="25" b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15" b="0">
                <a:solidFill>
                  <a:srgbClr val="FF0000"/>
                </a:solidFill>
                <a:latin typeface="Arial Narrow"/>
                <a:cs typeface="Arial Narrow"/>
              </a:rPr>
              <a:t>COMMUNITIES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5016" y="2068988"/>
            <a:ext cx="322453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5">
                <a:latin typeface="Arial"/>
                <a:cs typeface="Arial"/>
              </a:rPr>
              <a:t> Jus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 Cit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5">
                <a:latin typeface="Arial"/>
                <a:cs typeface="Arial"/>
              </a:rPr>
              <a:t> attributes: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71370" y="3613784"/>
            <a:ext cx="2033270" cy="1036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2000" spc="-20" b="1">
                <a:latin typeface="Arial"/>
                <a:cs typeface="Arial"/>
              </a:rPr>
              <a:t>EQUITY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 spc="-20" b="1">
                <a:latin typeface="Arial"/>
                <a:cs typeface="Arial"/>
              </a:rPr>
              <a:t>DEMOCR</a:t>
            </a:r>
            <a:r>
              <a:rPr dirty="0" sz="2000" spc="-10" b="1">
                <a:latin typeface="Arial"/>
                <a:cs typeface="Arial"/>
              </a:rPr>
              <a:t>A</a:t>
            </a:r>
            <a:r>
              <a:rPr dirty="0" sz="2000" spc="-10" b="1">
                <a:latin typeface="Arial"/>
                <a:cs typeface="Arial"/>
              </a:rPr>
              <a:t>C</a:t>
            </a:r>
            <a:r>
              <a:rPr dirty="0" sz="2000" spc="-15" b="1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 spc="-15" b="1">
                <a:latin typeface="Arial"/>
                <a:cs typeface="Arial"/>
              </a:rPr>
              <a:t>DIVERSITY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25029" y="6263272"/>
            <a:ext cx="185991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Arial"/>
                <a:cs typeface="Arial"/>
              </a:rPr>
              <a:t>Fainstei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(2010)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TH</a:t>
            </a:r>
            <a:r>
              <a:rPr dirty="0" spc="-15"/>
              <a:t>E</a:t>
            </a:r>
            <a:r>
              <a:rPr dirty="0" spc="-10"/>
              <a:t> </a:t>
            </a:r>
            <a:r>
              <a:rPr dirty="0" spc="-20"/>
              <a:t>JUS</a:t>
            </a:r>
            <a:r>
              <a:rPr dirty="0" spc="-15"/>
              <a:t>T</a:t>
            </a:r>
            <a:r>
              <a:rPr dirty="0" spc="5"/>
              <a:t> </a:t>
            </a:r>
            <a:r>
              <a:rPr dirty="0" spc="-15"/>
              <a:t>CITY</a:t>
            </a:r>
            <a:r>
              <a:rPr dirty="0" spc="-15"/>
              <a:t> </a:t>
            </a:r>
            <a:r>
              <a:rPr dirty="0" spc="-15"/>
              <a:t>–</a:t>
            </a:r>
            <a:r>
              <a:rPr dirty="0" spc="-5"/>
              <a:t> </a:t>
            </a:r>
            <a:r>
              <a:rPr dirty="0" spc="-15"/>
              <a:t>MAIN</a:t>
            </a:r>
            <a:r>
              <a:rPr dirty="0" spc="-15"/>
              <a:t> </a:t>
            </a:r>
            <a:r>
              <a:rPr dirty="0" spc="-20"/>
              <a:t>CONCERNS</a:t>
            </a:r>
          </a:p>
        </p:txBody>
      </p:sp>
      <p:sp>
        <p:nvSpPr>
          <p:cNvPr id="41" name="object 41"/>
          <p:cNvSpPr/>
          <p:nvPr/>
        </p:nvSpPr>
        <p:spPr>
          <a:xfrm>
            <a:off x="6400800" y="2035301"/>
            <a:ext cx="3200399" cy="485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2140" y="535556"/>
            <a:ext cx="4565015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600" b="1">
                <a:latin typeface="Arial"/>
                <a:cs typeface="Arial"/>
              </a:rPr>
              <a:t>EQUITY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211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2272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1764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176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714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8873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80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8366" y="698449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0" y="7239"/>
                </a:moveTo>
                <a:lnTo>
                  <a:pt x="41148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8366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7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701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13861" y="6929628"/>
            <a:ext cx="43180" cy="16510"/>
          </a:xfrm>
          <a:custGeom>
            <a:avLst/>
            <a:gdLst/>
            <a:ahLst/>
            <a:cxnLst/>
            <a:rect l="l" t="t" r="r" b="b"/>
            <a:pathLst>
              <a:path w="43179" h="16509">
                <a:moveTo>
                  <a:pt x="0" y="8000"/>
                </a:moveTo>
                <a:lnTo>
                  <a:pt x="4318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3354" y="6984492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39" h="14604">
                <a:moveTo>
                  <a:pt x="0" y="7239"/>
                </a:moveTo>
                <a:lnTo>
                  <a:pt x="40386" y="7239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354" y="7043166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7620"/>
                </a:moveTo>
                <a:lnTo>
                  <a:pt x="44958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20467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9838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9998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937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875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0891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7529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6900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7060" y="6929628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10" h="16509">
                <a:moveTo>
                  <a:pt x="0" y="8000"/>
                </a:moveTo>
                <a:lnTo>
                  <a:pt x="29210" y="8000"/>
                </a:lnTo>
              </a:path>
            </a:pathLst>
          </a:custGeom>
          <a:ln w="172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6255" y="692962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77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6416" y="6929628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40">
                <a:moveTo>
                  <a:pt x="0" y="7620"/>
                </a:moveTo>
                <a:lnTo>
                  <a:pt x="39369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66416" y="6984492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4" h="15240">
                <a:moveTo>
                  <a:pt x="0" y="7619"/>
                </a:moveTo>
                <a:lnTo>
                  <a:pt x="37337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21967" y="2872357"/>
            <a:ext cx="7574915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099"/>
              </a:lnSpc>
            </a:pPr>
            <a:r>
              <a:rPr dirty="0" sz="2000" spc="-10">
                <a:latin typeface="Arial"/>
                <a:cs typeface="Arial"/>
              </a:rPr>
              <a:t>Equity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implies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fairnes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(distributiona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equity</a:t>
            </a:r>
            <a:r>
              <a:rPr dirty="0" sz="2000" spc="-10">
                <a:latin typeface="Arial"/>
                <a:cs typeface="Arial"/>
              </a:rPr>
              <a:t>)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”i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whic</a:t>
            </a:r>
            <a:r>
              <a:rPr dirty="0" sz="2000" spc="-15">
                <a:latin typeface="Arial"/>
                <a:cs typeface="Arial"/>
              </a:rPr>
              <a:t>h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polic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aims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betterin</a:t>
            </a:r>
            <a:r>
              <a:rPr dirty="0" sz="2000" spc="-15">
                <a:latin typeface="Arial"/>
                <a:cs typeface="Arial"/>
              </a:rPr>
              <a:t>g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situatio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thos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wh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withou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stat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intervention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woul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suffe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fro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relativ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deprivation</a:t>
            </a:r>
            <a:r>
              <a:rPr dirty="0" sz="2000" spc="-10"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1967" y="4642489"/>
            <a:ext cx="761365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299"/>
              </a:lnSpc>
            </a:pP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Main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sector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where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planners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confronted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equity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issues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late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to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urban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regeneration,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social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services,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transportation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housing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94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pc="-20"/>
              <a:t>TH</a:t>
            </a:r>
            <a:r>
              <a:rPr dirty="0" spc="-15"/>
              <a:t>E</a:t>
            </a:r>
            <a:r>
              <a:rPr dirty="0" spc="-5"/>
              <a:t> </a:t>
            </a:r>
            <a:r>
              <a:rPr dirty="0" spc="-20"/>
              <a:t>JUS</a:t>
            </a:r>
            <a:r>
              <a:rPr dirty="0" spc="-15"/>
              <a:t>T</a:t>
            </a:r>
            <a:r>
              <a:rPr dirty="0" spc="-5"/>
              <a:t> </a:t>
            </a:r>
            <a:r>
              <a:rPr dirty="0" spc="-15"/>
              <a:t>CITY</a:t>
            </a:r>
            <a:r>
              <a:rPr dirty="0" spc="-10"/>
              <a:t> </a:t>
            </a:r>
            <a:r>
              <a:rPr dirty="0" spc="-10"/>
              <a:t>-</a:t>
            </a:r>
            <a:r>
              <a:rPr dirty="0"/>
              <a:t> </a:t>
            </a:r>
            <a:r>
              <a:rPr dirty="0" spc="-15"/>
              <a:t>E</a:t>
            </a:r>
            <a:r>
              <a:rPr dirty="0" spc="-20"/>
              <a:t>QUITY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6795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70103" y="0"/>
                </a:lnTo>
                <a:lnTo>
                  <a:pt x="44957" y="110489"/>
                </a:lnTo>
                <a:lnTo>
                  <a:pt x="20573" y="0"/>
                </a:lnTo>
                <a:lnTo>
                  <a:pt x="0" y="0"/>
                </a:lnTo>
                <a:lnTo>
                  <a:pt x="32765" y="128777"/>
                </a:lnTo>
                <a:lnTo>
                  <a:pt x="55625" y="12877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9582" y="6929628"/>
            <a:ext cx="74295" cy="128905"/>
          </a:xfrm>
          <a:custGeom>
            <a:avLst/>
            <a:gdLst/>
            <a:ahLst/>
            <a:cxnLst/>
            <a:rect l="l" t="t" r="r" b="b"/>
            <a:pathLst>
              <a:path w="74294" h="128904">
                <a:moveTo>
                  <a:pt x="74082" y="35848"/>
                </a:moveTo>
                <a:lnTo>
                  <a:pt x="51563" y="738"/>
                </a:lnTo>
                <a:lnTo>
                  <a:pt x="0" y="0"/>
                </a:lnTo>
                <a:lnTo>
                  <a:pt x="0" y="128777"/>
                </a:lnTo>
                <a:lnTo>
                  <a:pt x="19811" y="128777"/>
                </a:lnTo>
                <a:lnTo>
                  <a:pt x="19811" y="15239"/>
                </a:lnTo>
                <a:lnTo>
                  <a:pt x="33740" y="15239"/>
                </a:lnTo>
                <a:lnTo>
                  <a:pt x="47295" y="18836"/>
                </a:lnTo>
                <a:lnTo>
                  <a:pt x="53339" y="31241"/>
                </a:lnTo>
                <a:lnTo>
                  <a:pt x="53339" y="63741"/>
                </a:lnTo>
                <a:lnTo>
                  <a:pt x="59158" y="61707"/>
                </a:lnTo>
                <a:lnTo>
                  <a:pt x="66628" y="55578"/>
                </a:lnTo>
                <a:lnTo>
                  <a:pt x="71691" y="46551"/>
                </a:lnTo>
                <a:lnTo>
                  <a:pt x="74082" y="35848"/>
                </a:lnTo>
                <a:close/>
              </a:path>
              <a:path w="74294" h="128904">
                <a:moveTo>
                  <a:pt x="53339" y="63741"/>
                </a:moveTo>
                <a:lnTo>
                  <a:pt x="53339" y="37337"/>
                </a:lnTo>
                <a:lnTo>
                  <a:pt x="52315" y="43904"/>
                </a:lnTo>
                <a:lnTo>
                  <a:pt x="44998" y="54131"/>
                </a:lnTo>
                <a:lnTo>
                  <a:pt x="30479" y="56387"/>
                </a:lnTo>
                <a:lnTo>
                  <a:pt x="19811" y="56387"/>
                </a:lnTo>
                <a:lnTo>
                  <a:pt x="19811" y="71627"/>
                </a:lnTo>
                <a:lnTo>
                  <a:pt x="37337" y="71627"/>
                </a:lnTo>
                <a:lnTo>
                  <a:pt x="38861" y="72389"/>
                </a:lnTo>
                <a:lnTo>
                  <a:pt x="41147" y="72389"/>
                </a:lnTo>
                <a:lnTo>
                  <a:pt x="41909" y="73151"/>
                </a:lnTo>
                <a:lnTo>
                  <a:pt x="42671" y="73151"/>
                </a:lnTo>
                <a:lnTo>
                  <a:pt x="44195" y="73913"/>
                </a:lnTo>
                <a:lnTo>
                  <a:pt x="44998" y="73954"/>
                </a:lnTo>
                <a:lnTo>
                  <a:pt x="45719" y="74675"/>
                </a:lnTo>
                <a:lnTo>
                  <a:pt x="46481" y="74675"/>
                </a:lnTo>
                <a:lnTo>
                  <a:pt x="47243" y="75437"/>
                </a:lnTo>
                <a:lnTo>
                  <a:pt x="47243" y="76199"/>
                </a:lnTo>
                <a:lnTo>
                  <a:pt x="48767" y="77723"/>
                </a:lnTo>
                <a:lnTo>
                  <a:pt x="48767" y="78485"/>
                </a:lnTo>
                <a:lnTo>
                  <a:pt x="49529" y="79247"/>
                </a:lnTo>
                <a:lnTo>
                  <a:pt x="49529" y="81533"/>
                </a:lnTo>
                <a:lnTo>
                  <a:pt x="50291" y="82295"/>
                </a:lnTo>
                <a:lnTo>
                  <a:pt x="50291" y="84581"/>
                </a:lnTo>
                <a:lnTo>
                  <a:pt x="51053" y="86105"/>
                </a:lnTo>
                <a:lnTo>
                  <a:pt x="51053" y="91310"/>
                </a:lnTo>
                <a:lnTo>
                  <a:pt x="52260" y="92100"/>
                </a:lnTo>
                <a:lnTo>
                  <a:pt x="52260" y="114030"/>
                </a:lnTo>
                <a:lnTo>
                  <a:pt x="52425" y="117576"/>
                </a:lnTo>
                <a:lnTo>
                  <a:pt x="52577" y="118173"/>
                </a:lnTo>
                <a:lnTo>
                  <a:pt x="52577" y="64007"/>
                </a:lnTo>
                <a:lnTo>
                  <a:pt x="53339" y="63741"/>
                </a:lnTo>
                <a:close/>
              </a:path>
              <a:path w="74294" h="128904">
                <a:moveTo>
                  <a:pt x="51053" y="91310"/>
                </a:moveTo>
                <a:lnTo>
                  <a:pt x="51053" y="86105"/>
                </a:lnTo>
                <a:lnTo>
                  <a:pt x="50825" y="91160"/>
                </a:lnTo>
                <a:lnTo>
                  <a:pt x="51053" y="91310"/>
                </a:lnTo>
                <a:close/>
              </a:path>
              <a:path w="74294" h="128904">
                <a:moveTo>
                  <a:pt x="52260" y="114030"/>
                </a:moveTo>
                <a:lnTo>
                  <a:pt x="52260" y="92100"/>
                </a:lnTo>
                <a:lnTo>
                  <a:pt x="51815" y="98297"/>
                </a:lnTo>
                <a:lnTo>
                  <a:pt x="51866" y="105575"/>
                </a:lnTo>
                <a:lnTo>
                  <a:pt x="52260" y="114030"/>
                </a:lnTo>
                <a:close/>
              </a:path>
              <a:path w="74294" h="128904">
                <a:moveTo>
                  <a:pt x="73913" y="128777"/>
                </a:moveTo>
                <a:lnTo>
                  <a:pt x="73913" y="124967"/>
                </a:lnTo>
                <a:lnTo>
                  <a:pt x="73151" y="122681"/>
                </a:lnTo>
                <a:lnTo>
                  <a:pt x="72936" y="114528"/>
                </a:lnTo>
                <a:lnTo>
                  <a:pt x="71894" y="106438"/>
                </a:lnTo>
                <a:lnTo>
                  <a:pt x="71627" y="98297"/>
                </a:lnTo>
                <a:lnTo>
                  <a:pt x="71627" y="85343"/>
                </a:lnTo>
                <a:lnTo>
                  <a:pt x="70865" y="83819"/>
                </a:lnTo>
                <a:lnTo>
                  <a:pt x="70865" y="80771"/>
                </a:lnTo>
                <a:lnTo>
                  <a:pt x="70103" y="79247"/>
                </a:lnTo>
                <a:lnTo>
                  <a:pt x="70103" y="76961"/>
                </a:lnTo>
                <a:lnTo>
                  <a:pt x="68770" y="74104"/>
                </a:lnTo>
                <a:lnTo>
                  <a:pt x="68148" y="71450"/>
                </a:lnTo>
                <a:lnTo>
                  <a:pt x="65531" y="69341"/>
                </a:lnTo>
                <a:lnTo>
                  <a:pt x="62540" y="66350"/>
                </a:lnTo>
                <a:lnTo>
                  <a:pt x="61721" y="66293"/>
                </a:lnTo>
                <a:lnTo>
                  <a:pt x="60959" y="65531"/>
                </a:lnTo>
                <a:lnTo>
                  <a:pt x="59435" y="65531"/>
                </a:lnTo>
                <a:lnTo>
                  <a:pt x="58673" y="64769"/>
                </a:lnTo>
                <a:lnTo>
                  <a:pt x="56387" y="64769"/>
                </a:lnTo>
                <a:lnTo>
                  <a:pt x="54863" y="64007"/>
                </a:lnTo>
                <a:lnTo>
                  <a:pt x="52577" y="64007"/>
                </a:lnTo>
                <a:lnTo>
                  <a:pt x="52577" y="118173"/>
                </a:lnTo>
                <a:lnTo>
                  <a:pt x="53339" y="121157"/>
                </a:lnTo>
                <a:lnTo>
                  <a:pt x="53339" y="126491"/>
                </a:lnTo>
                <a:lnTo>
                  <a:pt x="54101" y="128777"/>
                </a:lnTo>
                <a:lnTo>
                  <a:pt x="73913" y="128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3769" y="6927307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4">
                <a:moveTo>
                  <a:pt x="55926" y="130342"/>
                </a:moveTo>
                <a:lnTo>
                  <a:pt x="55926" y="102904"/>
                </a:lnTo>
                <a:lnTo>
                  <a:pt x="55164" y="104428"/>
                </a:lnTo>
                <a:lnTo>
                  <a:pt x="55164" y="106714"/>
                </a:lnTo>
                <a:lnTo>
                  <a:pt x="54402" y="108238"/>
                </a:lnTo>
                <a:lnTo>
                  <a:pt x="54402" y="109762"/>
                </a:lnTo>
                <a:lnTo>
                  <a:pt x="53640" y="111286"/>
                </a:lnTo>
                <a:lnTo>
                  <a:pt x="52116" y="112810"/>
                </a:lnTo>
                <a:lnTo>
                  <a:pt x="51354" y="114334"/>
                </a:lnTo>
                <a:lnTo>
                  <a:pt x="40754" y="118687"/>
                </a:lnTo>
                <a:lnTo>
                  <a:pt x="30059" y="117621"/>
                </a:lnTo>
                <a:lnTo>
                  <a:pt x="22869" y="110508"/>
                </a:lnTo>
                <a:lnTo>
                  <a:pt x="20874" y="97570"/>
                </a:lnTo>
                <a:lnTo>
                  <a:pt x="20874" y="93760"/>
                </a:lnTo>
                <a:lnTo>
                  <a:pt x="300" y="93760"/>
                </a:lnTo>
                <a:lnTo>
                  <a:pt x="18689" y="130358"/>
                </a:lnTo>
                <a:lnTo>
                  <a:pt x="39924" y="133992"/>
                </a:lnTo>
                <a:lnTo>
                  <a:pt x="40754" y="133958"/>
                </a:lnTo>
                <a:lnTo>
                  <a:pt x="51387" y="132219"/>
                </a:lnTo>
                <a:lnTo>
                  <a:pt x="55926" y="130342"/>
                </a:lnTo>
                <a:close/>
              </a:path>
              <a:path w="76200" h="133984">
                <a:moveTo>
                  <a:pt x="74976" y="36610"/>
                </a:moveTo>
                <a:lnTo>
                  <a:pt x="74976" y="32038"/>
                </a:lnTo>
                <a:lnTo>
                  <a:pt x="73920" y="22014"/>
                </a:lnTo>
                <a:lnTo>
                  <a:pt x="40397" y="114"/>
                </a:lnTo>
                <a:lnTo>
                  <a:pt x="35352" y="0"/>
                </a:lnTo>
                <a:lnTo>
                  <a:pt x="23510" y="2292"/>
                </a:lnTo>
                <a:lnTo>
                  <a:pt x="1933" y="37114"/>
                </a:lnTo>
                <a:lnTo>
                  <a:pt x="5140" y="49306"/>
                </a:lnTo>
                <a:lnTo>
                  <a:pt x="12492" y="59470"/>
                </a:lnTo>
                <a:lnTo>
                  <a:pt x="14778" y="60994"/>
                </a:lnTo>
                <a:lnTo>
                  <a:pt x="17064" y="63280"/>
                </a:lnTo>
                <a:lnTo>
                  <a:pt x="22398" y="67742"/>
                </a:lnTo>
                <a:lnTo>
                  <a:pt x="22398" y="28228"/>
                </a:lnTo>
                <a:lnTo>
                  <a:pt x="23160" y="25942"/>
                </a:lnTo>
                <a:lnTo>
                  <a:pt x="23160" y="24418"/>
                </a:lnTo>
                <a:lnTo>
                  <a:pt x="24684" y="21370"/>
                </a:lnTo>
                <a:lnTo>
                  <a:pt x="27732" y="18322"/>
                </a:lnTo>
                <a:lnTo>
                  <a:pt x="36254" y="13585"/>
                </a:lnTo>
                <a:lnTo>
                  <a:pt x="36254" y="15659"/>
                </a:lnTo>
                <a:lnTo>
                  <a:pt x="44496" y="15274"/>
                </a:lnTo>
                <a:lnTo>
                  <a:pt x="47544" y="16798"/>
                </a:lnTo>
                <a:lnTo>
                  <a:pt x="53323" y="21713"/>
                </a:lnTo>
                <a:lnTo>
                  <a:pt x="53348" y="21053"/>
                </a:lnTo>
                <a:lnTo>
                  <a:pt x="54402" y="28990"/>
                </a:lnTo>
                <a:lnTo>
                  <a:pt x="54402" y="31276"/>
                </a:lnTo>
                <a:lnTo>
                  <a:pt x="55164" y="33562"/>
                </a:lnTo>
                <a:lnTo>
                  <a:pt x="55164" y="36610"/>
                </a:lnTo>
                <a:lnTo>
                  <a:pt x="74976" y="36610"/>
                </a:lnTo>
                <a:close/>
              </a:path>
              <a:path w="76200" h="133984">
                <a:moveTo>
                  <a:pt x="42210" y="79282"/>
                </a:moveTo>
                <a:lnTo>
                  <a:pt x="42210" y="55660"/>
                </a:lnTo>
                <a:lnTo>
                  <a:pt x="41448" y="55660"/>
                </a:lnTo>
                <a:lnTo>
                  <a:pt x="40754" y="54966"/>
                </a:lnTo>
                <a:lnTo>
                  <a:pt x="39924" y="54898"/>
                </a:lnTo>
                <a:lnTo>
                  <a:pt x="38400" y="53374"/>
                </a:lnTo>
                <a:lnTo>
                  <a:pt x="36876" y="52612"/>
                </a:lnTo>
                <a:lnTo>
                  <a:pt x="35352" y="51088"/>
                </a:lnTo>
                <a:lnTo>
                  <a:pt x="33066" y="50326"/>
                </a:lnTo>
                <a:lnTo>
                  <a:pt x="30780" y="48040"/>
                </a:lnTo>
                <a:lnTo>
                  <a:pt x="29256" y="47278"/>
                </a:lnTo>
                <a:lnTo>
                  <a:pt x="27732" y="45754"/>
                </a:lnTo>
                <a:lnTo>
                  <a:pt x="26208" y="44992"/>
                </a:lnTo>
                <a:lnTo>
                  <a:pt x="23922" y="40420"/>
                </a:lnTo>
                <a:lnTo>
                  <a:pt x="23160" y="38134"/>
                </a:lnTo>
                <a:lnTo>
                  <a:pt x="22398" y="36610"/>
                </a:lnTo>
                <a:lnTo>
                  <a:pt x="22398" y="67742"/>
                </a:lnTo>
                <a:lnTo>
                  <a:pt x="23046" y="68284"/>
                </a:lnTo>
                <a:lnTo>
                  <a:pt x="31910" y="72703"/>
                </a:lnTo>
                <a:lnTo>
                  <a:pt x="37638" y="76996"/>
                </a:lnTo>
                <a:lnTo>
                  <a:pt x="38400" y="76996"/>
                </a:lnTo>
                <a:lnTo>
                  <a:pt x="39162" y="77758"/>
                </a:lnTo>
                <a:lnTo>
                  <a:pt x="39924" y="77758"/>
                </a:lnTo>
                <a:lnTo>
                  <a:pt x="39924" y="78520"/>
                </a:lnTo>
                <a:lnTo>
                  <a:pt x="40754" y="78588"/>
                </a:lnTo>
                <a:lnTo>
                  <a:pt x="41448" y="79282"/>
                </a:lnTo>
                <a:lnTo>
                  <a:pt x="42210" y="79282"/>
                </a:lnTo>
                <a:close/>
              </a:path>
              <a:path w="76200" h="133984">
                <a:moveTo>
                  <a:pt x="36254" y="15659"/>
                </a:moveTo>
                <a:lnTo>
                  <a:pt x="36254" y="13585"/>
                </a:lnTo>
                <a:lnTo>
                  <a:pt x="34704" y="15731"/>
                </a:lnTo>
                <a:lnTo>
                  <a:pt x="36254" y="15659"/>
                </a:lnTo>
                <a:close/>
              </a:path>
              <a:path w="76200" h="133984">
                <a:moveTo>
                  <a:pt x="75738" y="102904"/>
                </a:moveTo>
                <a:lnTo>
                  <a:pt x="75738" y="92236"/>
                </a:lnTo>
                <a:lnTo>
                  <a:pt x="74976" y="89188"/>
                </a:lnTo>
                <a:lnTo>
                  <a:pt x="73122" y="81251"/>
                </a:lnTo>
                <a:lnTo>
                  <a:pt x="72512" y="81276"/>
                </a:lnTo>
                <a:lnTo>
                  <a:pt x="68118" y="74710"/>
                </a:lnTo>
                <a:lnTo>
                  <a:pt x="62022" y="68614"/>
                </a:lnTo>
                <a:lnTo>
                  <a:pt x="58974" y="67090"/>
                </a:lnTo>
                <a:lnTo>
                  <a:pt x="52878" y="62518"/>
                </a:lnTo>
                <a:lnTo>
                  <a:pt x="49068" y="60232"/>
                </a:lnTo>
                <a:lnTo>
                  <a:pt x="48306" y="60232"/>
                </a:lnTo>
                <a:lnTo>
                  <a:pt x="47544" y="59470"/>
                </a:lnTo>
                <a:lnTo>
                  <a:pt x="46782" y="59470"/>
                </a:lnTo>
                <a:lnTo>
                  <a:pt x="46782" y="58708"/>
                </a:lnTo>
                <a:lnTo>
                  <a:pt x="46020" y="58708"/>
                </a:lnTo>
                <a:lnTo>
                  <a:pt x="44496" y="57184"/>
                </a:lnTo>
                <a:lnTo>
                  <a:pt x="43734" y="57184"/>
                </a:lnTo>
                <a:lnTo>
                  <a:pt x="42972" y="56422"/>
                </a:lnTo>
                <a:lnTo>
                  <a:pt x="42210" y="56422"/>
                </a:lnTo>
                <a:lnTo>
                  <a:pt x="42210" y="80044"/>
                </a:lnTo>
                <a:lnTo>
                  <a:pt x="42972" y="80044"/>
                </a:lnTo>
                <a:lnTo>
                  <a:pt x="44496" y="81568"/>
                </a:lnTo>
                <a:lnTo>
                  <a:pt x="46020" y="82330"/>
                </a:lnTo>
                <a:lnTo>
                  <a:pt x="47544" y="83854"/>
                </a:lnTo>
                <a:lnTo>
                  <a:pt x="49068" y="84616"/>
                </a:lnTo>
                <a:lnTo>
                  <a:pt x="49830" y="85378"/>
                </a:lnTo>
                <a:lnTo>
                  <a:pt x="50592" y="86902"/>
                </a:lnTo>
                <a:lnTo>
                  <a:pt x="52116" y="87664"/>
                </a:lnTo>
                <a:lnTo>
                  <a:pt x="52878" y="89188"/>
                </a:lnTo>
                <a:lnTo>
                  <a:pt x="53640" y="89950"/>
                </a:lnTo>
                <a:lnTo>
                  <a:pt x="54402" y="91474"/>
                </a:lnTo>
                <a:lnTo>
                  <a:pt x="54402" y="92998"/>
                </a:lnTo>
                <a:lnTo>
                  <a:pt x="55164" y="94522"/>
                </a:lnTo>
                <a:lnTo>
                  <a:pt x="55164" y="96808"/>
                </a:lnTo>
                <a:lnTo>
                  <a:pt x="55926" y="98332"/>
                </a:lnTo>
                <a:lnTo>
                  <a:pt x="55926" y="130342"/>
                </a:lnTo>
                <a:lnTo>
                  <a:pt x="61296" y="128122"/>
                </a:lnTo>
                <a:lnTo>
                  <a:pt x="69255" y="121791"/>
                </a:lnTo>
                <a:lnTo>
                  <a:pt x="74351" y="113376"/>
                </a:lnTo>
                <a:lnTo>
                  <a:pt x="75738" y="102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7772" y="6929628"/>
            <a:ext cx="144780" cy="128905"/>
          </a:xfrm>
          <a:custGeom>
            <a:avLst/>
            <a:gdLst/>
            <a:ahLst/>
            <a:cxnLst/>
            <a:rect l="l" t="t" r="r" b="b"/>
            <a:pathLst>
              <a:path w="144780" h="128904">
                <a:moveTo>
                  <a:pt x="144780" y="0"/>
                </a:moveTo>
                <a:lnTo>
                  <a:pt x="126492" y="0"/>
                </a:lnTo>
                <a:lnTo>
                  <a:pt x="105918" y="108203"/>
                </a:lnTo>
                <a:lnTo>
                  <a:pt x="85344" y="0"/>
                </a:lnTo>
                <a:lnTo>
                  <a:pt x="62484" y="0"/>
                </a:lnTo>
                <a:lnTo>
                  <a:pt x="40386" y="108203"/>
                </a:lnTo>
                <a:lnTo>
                  <a:pt x="21336" y="0"/>
                </a:lnTo>
                <a:lnTo>
                  <a:pt x="0" y="0"/>
                </a:lnTo>
                <a:lnTo>
                  <a:pt x="27432" y="128777"/>
                </a:lnTo>
                <a:lnTo>
                  <a:pt x="51054" y="128777"/>
                </a:lnTo>
                <a:lnTo>
                  <a:pt x="73152" y="21335"/>
                </a:lnTo>
                <a:lnTo>
                  <a:pt x="92964" y="128777"/>
                </a:lnTo>
                <a:lnTo>
                  <a:pt x="116586" y="128777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5076" y="70401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762" y="13716"/>
                </a:moveTo>
                <a:lnTo>
                  <a:pt x="762" y="7620"/>
                </a:lnTo>
                <a:lnTo>
                  <a:pt x="0" y="8382"/>
                </a:lnTo>
                <a:lnTo>
                  <a:pt x="0" y="12954"/>
                </a:lnTo>
                <a:lnTo>
                  <a:pt x="762" y="13716"/>
                </a:lnTo>
                <a:close/>
              </a:path>
              <a:path w="20954" h="21590">
                <a:moveTo>
                  <a:pt x="2286" y="16764"/>
                </a:moveTo>
                <a:lnTo>
                  <a:pt x="2286" y="4572"/>
                </a:lnTo>
                <a:lnTo>
                  <a:pt x="1524" y="6096"/>
                </a:lnTo>
                <a:lnTo>
                  <a:pt x="762" y="6858"/>
                </a:lnTo>
                <a:lnTo>
                  <a:pt x="762" y="14478"/>
                </a:lnTo>
                <a:lnTo>
                  <a:pt x="1524" y="16002"/>
                </a:lnTo>
                <a:lnTo>
                  <a:pt x="2286" y="16764"/>
                </a:lnTo>
                <a:close/>
              </a:path>
              <a:path w="20954" h="21590">
                <a:moveTo>
                  <a:pt x="19812" y="16002"/>
                </a:moveTo>
                <a:lnTo>
                  <a:pt x="19812" y="6096"/>
                </a:lnTo>
                <a:lnTo>
                  <a:pt x="18237" y="2362"/>
                </a:lnTo>
                <a:lnTo>
                  <a:pt x="17068" y="3683"/>
                </a:lnTo>
                <a:lnTo>
                  <a:pt x="16002" y="2286"/>
                </a:lnTo>
                <a:lnTo>
                  <a:pt x="14478" y="762"/>
                </a:lnTo>
                <a:lnTo>
                  <a:pt x="12192" y="762"/>
                </a:lnTo>
                <a:lnTo>
                  <a:pt x="11430" y="0"/>
                </a:lnTo>
                <a:lnTo>
                  <a:pt x="9144" y="0"/>
                </a:lnTo>
                <a:lnTo>
                  <a:pt x="8382" y="762"/>
                </a:lnTo>
                <a:lnTo>
                  <a:pt x="6096" y="762"/>
                </a:lnTo>
                <a:lnTo>
                  <a:pt x="3810" y="3048"/>
                </a:lnTo>
                <a:lnTo>
                  <a:pt x="3048" y="3048"/>
                </a:lnTo>
                <a:lnTo>
                  <a:pt x="2286" y="3810"/>
                </a:lnTo>
                <a:lnTo>
                  <a:pt x="2286" y="17526"/>
                </a:lnTo>
                <a:lnTo>
                  <a:pt x="3810" y="19050"/>
                </a:lnTo>
                <a:lnTo>
                  <a:pt x="4572" y="19050"/>
                </a:lnTo>
                <a:lnTo>
                  <a:pt x="6096" y="20574"/>
                </a:lnTo>
                <a:lnTo>
                  <a:pt x="7620" y="20574"/>
                </a:lnTo>
                <a:lnTo>
                  <a:pt x="8382" y="21336"/>
                </a:lnTo>
                <a:lnTo>
                  <a:pt x="12192" y="21336"/>
                </a:lnTo>
                <a:lnTo>
                  <a:pt x="13716" y="20574"/>
                </a:lnTo>
                <a:lnTo>
                  <a:pt x="14478" y="20574"/>
                </a:lnTo>
                <a:lnTo>
                  <a:pt x="16002" y="19050"/>
                </a:lnTo>
                <a:lnTo>
                  <a:pt x="16764" y="19050"/>
                </a:lnTo>
                <a:lnTo>
                  <a:pt x="19812" y="16002"/>
                </a:lnTo>
                <a:close/>
              </a:path>
              <a:path w="20954" h="21590">
                <a:moveTo>
                  <a:pt x="20574" y="13716"/>
                </a:moveTo>
                <a:lnTo>
                  <a:pt x="20574" y="7620"/>
                </a:lnTo>
                <a:lnTo>
                  <a:pt x="19812" y="6858"/>
                </a:lnTo>
                <a:lnTo>
                  <a:pt x="19812" y="14478"/>
                </a:lnTo>
                <a:lnTo>
                  <a:pt x="20574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3526" y="6929628"/>
            <a:ext cx="90170" cy="128905"/>
          </a:xfrm>
          <a:custGeom>
            <a:avLst/>
            <a:gdLst/>
            <a:ahLst/>
            <a:cxnLst/>
            <a:rect l="l" t="t" r="r" b="b"/>
            <a:pathLst>
              <a:path w="90169" h="128904">
                <a:moveTo>
                  <a:pt x="89915" y="0"/>
                </a:moveTo>
                <a:lnTo>
                  <a:pt x="69341" y="0"/>
                </a:lnTo>
                <a:lnTo>
                  <a:pt x="45719" y="61721"/>
                </a:lnTo>
                <a:lnTo>
                  <a:pt x="22097" y="0"/>
                </a:lnTo>
                <a:lnTo>
                  <a:pt x="0" y="0"/>
                </a:lnTo>
                <a:lnTo>
                  <a:pt x="34289" y="80009"/>
                </a:lnTo>
                <a:lnTo>
                  <a:pt x="34289" y="128777"/>
                </a:lnTo>
                <a:lnTo>
                  <a:pt x="54101" y="128777"/>
                </a:lnTo>
                <a:lnTo>
                  <a:pt x="54101" y="80009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9161" y="69273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761" y="94488"/>
                </a:moveTo>
                <a:lnTo>
                  <a:pt x="761" y="40386"/>
                </a:lnTo>
                <a:lnTo>
                  <a:pt x="0" y="41910"/>
                </a:lnTo>
                <a:lnTo>
                  <a:pt x="0" y="92964"/>
                </a:lnTo>
                <a:lnTo>
                  <a:pt x="761" y="94488"/>
                </a:lnTo>
                <a:close/>
              </a:path>
              <a:path w="82550" h="133984">
                <a:moveTo>
                  <a:pt x="1523" y="100584"/>
                </a:moveTo>
                <a:lnTo>
                  <a:pt x="1523" y="34290"/>
                </a:lnTo>
                <a:lnTo>
                  <a:pt x="761" y="35814"/>
                </a:lnTo>
                <a:lnTo>
                  <a:pt x="761" y="99060"/>
                </a:lnTo>
                <a:lnTo>
                  <a:pt x="1523" y="100584"/>
                </a:lnTo>
                <a:close/>
              </a:path>
              <a:path w="82550" h="133984">
                <a:moveTo>
                  <a:pt x="2285" y="104394"/>
                </a:moveTo>
                <a:lnTo>
                  <a:pt x="2285" y="28956"/>
                </a:lnTo>
                <a:lnTo>
                  <a:pt x="1523" y="30480"/>
                </a:lnTo>
                <a:lnTo>
                  <a:pt x="1523" y="103632"/>
                </a:lnTo>
                <a:lnTo>
                  <a:pt x="2285" y="104394"/>
                </a:lnTo>
                <a:close/>
              </a:path>
              <a:path w="82550" h="133984">
                <a:moveTo>
                  <a:pt x="3809" y="110490"/>
                </a:moveTo>
                <a:lnTo>
                  <a:pt x="3809" y="24384"/>
                </a:lnTo>
                <a:lnTo>
                  <a:pt x="2285" y="27432"/>
                </a:lnTo>
                <a:lnTo>
                  <a:pt x="2285" y="107442"/>
                </a:lnTo>
                <a:lnTo>
                  <a:pt x="3047" y="108204"/>
                </a:lnTo>
                <a:lnTo>
                  <a:pt x="3047" y="109728"/>
                </a:lnTo>
                <a:lnTo>
                  <a:pt x="3809" y="110490"/>
                </a:lnTo>
                <a:close/>
              </a:path>
              <a:path w="82550" h="133984">
                <a:moveTo>
                  <a:pt x="77723" y="112014"/>
                </a:moveTo>
                <a:lnTo>
                  <a:pt x="77723" y="21336"/>
                </a:lnTo>
                <a:lnTo>
                  <a:pt x="76199" y="18288"/>
                </a:lnTo>
                <a:lnTo>
                  <a:pt x="75437" y="17526"/>
                </a:lnTo>
                <a:lnTo>
                  <a:pt x="73913" y="14478"/>
                </a:lnTo>
                <a:lnTo>
                  <a:pt x="73913" y="13716"/>
                </a:lnTo>
                <a:lnTo>
                  <a:pt x="70865" y="10668"/>
                </a:lnTo>
                <a:lnTo>
                  <a:pt x="70103" y="9144"/>
                </a:lnTo>
                <a:lnTo>
                  <a:pt x="68579" y="7620"/>
                </a:lnTo>
                <a:lnTo>
                  <a:pt x="65531" y="6096"/>
                </a:lnTo>
                <a:lnTo>
                  <a:pt x="62268" y="2082"/>
                </a:lnTo>
                <a:lnTo>
                  <a:pt x="56781" y="2882"/>
                </a:lnTo>
                <a:lnTo>
                  <a:pt x="52577" y="762"/>
                </a:lnTo>
                <a:lnTo>
                  <a:pt x="50291" y="762"/>
                </a:lnTo>
                <a:lnTo>
                  <a:pt x="48005" y="0"/>
                </a:lnTo>
                <a:lnTo>
                  <a:pt x="30246" y="760"/>
                </a:lnTo>
                <a:lnTo>
                  <a:pt x="17868" y="5236"/>
                </a:lnTo>
                <a:lnTo>
                  <a:pt x="8381" y="13716"/>
                </a:lnTo>
                <a:lnTo>
                  <a:pt x="7619" y="15240"/>
                </a:lnTo>
                <a:lnTo>
                  <a:pt x="6857" y="16002"/>
                </a:lnTo>
                <a:lnTo>
                  <a:pt x="6095" y="17526"/>
                </a:lnTo>
                <a:lnTo>
                  <a:pt x="6095" y="19050"/>
                </a:lnTo>
                <a:lnTo>
                  <a:pt x="5333" y="19812"/>
                </a:lnTo>
                <a:lnTo>
                  <a:pt x="3809" y="22860"/>
                </a:lnTo>
                <a:lnTo>
                  <a:pt x="3809" y="112014"/>
                </a:lnTo>
                <a:lnTo>
                  <a:pt x="4571" y="112776"/>
                </a:lnTo>
                <a:lnTo>
                  <a:pt x="4571" y="114300"/>
                </a:lnTo>
                <a:lnTo>
                  <a:pt x="6095" y="115824"/>
                </a:lnTo>
                <a:lnTo>
                  <a:pt x="6857" y="118110"/>
                </a:lnTo>
                <a:lnTo>
                  <a:pt x="8381" y="120396"/>
                </a:lnTo>
                <a:lnTo>
                  <a:pt x="19811" y="127985"/>
                </a:lnTo>
                <a:lnTo>
                  <a:pt x="19811" y="48768"/>
                </a:lnTo>
                <a:lnTo>
                  <a:pt x="20573" y="48006"/>
                </a:lnTo>
                <a:lnTo>
                  <a:pt x="20573" y="37338"/>
                </a:lnTo>
                <a:lnTo>
                  <a:pt x="21335" y="36576"/>
                </a:lnTo>
                <a:lnTo>
                  <a:pt x="21335" y="34290"/>
                </a:lnTo>
                <a:lnTo>
                  <a:pt x="22859" y="29718"/>
                </a:lnTo>
                <a:lnTo>
                  <a:pt x="23621" y="28194"/>
                </a:lnTo>
                <a:lnTo>
                  <a:pt x="24383" y="25908"/>
                </a:lnTo>
                <a:lnTo>
                  <a:pt x="25907" y="22860"/>
                </a:lnTo>
                <a:lnTo>
                  <a:pt x="27431" y="21336"/>
                </a:lnTo>
                <a:lnTo>
                  <a:pt x="28193" y="19812"/>
                </a:lnTo>
                <a:lnTo>
                  <a:pt x="29717" y="19050"/>
                </a:lnTo>
                <a:lnTo>
                  <a:pt x="30479" y="17526"/>
                </a:lnTo>
                <a:lnTo>
                  <a:pt x="35051" y="15240"/>
                </a:lnTo>
                <a:lnTo>
                  <a:pt x="52145" y="18569"/>
                </a:lnTo>
                <a:lnTo>
                  <a:pt x="58785" y="29467"/>
                </a:lnTo>
                <a:lnTo>
                  <a:pt x="60794" y="43767"/>
                </a:lnTo>
                <a:lnTo>
                  <a:pt x="60959" y="57150"/>
                </a:lnTo>
                <a:lnTo>
                  <a:pt x="60959" y="62484"/>
                </a:lnTo>
                <a:lnTo>
                  <a:pt x="61721" y="65532"/>
                </a:lnTo>
                <a:lnTo>
                  <a:pt x="61721" y="129030"/>
                </a:lnTo>
                <a:lnTo>
                  <a:pt x="64769" y="128016"/>
                </a:lnTo>
                <a:lnTo>
                  <a:pt x="67055" y="126492"/>
                </a:lnTo>
                <a:lnTo>
                  <a:pt x="68579" y="124968"/>
                </a:lnTo>
                <a:lnTo>
                  <a:pt x="72072" y="121031"/>
                </a:lnTo>
                <a:lnTo>
                  <a:pt x="75552" y="116890"/>
                </a:lnTo>
                <a:lnTo>
                  <a:pt x="77723" y="112014"/>
                </a:lnTo>
                <a:close/>
              </a:path>
              <a:path w="82550" h="133984">
                <a:moveTo>
                  <a:pt x="60197" y="129537"/>
                </a:moveTo>
                <a:lnTo>
                  <a:pt x="60197" y="99060"/>
                </a:lnTo>
                <a:lnTo>
                  <a:pt x="59435" y="101346"/>
                </a:lnTo>
                <a:lnTo>
                  <a:pt x="57429" y="107835"/>
                </a:lnTo>
                <a:lnTo>
                  <a:pt x="54635" y="114630"/>
                </a:lnTo>
                <a:lnTo>
                  <a:pt x="48005" y="117348"/>
                </a:lnTo>
                <a:lnTo>
                  <a:pt x="46481" y="118110"/>
                </a:lnTo>
                <a:lnTo>
                  <a:pt x="44195" y="118110"/>
                </a:lnTo>
                <a:lnTo>
                  <a:pt x="42671" y="118872"/>
                </a:lnTo>
                <a:lnTo>
                  <a:pt x="37337" y="118872"/>
                </a:lnTo>
                <a:lnTo>
                  <a:pt x="36575" y="118110"/>
                </a:lnTo>
                <a:lnTo>
                  <a:pt x="34289" y="118110"/>
                </a:lnTo>
                <a:lnTo>
                  <a:pt x="33527" y="117348"/>
                </a:lnTo>
                <a:lnTo>
                  <a:pt x="32765" y="117348"/>
                </a:lnTo>
                <a:lnTo>
                  <a:pt x="32003" y="116586"/>
                </a:lnTo>
                <a:lnTo>
                  <a:pt x="30479" y="116586"/>
                </a:lnTo>
                <a:lnTo>
                  <a:pt x="29717" y="115824"/>
                </a:lnTo>
                <a:lnTo>
                  <a:pt x="28955" y="115824"/>
                </a:lnTo>
                <a:lnTo>
                  <a:pt x="28955" y="115062"/>
                </a:lnTo>
                <a:lnTo>
                  <a:pt x="27431" y="113538"/>
                </a:lnTo>
                <a:lnTo>
                  <a:pt x="26669" y="113538"/>
                </a:lnTo>
                <a:lnTo>
                  <a:pt x="25907" y="112776"/>
                </a:lnTo>
                <a:lnTo>
                  <a:pt x="25907" y="112014"/>
                </a:lnTo>
                <a:lnTo>
                  <a:pt x="25145" y="111252"/>
                </a:lnTo>
                <a:lnTo>
                  <a:pt x="25145" y="110490"/>
                </a:lnTo>
                <a:lnTo>
                  <a:pt x="24383" y="109728"/>
                </a:lnTo>
                <a:lnTo>
                  <a:pt x="24383" y="108966"/>
                </a:lnTo>
                <a:lnTo>
                  <a:pt x="23621" y="108204"/>
                </a:lnTo>
                <a:lnTo>
                  <a:pt x="23621" y="106680"/>
                </a:lnTo>
                <a:lnTo>
                  <a:pt x="22859" y="105918"/>
                </a:lnTo>
                <a:lnTo>
                  <a:pt x="22859" y="105156"/>
                </a:lnTo>
                <a:lnTo>
                  <a:pt x="22097" y="103632"/>
                </a:lnTo>
                <a:lnTo>
                  <a:pt x="22097" y="101346"/>
                </a:lnTo>
                <a:lnTo>
                  <a:pt x="21335" y="100584"/>
                </a:lnTo>
                <a:lnTo>
                  <a:pt x="21335" y="97536"/>
                </a:lnTo>
                <a:lnTo>
                  <a:pt x="20573" y="96774"/>
                </a:lnTo>
                <a:lnTo>
                  <a:pt x="20573" y="86106"/>
                </a:lnTo>
                <a:lnTo>
                  <a:pt x="19811" y="84582"/>
                </a:lnTo>
                <a:lnTo>
                  <a:pt x="19811" y="127985"/>
                </a:lnTo>
                <a:lnTo>
                  <a:pt x="25114" y="131506"/>
                </a:lnTo>
                <a:lnTo>
                  <a:pt x="38001" y="133522"/>
                </a:lnTo>
                <a:lnTo>
                  <a:pt x="51092" y="132568"/>
                </a:lnTo>
                <a:lnTo>
                  <a:pt x="60197" y="129537"/>
                </a:lnTo>
                <a:close/>
              </a:path>
              <a:path w="82550" h="133984">
                <a:moveTo>
                  <a:pt x="61340" y="129157"/>
                </a:moveTo>
                <a:lnTo>
                  <a:pt x="61340" y="96113"/>
                </a:lnTo>
                <a:lnTo>
                  <a:pt x="59867" y="89281"/>
                </a:lnTo>
                <a:lnTo>
                  <a:pt x="60197" y="96774"/>
                </a:lnTo>
                <a:lnTo>
                  <a:pt x="60197" y="129537"/>
                </a:lnTo>
                <a:lnTo>
                  <a:pt x="61340" y="129157"/>
                </a:lnTo>
                <a:close/>
              </a:path>
              <a:path w="82550" h="133984">
                <a:moveTo>
                  <a:pt x="61721" y="129030"/>
                </a:moveTo>
                <a:lnTo>
                  <a:pt x="61721" y="65532"/>
                </a:lnTo>
                <a:lnTo>
                  <a:pt x="60959" y="67056"/>
                </a:lnTo>
                <a:lnTo>
                  <a:pt x="60959" y="87630"/>
                </a:lnTo>
                <a:lnTo>
                  <a:pt x="61340" y="96113"/>
                </a:lnTo>
                <a:lnTo>
                  <a:pt x="61340" y="129157"/>
                </a:lnTo>
                <a:lnTo>
                  <a:pt x="61721" y="129030"/>
                </a:lnTo>
                <a:close/>
              </a:path>
              <a:path w="82550" h="133984">
                <a:moveTo>
                  <a:pt x="81851" y="44627"/>
                </a:moveTo>
                <a:lnTo>
                  <a:pt x="81267" y="42240"/>
                </a:lnTo>
                <a:lnTo>
                  <a:pt x="80771" y="35814"/>
                </a:lnTo>
                <a:lnTo>
                  <a:pt x="80771" y="33528"/>
                </a:lnTo>
                <a:lnTo>
                  <a:pt x="80009" y="31242"/>
                </a:lnTo>
                <a:lnTo>
                  <a:pt x="80009" y="29718"/>
                </a:lnTo>
                <a:lnTo>
                  <a:pt x="79247" y="28194"/>
                </a:lnTo>
                <a:lnTo>
                  <a:pt x="79247" y="25908"/>
                </a:lnTo>
                <a:lnTo>
                  <a:pt x="77723" y="22860"/>
                </a:lnTo>
                <a:lnTo>
                  <a:pt x="77723" y="109728"/>
                </a:lnTo>
                <a:lnTo>
                  <a:pt x="78485" y="107442"/>
                </a:lnTo>
                <a:lnTo>
                  <a:pt x="80302" y="103390"/>
                </a:lnTo>
                <a:lnTo>
                  <a:pt x="81279" y="92227"/>
                </a:lnTo>
                <a:lnTo>
                  <a:pt x="81533" y="87630"/>
                </a:lnTo>
                <a:lnTo>
                  <a:pt x="81533" y="51816"/>
                </a:lnTo>
                <a:lnTo>
                  <a:pt x="81851" y="44627"/>
                </a:lnTo>
                <a:close/>
              </a:path>
              <a:path w="82550" h="133984">
                <a:moveTo>
                  <a:pt x="82295" y="76200"/>
                </a:moveTo>
                <a:lnTo>
                  <a:pt x="82295" y="56388"/>
                </a:lnTo>
                <a:lnTo>
                  <a:pt x="81533" y="54102"/>
                </a:lnTo>
                <a:lnTo>
                  <a:pt x="81533" y="80010"/>
                </a:lnTo>
                <a:lnTo>
                  <a:pt x="8229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7716" y="1730120"/>
            <a:ext cx="8063865" cy="0"/>
          </a:xfrm>
          <a:custGeom>
            <a:avLst/>
            <a:gdLst/>
            <a:ahLst/>
            <a:cxnLst/>
            <a:rect l="l" t="t" r="r" b="b"/>
            <a:pathLst>
              <a:path w="8063865" h="0">
                <a:moveTo>
                  <a:pt x="0" y="0"/>
                </a:moveTo>
                <a:lnTo>
                  <a:pt x="8063865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948" y="6462521"/>
            <a:ext cx="520445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81500" y="3940302"/>
            <a:ext cx="2729483" cy="29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75403" y="3934205"/>
            <a:ext cx="2742565" cy="3011805"/>
          </a:xfrm>
          <a:custGeom>
            <a:avLst/>
            <a:gdLst/>
            <a:ahLst/>
            <a:cxnLst/>
            <a:rect l="l" t="t" r="r" b="b"/>
            <a:pathLst>
              <a:path w="2742565" h="3011804">
                <a:moveTo>
                  <a:pt x="2742438" y="3011424"/>
                </a:moveTo>
                <a:lnTo>
                  <a:pt x="2742438" y="0"/>
                </a:lnTo>
                <a:lnTo>
                  <a:pt x="0" y="0"/>
                </a:lnTo>
                <a:lnTo>
                  <a:pt x="0" y="3011424"/>
                </a:lnTo>
                <a:lnTo>
                  <a:pt x="3048" y="3011424"/>
                </a:lnTo>
                <a:lnTo>
                  <a:pt x="3048" y="6096"/>
                </a:lnTo>
                <a:lnTo>
                  <a:pt x="6096" y="3048"/>
                </a:lnTo>
                <a:lnTo>
                  <a:pt x="6096" y="6096"/>
                </a:lnTo>
                <a:lnTo>
                  <a:pt x="2735579" y="6096"/>
                </a:lnTo>
                <a:lnTo>
                  <a:pt x="2735579" y="3048"/>
                </a:lnTo>
                <a:lnTo>
                  <a:pt x="2738628" y="6096"/>
                </a:lnTo>
                <a:lnTo>
                  <a:pt x="2738628" y="3011424"/>
                </a:lnTo>
                <a:lnTo>
                  <a:pt x="2742438" y="3011424"/>
                </a:lnTo>
                <a:close/>
              </a:path>
              <a:path w="2742565" h="3011804">
                <a:moveTo>
                  <a:pt x="6096" y="6096"/>
                </a:moveTo>
                <a:lnTo>
                  <a:pt x="6096" y="3048"/>
                </a:lnTo>
                <a:lnTo>
                  <a:pt x="3048" y="6096"/>
                </a:lnTo>
                <a:lnTo>
                  <a:pt x="6096" y="6096"/>
                </a:lnTo>
                <a:close/>
              </a:path>
              <a:path w="2742565" h="3011804">
                <a:moveTo>
                  <a:pt x="6096" y="3005328"/>
                </a:moveTo>
                <a:lnTo>
                  <a:pt x="6096" y="6096"/>
                </a:lnTo>
                <a:lnTo>
                  <a:pt x="3048" y="6096"/>
                </a:lnTo>
                <a:lnTo>
                  <a:pt x="3048" y="3005328"/>
                </a:lnTo>
                <a:lnTo>
                  <a:pt x="6096" y="3005328"/>
                </a:lnTo>
                <a:close/>
              </a:path>
              <a:path w="2742565" h="3011804">
                <a:moveTo>
                  <a:pt x="2738628" y="3005328"/>
                </a:moveTo>
                <a:lnTo>
                  <a:pt x="3048" y="3005328"/>
                </a:lnTo>
                <a:lnTo>
                  <a:pt x="6096" y="3008376"/>
                </a:lnTo>
                <a:lnTo>
                  <a:pt x="6096" y="3011424"/>
                </a:lnTo>
                <a:lnTo>
                  <a:pt x="2735579" y="3011424"/>
                </a:lnTo>
                <a:lnTo>
                  <a:pt x="2735579" y="3008376"/>
                </a:lnTo>
                <a:lnTo>
                  <a:pt x="2738628" y="3005328"/>
                </a:lnTo>
                <a:close/>
              </a:path>
              <a:path w="2742565" h="3011804">
                <a:moveTo>
                  <a:pt x="6096" y="3011424"/>
                </a:moveTo>
                <a:lnTo>
                  <a:pt x="6096" y="3008376"/>
                </a:lnTo>
                <a:lnTo>
                  <a:pt x="3048" y="3005328"/>
                </a:lnTo>
                <a:lnTo>
                  <a:pt x="3048" y="3011424"/>
                </a:lnTo>
                <a:lnTo>
                  <a:pt x="6096" y="3011424"/>
                </a:lnTo>
                <a:close/>
              </a:path>
              <a:path w="2742565" h="3011804">
                <a:moveTo>
                  <a:pt x="2738628" y="6096"/>
                </a:moveTo>
                <a:lnTo>
                  <a:pt x="2735579" y="3048"/>
                </a:lnTo>
                <a:lnTo>
                  <a:pt x="2735579" y="6096"/>
                </a:lnTo>
                <a:lnTo>
                  <a:pt x="2738628" y="6096"/>
                </a:lnTo>
                <a:close/>
              </a:path>
              <a:path w="2742565" h="3011804">
                <a:moveTo>
                  <a:pt x="2738628" y="3005328"/>
                </a:moveTo>
                <a:lnTo>
                  <a:pt x="2738628" y="6096"/>
                </a:lnTo>
                <a:lnTo>
                  <a:pt x="2735579" y="6096"/>
                </a:lnTo>
                <a:lnTo>
                  <a:pt x="2735579" y="3005328"/>
                </a:lnTo>
                <a:lnTo>
                  <a:pt x="2738628" y="3005328"/>
                </a:lnTo>
                <a:close/>
              </a:path>
              <a:path w="2742565" h="3011804">
                <a:moveTo>
                  <a:pt x="2738628" y="3011424"/>
                </a:moveTo>
                <a:lnTo>
                  <a:pt x="2738628" y="3005328"/>
                </a:lnTo>
                <a:lnTo>
                  <a:pt x="2735579" y="3008376"/>
                </a:lnTo>
                <a:lnTo>
                  <a:pt x="2735579" y="3011424"/>
                </a:lnTo>
                <a:lnTo>
                  <a:pt x="2738628" y="3011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257792" y="6931159"/>
            <a:ext cx="9652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3664">
              <a:lnSpc>
                <a:spcPts val="2810"/>
              </a:lnSpc>
            </a:pPr>
            <a:r>
              <a:rPr dirty="0" spc="-20"/>
              <a:t>INEQUALIT</a:t>
            </a:r>
            <a:r>
              <a:rPr dirty="0" spc="-15"/>
              <a:t>Y</a:t>
            </a:r>
            <a:r>
              <a:rPr dirty="0" spc="-5"/>
              <a:t> </a:t>
            </a:r>
            <a:r>
              <a:rPr dirty="0" spc="-20"/>
              <a:t>MAPPING</a:t>
            </a:r>
          </a:p>
          <a:p>
            <a:pPr marL="113664">
              <a:lnSpc>
                <a:spcPts val="2810"/>
              </a:lnSpc>
            </a:pPr>
            <a:r>
              <a:rPr dirty="0" spc="-15" b="0">
                <a:latin typeface="Arial Narrow"/>
                <a:cs typeface="Arial Narrow"/>
              </a:rPr>
              <a:t>SOCIAL</a:t>
            </a:r>
            <a:r>
              <a:rPr dirty="0" spc="5" b="0">
                <a:latin typeface="Arial Narrow"/>
                <a:cs typeface="Arial Narrow"/>
              </a:rPr>
              <a:t> </a:t>
            </a:r>
            <a:r>
              <a:rPr dirty="0" spc="-15" b="0">
                <a:latin typeface="Arial Narrow"/>
                <a:cs typeface="Arial Narrow"/>
              </a:rPr>
              <a:t>JUSTICE</a:t>
            </a:r>
            <a:r>
              <a:rPr dirty="0" spc="-5" b="0">
                <a:latin typeface="Arial Narrow"/>
                <a:cs typeface="Arial Narrow"/>
              </a:rPr>
              <a:t> </a:t>
            </a:r>
            <a:r>
              <a:rPr dirty="0" spc="-15" b="0">
                <a:latin typeface="Arial Narrow"/>
                <a:cs typeface="Arial Narrow"/>
              </a:rPr>
              <a:t>PERSPECTIVE</a:t>
            </a:r>
          </a:p>
        </p:txBody>
      </p:sp>
      <p:sp>
        <p:nvSpPr>
          <p:cNvPr id="15" name="object 15"/>
          <p:cNvSpPr/>
          <p:nvPr/>
        </p:nvSpPr>
        <p:spPr>
          <a:xfrm>
            <a:off x="7370064" y="3927347"/>
            <a:ext cx="2229611" cy="2996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0" y="1776983"/>
            <a:ext cx="3131820" cy="1893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78429" y="1776983"/>
            <a:ext cx="2751582" cy="1893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93385" y="1787652"/>
            <a:ext cx="4607814" cy="1882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600" y="4069841"/>
            <a:ext cx="3226435" cy="3044190"/>
          </a:xfrm>
          <a:custGeom>
            <a:avLst/>
            <a:gdLst/>
            <a:ahLst/>
            <a:cxnLst/>
            <a:rect l="l" t="t" r="r" b="b"/>
            <a:pathLst>
              <a:path w="3226435" h="3044190">
                <a:moveTo>
                  <a:pt x="0" y="0"/>
                </a:moveTo>
                <a:lnTo>
                  <a:pt x="0" y="3044190"/>
                </a:lnTo>
                <a:lnTo>
                  <a:pt x="3226308" y="3044190"/>
                </a:lnTo>
                <a:lnTo>
                  <a:pt x="32263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5433" y="6477761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 h="0">
                <a:moveTo>
                  <a:pt x="0" y="0"/>
                </a:moveTo>
                <a:lnTo>
                  <a:pt x="2331719" y="0"/>
                </a:lnTo>
              </a:path>
            </a:pathLst>
          </a:custGeom>
          <a:ln w="3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5433" y="6001511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 h="0">
                <a:moveTo>
                  <a:pt x="0" y="0"/>
                </a:moveTo>
                <a:lnTo>
                  <a:pt x="2331719" y="0"/>
                </a:lnTo>
              </a:path>
            </a:pathLst>
          </a:custGeom>
          <a:ln w="3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5433" y="5526404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 h="0">
                <a:moveTo>
                  <a:pt x="0" y="0"/>
                </a:moveTo>
                <a:lnTo>
                  <a:pt x="2331719" y="0"/>
                </a:lnTo>
              </a:path>
            </a:pathLst>
          </a:custGeom>
          <a:ln w="43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5433" y="5051297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 h="0">
                <a:moveTo>
                  <a:pt x="0" y="0"/>
                </a:moveTo>
                <a:lnTo>
                  <a:pt x="2331719" y="0"/>
                </a:lnTo>
              </a:path>
            </a:pathLst>
          </a:custGeom>
          <a:ln w="3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5433" y="4575047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 h="0">
                <a:moveTo>
                  <a:pt x="0" y="0"/>
                </a:moveTo>
                <a:lnTo>
                  <a:pt x="2331719" y="0"/>
                </a:lnTo>
              </a:path>
            </a:pathLst>
          </a:custGeom>
          <a:ln w="3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5433" y="4099940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 h="0">
                <a:moveTo>
                  <a:pt x="0" y="0"/>
                </a:moveTo>
                <a:lnTo>
                  <a:pt x="2331720" y="0"/>
                </a:lnTo>
              </a:path>
            </a:pathLst>
          </a:custGeom>
          <a:ln w="43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1804" y="6477761"/>
            <a:ext cx="2315845" cy="0"/>
          </a:xfrm>
          <a:custGeom>
            <a:avLst/>
            <a:gdLst/>
            <a:ahLst/>
            <a:cxnLst/>
            <a:rect l="l" t="t" r="r" b="b"/>
            <a:pathLst>
              <a:path w="2315845" h="0">
                <a:moveTo>
                  <a:pt x="0" y="0"/>
                </a:moveTo>
                <a:lnTo>
                  <a:pt x="2315743" y="0"/>
                </a:lnTo>
              </a:path>
            </a:pathLst>
          </a:custGeom>
          <a:ln w="3581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1804" y="6001511"/>
            <a:ext cx="2315845" cy="0"/>
          </a:xfrm>
          <a:custGeom>
            <a:avLst/>
            <a:gdLst/>
            <a:ahLst/>
            <a:cxnLst/>
            <a:rect l="l" t="t" r="r" b="b"/>
            <a:pathLst>
              <a:path w="2315845" h="0">
                <a:moveTo>
                  <a:pt x="0" y="0"/>
                </a:moveTo>
                <a:lnTo>
                  <a:pt x="2315743" y="0"/>
                </a:lnTo>
              </a:path>
            </a:pathLst>
          </a:custGeom>
          <a:ln w="3581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1804" y="5526404"/>
            <a:ext cx="2315845" cy="0"/>
          </a:xfrm>
          <a:custGeom>
            <a:avLst/>
            <a:gdLst/>
            <a:ahLst/>
            <a:cxnLst/>
            <a:rect l="l" t="t" r="r" b="b"/>
            <a:pathLst>
              <a:path w="2315845" h="0">
                <a:moveTo>
                  <a:pt x="0" y="0"/>
                </a:moveTo>
                <a:lnTo>
                  <a:pt x="2315743" y="0"/>
                </a:lnTo>
              </a:path>
            </a:pathLst>
          </a:custGeom>
          <a:ln w="4343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1804" y="5051297"/>
            <a:ext cx="2315845" cy="0"/>
          </a:xfrm>
          <a:custGeom>
            <a:avLst/>
            <a:gdLst/>
            <a:ahLst/>
            <a:cxnLst/>
            <a:rect l="l" t="t" r="r" b="b"/>
            <a:pathLst>
              <a:path w="2315845" h="0">
                <a:moveTo>
                  <a:pt x="0" y="0"/>
                </a:moveTo>
                <a:lnTo>
                  <a:pt x="2315743" y="0"/>
                </a:lnTo>
              </a:path>
            </a:pathLst>
          </a:custGeom>
          <a:ln w="3581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1804" y="4575047"/>
            <a:ext cx="2315845" cy="0"/>
          </a:xfrm>
          <a:custGeom>
            <a:avLst/>
            <a:gdLst/>
            <a:ahLst/>
            <a:cxnLst/>
            <a:rect l="l" t="t" r="r" b="b"/>
            <a:pathLst>
              <a:path w="2315845" h="0">
                <a:moveTo>
                  <a:pt x="0" y="0"/>
                </a:moveTo>
                <a:lnTo>
                  <a:pt x="2315743" y="0"/>
                </a:lnTo>
              </a:path>
            </a:pathLst>
          </a:custGeom>
          <a:ln w="3581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1804" y="4099940"/>
            <a:ext cx="2315845" cy="0"/>
          </a:xfrm>
          <a:custGeom>
            <a:avLst/>
            <a:gdLst/>
            <a:ahLst/>
            <a:cxnLst/>
            <a:rect l="l" t="t" r="r" b="b"/>
            <a:pathLst>
              <a:path w="2315845" h="0">
                <a:moveTo>
                  <a:pt x="0" y="0"/>
                </a:moveTo>
                <a:lnTo>
                  <a:pt x="2315743" y="0"/>
                </a:lnTo>
              </a:path>
            </a:pathLst>
          </a:custGeom>
          <a:ln w="4343">
            <a:solidFill>
              <a:srgbClr val="C3C4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2197" y="4099559"/>
            <a:ext cx="0" cy="2870835"/>
          </a:xfrm>
          <a:custGeom>
            <a:avLst/>
            <a:gdLst/>
            <a:ahLst/>
            <a:cxnLst/>
            <a:rect l="l" t="t" r="r" b="b"/>
            <a:pathLst>
              <a:path w="0" h="2870834">
                <a:moveTo>
                  <a:pt x="0" y="0"/>
                </a:moveTo>
                <a:lnTo>
                  <a:pt x="0" y="28704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5433" y="6952869"/>
            <a:ext cx="2332355" cy="0"/>
          </a:xfrm>
          <a:custGeom>
            <a:avLst/>
            <a:gdLst/>
            <a:ahLst/>
            <a:cxnLst/>
            <a:rect l="l" t="t" r="r" b="b"/>
            <a:pathLst>
              <a:path w="2332355" h="0">
                <a:moveTo>
                  <a:pt x="0" y="0"/>
                </a:moveTo>
                <a:lnTo>
                  <a:pt x="2332113" y="0"/>
                </a:lnTo>
              </a:path>
            </a:pathLst>
          </a:custGeom>
          <a:ln w="43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92580" y="6953250"/>
            <a:ext cx="1905" cy="16510"/>
          </a:xfrm>
          <a:custGeom>
            <a:avLst/>
            <a:gdLst/>
            <a:ahLst/>
            <a:cxnLst/>
            <a:rect l="l" t="t" r="r" b="b"/>
            <a:pathLst>
              <a:path w="1905" h="16509">
                <a:moveTo>
                  <a:pt x="0" y="8000"/>
                </a:moveTo>
                <a:lnTo>
                  <a:pt x="1524" y="8000"/>
                </a:lnTo>
              </a:path>
            </a:pathLst>
          </a:custGeom>
          <a:ln w="17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64486" y="695325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39" h="16509">
                <a:moveTo>
                  <a:pt x="0" y="8000"/>
                </a:moveTo>
                <a:lnTo>
                  <a:pt x="2285" y="8000"/>
                </a:lnTo>
              </a:path>
            </a:pathLst>
          </a:custGeom>
          <a:ln w="17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36392" y="6953250"/>
            <a:ext cx="1905" cy="16510"/>
          </a:xfrm>
          <a:custGeom>
            <a:avLst/>
            <a:gdLst/>
            <a:ahLst/>
            <a:cxnLst/>
            <a:rect l="l" t="t" r="r" b="b"/>
            <a:pathLst>
              <a:path w="1905" h="16509">
                <a:moveTo>
                  <a:pt x="0" y="8000"/>
                </a:moveTo>
                <a:lnTo>
                  <a:pt x="1524" y="8000"/>
                </a:lnTo>
              </a:path>
            </a:pathLst>
          </a:custGeom>
          <a:ln w="17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04722" y="6359652"/>
            <a:ext cx="1550035" cy="563245"/>
          </a:xfrm>
          <a:custGeom>
            <a:avLst/>
            <a:gdLst/>
            <a:ahLst/>
            <a:cxnLst/>
            <a:rect l="l" t="t" r="r" b="b"/>
            <a:pathLst>
              <a:path w="1550035" h="563245">
                <a:moveTo>
                  <a:pt x="775364" y="511325"/>
                </a:moveTo>
                <a:lnTo>
                  <a:pt x="5334" y="762"/>
                </a:lnTo>
                <a:lnTo>
                  <a:pt x="3810" y="0"/>
                </a:lnTo>
                <a:lnTo>
                  <a:pt x="2286" y="0"/>
                </a:lnTo>
                <a:lnTo>
                  <a:pt x="762" y="1524"/>
                </a:lnTo>
                <a:lnTo>
                  <a:pt x="0" y="3048"/>
                </a:lnTo>
                <a:lnTo>
                  <a:pt x="0" y="5334"/>
                </a:lnTo>
                <a:lnTo>
                  <a:pt x="1524" y="6096"/>
                </a:lnTo>
                <a:lnTo>
                  <a:pt x="773430" y="517397"/>
                </a:lnTo>
                <a:lnTo>
                  <a:pt x="774192" y="518159"/>
                </a:lnTo>
                <a:lnTo>
                  <a:pt x="774954" y="518159"/>
                </a:lnTo>
                <a:lnTo>
                  <a:pt x="774954" y="511302"/>
                </a:lnTo>
                <a:lnTo>
                  <a:pt x="775364" y="511325"/>
                </a:lnTo>
                <a:close/>
              </a:path>
              <a:path w="1550035" h="563245">
                <a:moveTo>
                  <a:pt x="776478" y="518248"/>
                </a:moveTo>
                <a:lnTo>
                  <a:pt x="776478" y="512063"/>
                </a:lnTo>
                <a:lnTo>
                  <a:pt x="774954" y="511302"/>
                </a:lnTo>
                <a:lnTo>
                  <a:pt x="774954" y="518159"/>
                </a:lnTo>
                <a:lnTo>
                  <a:pt x="776478" y="518248"/>
                </a:lnTo>
                <a:close/>
              </a:path>
              <a:path w="1550035" h="563245">
                <a:moveTo>
                  <a:pt x="1549908" y="557783"/>
                </a:moveTo>
                <a:lnTo>
                  <a:pt x="1548384" y="556260"/>
                </a:lnTo>
                <a:lnTo>
                  <a:pt x="1546098" y="556260"/>
                </a:lnTo>
                <a:lnTo>
                  <a:pt x="775364" y="511325"/>
                </a:lnTo>
                <a:lnTo>
                  <a:pt x="776478" y="512063"/>
                </a:lnTo>
                <a:lnTo>
                  <a:pt x="776478" y="518248"/>
                </a:lnTo>
                <a:lnTo>
                  <a:pt x="1546098" y="563118"/>
                </a:lnTo>
                <a:lnTo>
                  <a:pt x="1547622" y="563118"/>
                </a:lnTo>
                <a:lnTo>
                  <a:pt x="1549146" y="561593"/>
                </a:lnTo>
                <a:lnTo>
                  <a:pt x="1549146" y="560069"/>
                </a:lnTo>
                <a:lnTo>
                  <a:pt x="1549908" y="557783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04722" y="6359652"/>
            <a:ext cx="1550035" cy="563245"/>
          </a:xfrm>
          <a:custGeom>
            <a:avLst/>
            <a:gdLst/>
            <a:ahLst/>
            <a:cxnLst/>
            <a:rect l="l" t="t" r="r" b="b"/>
            <a:pathLst>
              <a:path w="1550035" h="563245">
                <a:moveTo>
                  <a:pt x="5334" y="762"/>
                </a:moveTo>
                <a:lnTo>
                  <a:pt x="776478" y="512063"/>
                </a:lnTo>
                <a:lnTo>
                  <a:pt x="774954" y="511302"/>
                </a:lnTo>
                <a:lnTo>
                  <a:pt x="1546098" y="556260"/>
                </a:lnTo>
                <a:lnTo>
                  <a:pt x="1548384" y="556260"/>
                </a:lnTo>
                <a:lnTo>
                  <a:pt x="1549908" y="557783"/>
                </a:lnTo>
                <a:lnTo>
                  <a:pt x="1549146" y="560069"/>
                </a:lnTo>
                <a:lnTo>
                  <a:pt x="1549146" y="561593"/>
                </a:lnTo>
                <a:lnTo>
                  <a:pt x="1547622" y="563118"/>
                </a:lnTo>
                <a:lnTo>
                  <a:pt x="1546098" y="563118"/>
                </a:lnTo>
                <a:lnTo>
                  <a:pt x="774954" y="518159"/>
                </a:lnTo>
                <a:lnTo>
                  <a:pt x="774192" y="518159"/>
                </a:lnTo>
                <a:lnTo>
                  <a:pt x="773430" y="517397"/>
                </a:lnTo>
                <a:lnTo>
                  <a:pt x="1524" y="6096"/>
                </a:lnTo>
                <a:lnTo>
                  <a:pt x="0" y="5334"/>
                </a:lnTo>
                <a:lnTo>
                  <a:pt x="0" y="3048"/>
                </a:lnTo>
                <a:lnTo>
                  <a:pt x="762" y="1524"/>
                </a:lnTo>
                <a:lnTo>
                  <a:pt x="2286" y="0"/>
                </a:lnTo>
                <a:lnTo>
                  <a:pt x="3810" y="0"/>
                </a:lnTo>
                <a:lnTo>
                  <a:pt x="5334" y="762"/>
                </a:lnTo>
                <a:close/>
              </a:path>
            </a:pathLst>
          </a:custGeom>
          <a:ln w="13957">
            <a:solidFill>
              <a:srgbClr val="F07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04722" y="6359652"/>
            <a:ext cx="1550035" cy="518159"/>
          </a:xfrm>
          <a:custGeom>
            <a:avLst/>
            <a:gdLst/>
            <a:ahLst/>
            <a:cxnLst/>
            <a:rect l="l" t="t" r="r" b="b"/>
            <a:pathLst>
              <a:path w="1550035" h="518159">
                <a:moveTo>
                  <a:pt x="775074" y="511133"/>
                </a:moveTo>
                <a:lnTo>
                  <a:pt x="5334" y="762"/>
                </a:lnTo>
                <a:lnTo>
                  <a:pt x="3810" y="0"/>
                </a:lnTo>
                <a:lnTo>
                  <a:pt x="2286" y="0"/>
                </a:lnTo>
                <a:lnTo>
                  <a:pt x="762" y="1524"/>
                </a:lnTo>
                <a:lnTo>
                  <a:pt x="0" y="3048"/>
                </a:lnTo>
                <a:lnTo>
                  <a:pt x="0" y="5334"/>
                </a:lnTo>
                <a:lnTo>
                  <a:pt x="1524" y="6096"/>
                </a:lnTo>
                <a:lnTo>
                  <a:pt x="773430" y="517397"/>
                </a:lnTo>
                <a:lnTo>
                  <a:pt x="773430" y="518159"/>
                </a:lnTo>
                <a:lnTo>
                  <a:pt x="774192" y="518159"/>
                </a:lnTo>
                <a:lnTo>
                  <a:pt x="774192" y="511302"/>
                </a:lnTo>
                <a:lnTo>
                  <a:pt x="775074" y="511133"/>
                </a:lnTo>
                <a:close/>
              </a:path>
              <a:path w="1550035" h="518159">
                <a:moveTo>
                  <a:pt x="776478" y="518013"/>
                </a:moveTo>
                <a:lnTo>
                  <a:pt x="776478" y="512063"/>
                </a:lnTo>
                <a:lnTo>
                  <a:pt x="774192" y="511302"/>
                </a:lnTo>
                <a:lnTo>
                  <a:pt x="774192" y="518159"/>
                </a:lnTo>
                <a:lnTo>
                  <a:pt x="775716" y="518159"/>
                </a:lnTo>
                <a:lnTo>
                  <a:pt x="776478" y="518013"/>
                </a:lnTo>
                <a:close/>
              </a:path>
              <a:path w="1550035" h="518159">
                <a:moveTo>
                  <a:pt x="1549908" y="368807"/>
                </a:moveTo>
                <a:lnTo>
                  <a:pt x="1549146" y="366521"/>
                </a:lnTo>
                <a:lnTo>
                  <a:pt x="1549146" y="364997"/>
                </a:lnTo>
                <a:lnTo>
                  <a:pt x="1546860" y="363473"/>
                </a:lnTo>
                <a:lnTo>
                  <a:pt x="1545336" y="364235"/>
                </a:lnTo>
                <a:lnTo>
                  <a:pt x="775074" y="511133"/>
                </a:lnTo>
                <a:lnTo>
                  <a:pt x="776478" y="512063"/>
                </a:lnTo>
                <a:lnTo>
                  <a:pt x="776478" y="518013"/>
                </a:lnTo>
                <a:lnTo>
                  <a:pt x="1546860" y="370331"/>
                </a:lnTo>
                <a:lnTo>
                  <a:pt x="1548384" y="370331"/>
                </a:lnTo>
                <a:lnTo>
                  <a:pt x="1549908" y="36880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04722" y="6359652"/>
            <a:ext cx="1550035" cy="518159"/>
          </a:xfrm>
          <a:custGeom>
            <a:avLst/>
            <a:gdLst/>
            <a:ahLst/>
            <a:cxnLst/>
            <a:rect l="l" t="t" r="r" b="b"/>
            <a:pathLst>
              <a:path w="1550035" h="518159">
                <a:moveTo>
                  <a:pt x="5334" y="762"/>
                </a:moveTo>
                <a:lnTo>
                  <a:pt x="776478" y="512063"/>
                </a:lnTo>
                <a:lnTo>
                  <a:pt x="774192" y="511302"/>
                </a:lnTo>
                <a:lnTo>
                  <a:pt x="1545336" y="364235"/>
                </a:lnTo>
                <a:lnTo>
                  <a:pt x="1546860" y="363473"/>
                </a:lnTo>
                <a:lnTo>
                  <a:pt x="1549146" y="364997"/>
                </a:lnTo>
                <a:lnTo>
                  <a:pt x="1549146" y="366521"/>
                </a:lnTo>
                <a:lnTo>
                  <a:pt x="1549908" y="368807"/>
                </a:lnTo>
                <a:lnTo>
                  <a:pt x="1548384" y="370331"/>
                </a:lnTo>
                <a:lnTo>
                  <a:pt x="1546860" y="370331"/>
                </a:lnTo>
                <a:lnTo>
                  <a:pt x="775716" y="518159"/>
                </a:lnTo>
                <a:lnTo>
                  <a:pt x="774954" y="518159"/>
                </a:lnTo>
                <a:lnTo>
                  <a:pt x="773430" y="518159"/>
                </a:lnTo>
                <a:lnTo>
                  <a:pt x="773430" y="517397"/>
                </a:lnTo>
                <a:lnTo>
                  <a:pt x="1524" y="6096"/>
                </a:lnTo>
                <a:lnTo>
                  <a:pt x="0" y="5334"/>
                </a:lnTo>
                <a:lnTo>
                  <a:pt x="0" y="3048"/>
                </a:lnTo>
                <a:lnTo>
                  <a:pt x="762" y="1524"/>
                </a:lnTo>
                <a:lnTo>
                  <a:pt x="2286" y="0"/>
                </a:lnTo>
                <a:lnTo>
                  <a:pt x="3810" y="0"/>
                </a:lnTo>
                <a:lnTo>
                  <a:pt x="5334" y="762"/>
                </a:lnTo>
                <a:close/>
              </a:path>
            </a:pathLst>
          </a:custGeom>
          <a:ln w="13957">
            <a:solidFill>
              <a:srgbClr val="F07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04722" y="6359652"/>
            <a:ext cx="1550035" cy="492759"/>
          </a:xfrm>
          <a:custGeom>
            <a:avLst/>
            <a:gdLst/>
            <a:ahLst/>
            <a:cxnLst/>
            <a:rect l="l" t="t" r="r" b="b"/>
            <a:pathLst>
              <a:path w="1550035" h="492759">
                <a:moveTo>
                  <a:pt x="1549908" y="489203"/>
                </a:moveTo>
                <a:lnTo>
                  <a:pt x="1549146" y="486917"/>
                </a:lnTo>
                <a:lnTo>
                  <a:pt x="1547622" y="485393"/>
                </a:lnTo>
                <a:lnTo>
                  <a:pt x="776478" y="2285"/>
                </a:lnTo>
                <a:lnTo>
                  <a:pt x="775716" y="1523"/>
                </a:lnTo>
                <a:lnTo>
                  <a:pt x="3809" y="0"/>
                </a:lnTo>
                <a:lnTo>
                  <a:pt x="1523" y="0"/>
                </a:lnTo>
                <a:lnTo>
                  <a:pt x="0" y="1524"/>
                </a:lnTo>
                <a:lnTo>
                  <a:pt x="0" y="5334"/>
                </a:lnTo>
                <a:lnTo>
                  <a:pt x="1523" y="6858"/>
                </a:lnTo>
                <a:lnTo>
                  <a:pt x="773430" y="8378"/>
                </a:lnTo>
                <a:lnTo>
                  <a:pt x="773430" y="7619"/>
                </a:lnTo>
                <a:lnTo>
                  <a:pt x="774954" y="8381"/>
                </a:lnTo>
                <a:lnTo>
                  <a:pt x="774954" y="8576"/>
                </a:lnTo>
                <a:lnTo>
                  <a:pt x="1544573" y="491489"/>
                </a:lnTo>
                <a:lnTo>
                  <a:pt x="1546098" y="492251"/>
                </a:lnTo>
                <a:lnTo>
                  <a:pt x="1548384" y="492251"/>
                </a:lnTo>
                <a:lnTo>
                  <a:pt x="1549908" y="489203"/>
                </a:lnTo>
                <a:close/>
              </a:path>
              <a:path w="1550035" h="492759">
                <a:moveTo>
                  <a:pt x="774643" y="8381"/>
                </a:moveTo>
                <a:lnTo>
                  <a:pt x="773430" y="7619"/>
                </a:lnTo>
                <a:lnTo>
                  <a:pt x="773430" y="8378"/>
                </a:lnTo>
                <a:lnTo>
                  <a:pt x="774643" y="8381"/>
                </a:lnTo>
                <a:close/>
              </a:path>
              <a:path w="1550035" h="492759">
                <a:moveTo>
                  <a:pt x="774954" y="8576"/>
                </a:moveTo>
                <a:lnTo>
                  <a:pt x="774954" y="8381"/>
                </a:lnTo>
                <a:lnTo>
                  <a:pt x="774643" y="8381"/>
                </a:lnTo>
                <a:lnTo>
                  <a:pt x="774954" y="85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04722" y="6359652"/>
            <a:ext cx="1550035" cy="492759"/>
          </a:xfrm>
          <a:custGeom>
            <a:avLst/>
            <a:gdLst/>
            <a:ahLst/>
            <a:cxnLst/>
            <a:rect l="l" t="t" r="r" b="b"/>
            <a:pathLst>
              <a:path w="1550035" h="492759">
                <a:moveTo>
                  <a:pt x="3809" y="0"/>
                </a:moveTo>
                <a:lnTo>
                  <a:pt x="774954" y="1523"/>
                </a:lnTo>
                <a:lnTo>
                  <a:pt x="775716" y="1523"/>
                </a:lnTo>
                <a:lnTo>
                  <a:pt x="776478" y="2285"/>
                </a:lnTo>
                <a:lnTo>
                  <a:pt x="1547622" y="485393"/>
                </a:lnTo>
                <a:lnTo>
                  <a:pt x="1549146" y="486917"/>
                </a:lnTo>
                <a:lnTo>
                  <a:pt x="1549908" y="489203"/>
                </a:lnTo>
                <a:lnTo>
                  <a:pt x="1549146" y="490727"/>
                </a:lnTo>
                <a:lnTo>
                  <a:pt x="1548384" y="492251"/>
                </a:lnTo>
                <a:lnTo>
                  <a:pt x="1546098" y="492251"/>
                </a:lnTo>
                <a:lnTo>
                  <a:pt x="1544573" y="491489"/>
                </a:lnTo>
                <a:lnTo>
                  <a:pt x="773430" y="7619"/>
                </a:lnTo>
                <a:lnTo>
                  <a:pt x="774954" y="8381"/>
                </a:lnTo>
                <a:lnTo>
                  <a:pt x="3809" y="6858"/>
                </a:lnTo>
                <a:lnTo>
                  <a:pt x="1523" y="6858"/>
                </a:lnTo>
                <a:lnTo>
                  <a:pt x="0" y="5334"/>
                </a:lnTo>
                <a:lnTo>
                  <a:pt x="0" y="3048"/>
                </a:lnTo>
                <a:lnTo>
                  <a:pt x="0" y="1524"/>
                </a:lnTo>
                <a:lnTo>
                  <a:pt x="1523" y="0"/>
                </a:lnTo>
                <a:lnTo>
                  <a:pt x="3809" y="0"/>
                </a:lnTo>
                <a:close/>
              </a:path>
            </a:pathLst>
          </a:custGeom>
          <a:ln w="13957">
            <a:solidFill>
              <a:srgbClr val="00A6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04722" y="5093208"/>
            <a:ext cx="1550035" cy="1275080"/>
          </a:xfrm>
          <a:custGeom>
            <a:avLst/>
            <a:gdLst/>
            <a:ahLst/>
            <a:cxnLst/>
            <a:rect l="l" t="t" r="r" b="b"/>
            <a:pathLst>
              <a:path w="1550035" h="1275079">
                <a:moveTo>
                  <a:pt x="774954" y="1274824"/>
                </a:moveTo>
                <a:lnTo>
                  <a:pt x="774954" y="1267968"/>
                </a:lnTo>
                <a:lnTo>
                  <a:pt x="771905" y="1269492"/>
                </a:lnTo>
                <a:lnTo>
                  <a:pt x="771906" y="1267961"/>
                </a:lnTo>
                <a:lnTo>
                  <a:pt x="3809" y="1266444"/>
                </a:lnTo>
                <a:lnTo>
                  <a:pt x="1523" y="1266444"/>
                </a:lnTo>
                <a:lnTo>
                  <a:pt x="0" y="1267968"/>
                </a:lnTo>
                <a:lnTo>
                  <a:pt x="0" y="1271778"/>
                </a:lnTo>
                <a:lnTo>
                  <a:pt x="1523" y="1273302"/>
                </a:lnTo>
                <a:lnTo>
                  <a:pt x="771905" y="1274818"/>
                </a:lnTo>
                <a:lnTo>
                  <a:pt x="771905" y="1269492"/>
                </a:lnTo>
                <a:lnTo>
                  <a:pt x="772835" y="1267963"/>
                </a:lnTo>
                <a:lnTo>
                  <a:pt x="772835" y="1274820"/>
                </a:lnTo>
                <a:lnTo>
                  <a:pt x="774954" y="1274824"/>
                </a:lnTo>
                <a:close/>
              </a:path>
              <a:path w="1550035" h="1275079">
                <a:moveTo>
                  <a:pt x="1549908" y="3810"/>
                </a:moveTo>
                <a:lnTo>
                  <a:pt x="1549146" y="2286"/>
                </a:lnTo>
                <a:lnTo>
                  <a:pt x="1547622" y="1524"/>
                </a:lnTo>
                <a:lnTo>
                  <a:pt x="1546098" y="0"/>
                </a:lnTo>
                <a:lnTo>
                  <a:pt x="1544573" y="762"/>
                </a:lnTo>
                <a:lnTo>
                  <a:pt x="1543050" y="2286"/>
                </a:lnTo>
                <a:lnTo>
                  <a:pt x="772835" y="1267963"/>
                </a:lnTo>
                <a:lnTo>
                  <a:pt x="774954" y="1267968"/>
                </a:lnTo>
                <a:lnTo>
                  <a:pt x="774954" y="1274824"/>
                </a:lnTo>
                <a:lnTo>
                  <a:pt x="775716" y="1274826"/>
                </a:lnTo>
                <a:lnTo>
                  <a:pt x="777240" y="1274064"/>
                </a:lnTo>
                <a:lnTo>
                  <a:pt x="778002" y="1273302"/>
                </a:lnTo>
                <a:lnTo>
                  <a:pt x="1549146" y="5334"/>
                </a:lnTo>
                <a:lnTo>
                  <a:pt x="1549908" y="381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04722" y="5093208"/>
            <a:ext cx="1550035" cy="1275080"/>
          </a:xfrm>
          <a:custGeom>
            <a:avLst/>
            <a:gdLst/>
            <a:ahLst/>
            <a:cxnLst/>
            <a:rect l="l" t="t" r="r" b="b"/>
            <a:pathLst>
              <a:path w="1550035" h="1275079">
                <a:moveTo>
                  <a:pt x="3809" y="1266444"/>
                </a:moveTo>
                <a:lnTo>
                  <a:pt x="774954" y="1267968"/>
                </a:lnTo>
                <a:lnTo>
                  <a:pt x="771905" y="1269492"/>
                </a:lnTo>
                <a:lnTo>
                  <a:pt x="1543050" y="2286"/>
                </a:lnTo>
                <a:lnTo>
                  <a:pt x="1544573" y="762"/>
                </a:lnTo>
                <a:lnTo>
                  <a:pt x="1546098" y="0"/>
                </a:lnTo>
                <a:lnTo>
                  <a:pt x="1547622" y="1524"/>
                </a:lnTo>
                <a:lnTo>
                  <a:pt x="1549146" y="2286"/>
                </a:lnTo>
                <a:lnTo>
                  <a:pt x="1549908" y="3810"/>
                </a:lnTo>
                <a:lnTo>
                  <a:pt x="1549146" y="5334"/>
                </a:lnTo>
                <a:lnTo>
                  <a:pt x="778002" y="1273302"/>
                </a:lnTo>
                <a:lnTo>
                  <a:pt x="777240" y="1274064"/>
                </a:lnTo>
                <a:lnTo>
                  <a:pt x="775716" y="1274826"/>
                </a:lnTo>
                <a:lnTo>
                  <a:pt x="774954" y="1274826"/>
                </a:lnTo>
                <a:lnTo>
                  <a:pt x="3809" y="1273302"/>
                </a:lnTo>
                <a:lnTo>
                  <a:pt x="1523" y="1273302"/>
                </a:lnTo>
                <a:lnTo>
                  <a:pt x="0" y="1271778"/>
                </a:lnTo>
                <a:lnTo>
                  <a:pt x="0" y="1269492"/>
                </a:lnTo>
                <a:lnTo>
                  <a:pt x="0" y="1267968"/>
                </a:lnTo>
                <a:lnTo>
                  <a:pt x="1523" y="1266444"/>
                </a:lnTo>
                <a:lnTo>
                  <a:pt x="3809" y="1266444"/>
                </a:lnTo>
                <a:close/>
              </a:path>
            </a:pathLst>
          </a:custGeom>
          <a:ln w="13957">
            <a:solidFill>
              <a:srgbClr val="00A6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04722" y="6359652"/>
            <a:ext cx="1550035" cy="283210"/>
          </a:xfrm>
          <a:custGeom>
            <a:avLst/>
            <a:gdLst/>
            <a:ahLst/>
            <a:cxnLst/>
            <a:rect l="l" t="t" r="r" b="b"/>
            <a:pathLst>
              <a:path w="1550035" h="283209">
                <a:moveTo>
                  <a:pt x="1549908" y="278129"/>
                </a:moveTo>
                <a:lnTo>
                  <a:pt x="1548384" y="276605"/>
                </a:lnTo>
                <a:lnTo>
                  <a:pt x="1546860" y="276605"/>
                </a:lnTo>
                <a:lnTo>
                  <a:pt x="775716" y="122681"/>
                </a:lnTo>
                <a:lnTo>
                  <a:pt x="4571" y="0"/>
                </a:lnTo>
                <a:lnTo>
                  <a:pt x="2285" y="0"/>
                </a:lnTo>
                <a:lnTo>
                  <a:pt x="761" y="762"/>
                </a:lnTo>
                <a:lnTo>
                  <a:pt x="0" y="3048"/>
                </a:lnTo>
                <a:lnTo>
                  <a:pt x="0" y="4572"/>
                </a:lnTo>
                <a:lnTo>
                  <a:pt x="1523" y="6096"/>
                </a:lnTo>
                <a:lnTo>
                  <a:pt x="3047" y="6858"/>
                </a:lnTo>
                <a:lnTo>
                  <a:pt x="774192" y="129539"/>
                </a:lnTo>
                <a:lnTo>
                  <a:pt x="1545336" y="282701"/>
                </a:lnTo>
                <a:lnTo>
                  <a:pt x="1546860" y="282701"/>
                </a:lnTo>
                <a:lnTo>
                  <a:pt x="1549146" y="281939"/>
                </a:lnTo>
                <a:lnTo>
                  <a:pt x="1549146" y="280415"/>
                </a:lnTo>
                <a:lnTo>
                  <a:pt x="1549908" y="278129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04722" y="6359652"/>
            <a:ext cx="1550035" cy="283210"/>
          </a:xfrm>
          <a:custGeom>
            <a:avLst/>
            <a:gdLst/>
            <a:ahLst/>
            <a:cxnLst/>
            <a:rect l="l" t="t" r="r" b="b"/>
            <a:pathLst>
              <a:path w="1550035" h="283209">
                <a:moveTo>
                  <a:pt x="4571" y="0"/>
                </a:moveTo>
                <a:lnTo>
                  <a:pt x="775716" y="122681"/>
                </a:lnTo>
                <a:lnTo>
                  <a:pt x="1546860" y="276605"/>
                </a:lnTo>
                <a:lnTo>
                  <a:pt x="1548384" y="276605"/>
                </a:lnTo>
                <a:lnTo>
                  <a:pt x="1549908" y="278129"/>
                </a:lnTo>
                <a:lnTo>
                  <a:pt x="1549146" y="280415"/>
                </a:lnTo>
                <a:lnTo>
                  <a:pt x="1549146" y="281939"/>
                </a:lnTo>
                <a:lnTo>
                  <a:pt x="1546860" y="282701"/>
                </a:lnTo>
                <a:lnTo>
                  <a:pt x="1545336" y="282701"/>
                </a:lnTo>
                <a:lnTo>
                  <a:pt x="774192" y="129539"/>
                </a:lnTo>
                <a:lnTo>
                  <a:pt x="3047" y="6858"/>
                </a:lnTo>
                <a:lnTo>
                  <a:pt x="1523" y="6096"/>
                </a:lnTo>
                <a:lnTo>
                  <a:pt x="0" y="4572"/>
                </a:lnTo>
                <a:lnTo>
                  <a:pt x="0" y="3048"/>
                </a:lnTo>
                <a:lnTo>
                  <a:pt x="761" y="762"/>
                </a:lnTo>
                <a:lnTo>
                  <a:pt x="2285" y="0"/>
                </a:lnTo>
                <a:lnTo>
                  <a:pt x="4571" y="0"/>
                </a:lnTo>
                <a:close/>
              </a:path>
            </a:pathLst>
          </a:custGeom>
          <a:ln w="13957">
            <a:solidFill>
              <a:srgbClr val="3A29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04722" y="5911596"/>
            <a:ext cx="1550035" cy="577850"/>
          </a:xfrm>
          <a:custGeom>
            <a:avLst/>
            <a:gdLst/>
            <a:ahLst/>
            <a:cxnLst/>
            <a:rect l="l" t="t" r="r" b="b"/>
            <a:pathLst>
              <a:path w="1550035" h="577850">
                <a:moveTo>
                  <a:pt x="774056" y="570473"/>
                </a:moveTo>
                <a:lnTo>
                  <a:pt x="4571" y="448055"/>
                </a:lnTo>
                <a:lnTo>
                  <a:pt x="2285" y="448055"/>
                </a:lnTo>
                <a:lnTo>
                  <a:pt x="761" y="448817"/>
                </a:lnTo>
                <a:lnTo>
                  <a:pt x="0" y="451103"/>
                </a:lnTo>
                <a:lnTo>
                  <a:pt x="0" y="452627"/>
                </a:lnTo>
                <a:lnTo>
                  <a:pt x="1523" y="454151"/>
                </a:lnTo>
                <a:lnTo>
                  <a:pt x="3047" y="454913"/>
                </a:lnTo>
                <a:lnTo>
                  <a:pt x="772668" y="577353"/>
                </a:lnTo>
                <a:lnTo>
                  <a:pt x="772668" y="571499"/>
                </a:lnTo>
                <a:lnTo>
                  <a:pt x="774056" y="570473"/>
                </a:lnTo>
                <a:close/>
              </a:path>
              <a:path w="1550035" h="577850">
                <a:moveTo>
                  <a:pt x="775716" y="577595"/>
                </a:moveTo>
                <a:lnTo>
                  <a:pt x="775716" y="570737"/>
                </a:lnTo>
                <a:lnTo>
                  <a:pt x="772668" y="571499"/>
                </a:lnTo>
                <a:lnTo>
                  <a:pt x="772668" y="577353"/>
                </a:lnTo>
                <a:lnTo>
                  <a:pt x="774056" y="577574"/>
                </a:lnTo>
                <a:lnTo>
                  <a:pt x="775716" y="577595"/>
                </a:lnTo>
                <a:close/>
              </a:path>
              <a:path w="1550035" h="577850">
                <a:moveTo>
                  <a:pt x="1549908" y="5333"/>
                </a:moveTo>
                <a:lnTo>
                  <a:pt x="1549908" y="3047"/>
                </a:lnTo>
                <a:lnTo>
                  <a:pt x="1549146" y="1523"/>
                </a:lnTo>
                <a:lnTo>
                  <a:pt x="1547622" y="761"/>
                </a:lnTo>
                <a:lnTo>
                  <a:pt x="1545336" y="0"/>
                </a:lnTo>
                <a:lnTo>
                  <a:pt x="1543812" y="1523"/>
                </a:lnTo>
                <a:lnTo>
                  <a:pt x="774056" y="570473"/>
                </a:lnTo>
                <a:lnTo>
                  <a:pt x="775716" y="570737"/>
                </a:lnTo>
                <a:lnTo>
                  <a:pt x="775716" y="577595"/>
                </a:lnTo>
                <a:lnTo>
                  <a:pt x="776478" y="577595"/>
                </a:lnTo>
                <a:lnTo>
                  <a:pt x="776478" y="576833"/>
                </a:lnTo>
                <a:lnTo>
                  <a:pt x="1548384" y="6857"/>
                </a:lnTo>
                <a:lnTo>
                  <a:pt x="1549908" y="5333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04722" y="5911596"/>
            <a:ext cx="1550035" cy="577850"/>
          </a:xfrm>
          <a:custGeom>
            <a:avLst/>
            <a:gdLst/>
            <a:ahLst/>
            <a:cxnLst/>
            <a:rect l="l" t="t" r="r" b="b"/>
            <a:pathLst>
              <a:path w="1550035" h="577850">
                <a:moveTo>
                  <a:pt x="4571" y="448055"/>
                </a:moveTo>
                <a:lnTo>
                  <a:pt x="775716" y="570737"/>
                </a:lnTo>
                <a:lnTo>
                  <a:pt x="772668" y="571499"/>
                </a:lnTo>
                <a:lnTo>
                  <a:pt x="1543812" y="1523"/>
                </a:lnTo>
                <a:lnTo>
                  <a:pt x="1545336" y="0"/>
                </a:lnTo>
                <a:lnTo>
                  <a:pt x="1547622" y="761"/>
                </a:lnTo>
                <a:lnTo>
                  <a:pt x="1549146" y="1523"/>
                </a:lnTo>
                <a:lnTo>
                  <a:pt x="1549908" y="3047"/>
                </a:lnTo>
                <a:lnTo>
                  <a:pt x="1549908" y="5333"/>
                </a:lnTo>
                <a:lnTo>
                  <a:pt x="1548384" y="6857"/>
                </a:lnTo>
                <a:lnTo>
                  <a:pt x="776478" y="576833"/>
                </a:lnTo>
                <a:lnTo>
                  <a:pt x="776478" y="577595"/>
                </a:lnTo>
                <a:lnTo>
                  <a:pt x="774954" y="577595"/>
                </a:lnTo>
                <a:lnTo>
                  <a:pt x="774192" y="577595"/>
                </a:lnTo>
                <a:lnTo>
                  <a:pt x="3047" y="454913"/>
                </a:lnTo>
                <a:lnTo>
                  <a:pt x="1523" y="454151"/>
                </a:lnTo>
                <a:lnTo>
                  <a:pt x="0" y="452627"/>
                </a:lnTo>
                <a:lnTo>
                  <a:pt x="0" y="451103"/>
                </a:lnTo>
                <a:lnTo>
                  <a:pt x="761" y="448817"/>
                </a:lnTo>
                <a:lnTo>
                  <a:pt x="2285" y="448055"/>
                </a:lnTo>
                <a:lnTo>
                  <a:pt x="4571" y="448055"/>
                </a:lnTo>
                <a:close/>
              </a:path>
            </a:pathLst>
          </a:custGeom>
          <a:ln w="13957">
            <a:solidFill>
              <a:srgbClr val="3A29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04722" y="6029705"/>
            <a:ext cx="1550035" cy="813435"/>
          </a:xfrm>
          <a:custGeom>
            <a:avLst/>
            <a:gdLst/>
            <a:ahLst/>
            <a:cxnLst/>
            <a:rect l="l" t="t" r="r" b="b"/>
            <a:pathLst>
              <a:path w="1550035" h="813434">
                <a:moveTo>
                  <a:pt x="1549908" y="810768"/>
                </a:moveTo>
                <a:lnTo>
                  <a:pt x="1549908" y="808482"/>
                </a:lnTo>
                <a:lnTo>
                  <a:pt x="1548384" y="806958"/>
                </a:lnTo>
                <a:lnTo>
                  <a:pt x="777240" y="1524"/>
                </a:lnTo>
                <a:lnTo>
                  <a:pt x="776478" y="0"/>
                </a:lnTo>
                <a:lnTo>
                  <a:pt x="774954" y="0"/>
                </a:lnTo>
                <a:lnTo>
                  <a:pt x="773430" y="762"/>
                </a:lnTo>
                <a:lnTo>
                  <a:pt x="2286" y="329946"/>
                </a:lnTo>
                <a:lnTo>
                  <a:pt x="762" y="330708"/>
                </a:lnTo>
                <a:lnTo>
                  <a:pt x="0" y="332994"/>
                </a:lnTo>
                <a:lnTo>
                  <a:pt x="1524" y="336042"/>
                </a:lnTo>
                <a:lnTo>
                  <a:pt x="3048" y="336804"/>
                </a:lnTo>
                <a:lnTo>
                  <a:pt x="4572" y="336804"/>
                </a:lnTo>
                <a:lnTo>
                  <a:pt x="772668" y="8486"/>
                </a:lnTo>
                <a:lnTo>
                  <a:pt x="772668" y="6096"/>
                </a:lnTo>
                <a:lnTo>
                  <a:pt x="776478" y="6858"/>
                </a:lnTo>
                <a:lnTo>
                  <a:pt x="776478" y="10075"/>
                </a:lnTo>
                <a:lnTo>
                  <a:pt x="1543812" y="811530"/>
                </a:lnTo>
                <a:lnTo>
                  <a:pt x="1545336" y="813054"/>
                </a:lnTo>
                <a:lnTo>
                  <a:pt x="1546860" y="813054"/>
                </a:lnTo>
                <a:lnTo>
                  <a:pt x="1548384" y="811530"/>
                </a:lnTo>
                <a:lnTo>
                  <a:pt x="1549908" y="810768"/>
                </a:lnTo>
                <a:close/>
              </a:path>
              <a:path w="1550035" h="813434">
                <a:moveTo>
                  <a:pt x="774292" y="7792"/>
                </a:moveTo>
                <a:lnTo>
                  <a:pt x="772668" y="6096"/>
                </a:lnTo>
                <a:lnTo>
                  <a:pt x="772668" y="8486"/>
                </a:lnTo>
                <a:lnTo>
                  <a:pt x="774292" y="7792"/>
                </a:lnTo>
                <a:close/>
              </a:path>
              <a:path w="1550035" h="813434">
                <a:moveTo>
                  <a:pt x="776478" y="10075"/>
                </a:moveTo>
                <a:lnTo>
                  <a:pt x="776478" y="6858"/>
                </a:lnTo>
                <a:lnTo>
                  <a:pt x="774292" y="7792"/>
                </a:lnTo>
                <a:lnTo>
                  <a:pt x="776478" y="10075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04722" y="6029705"/>
            <a:ext cx="1550035" cy="813435"/>
          </a:xfrm>
          <a:custGeom>
            <a:avLst/>
            <a:gdLst/>
            <a:ahLst/>
            <a:cxnLst/>
            <a:rect l="l" t="t" r="r" b="b"/>
            <a:pathLst>
              <a:path w="1550035" h="813434">
                <a:moveTo>
                  <a:pt x="2286" y="329946"/>
                </a:moveTo>
                <a:lnTo>
                  <a:pt x="773430" y="762"/>
                </a:lnTo>
                <a:lnTo>
                  <a:pt x="774954" y="0"/>
                </a:lnTo>
                <a:lnTo>
                  <a:pt x="776478" y="0"/>
                </a:lnTo>
                <a:lnTo>
                  <a:pt x="777240" y="1524"/>
                </a:lnTo>
                <a:lnTo>
                  <a:pt x="1548384" y="806958"/>
                </a:lnTo>
                <a:lnTo>
                  <a:pt x="1549908" y="808482"/>
                </a:lnTo>
                <a:lnTo>
                  <a:pt x="1549908" y="810768"/>
                </a:lnTo>
                <a:lnTo>
                  <a:pt x="1548384" y="811530"/>
                </a:lnTo>
                <a:lnTo>
                  <a:pt x="1546860" y="813054"/>
                </a:lnTo>
                <a:lnTo>
                  <a:pt x="1545336" y="813054"/>
                </a:lnTo>
                <a:lnTo>
                  <a:pt x="1543812" y="811530"/>
                </a:lnTo>
                <a:lnTo>
                  <a:pt x="772668" y="6096"/>
                </a:lnTo>
                <a:lnTo>
                  <a:pt x="776478" y="6858"/>
                </a:lnTo>
                <a:lnTo>
                  <a:pt x="4572" y="336804"/>
                </a:lnTo>
                <a:lnTo>
                  <a:pt x="3048" y="336804"/>
                </a:lnTo>
                <a:lnTo>
                  <a:pt x="1524" y="336042"/>
                </a:lnTo>
                <a:lnTo>
                  <a:pt x="762" y="334518"/>
                </a:lnTo>
                <a:lnTo>
                  <a:pt x="0" y="332994"/>
                </a:lnTo>
                <a:lnTo>
                  <a:pt x="762" y="330708"/>
                </a:lnTo>
                <a:lnTo>
                  <a:pt x="2286" y="329946"/>
                </a:lnTo>
                <a:close/>
              </a:path>
            </a:pathLst>
          </a:custGeom>
          <a:ln w="13957">
            <a:solidFill>
              <a:srgbClr val="AD48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04722" y="5000244"/>
            <a:ext cx="1550035" cy="1366520"/>
          </a:xfrm>
          <a:custGeom>
            <a:avLst/>
            <a:gdLst/>
            <a:ahLst/>
            <a:cxnLst/>
            <a:rect l="l" t="t" r="r" b="b"/>
            <a:pathLst>
              <a:path w="1550035" h="1366520">
                <a:moveTo>
                  <a:pt x="773149" y="1030343"/>
                </a:moveTo>
                <a:lnTo>
                  <a:pt x="2286" y="1359408"/>
                </a:lnTo>
                <a:lnTo>
                  <a:pt x="762" y="1360170"/>
                </a:lnTo>
                <a:lnTo>
                  <a:pt x="0" y="1362456"/>
                </a:lnTo>
                <a:lnTo>
                  <a:pt x="1524" y="1365504"/>
                </a:lnTo>
                <a:lnTo>
                  <a:pt x="3048" y="1366266"/>
                </a:lnTo>
                <a:lnTo>
                  <a:pt x="4572" y="1366266"/>
                </a:lnTo>
                <a:lnTo>
                  <a:pt x="772668" y="1037948"/>
                </a:lnTo>
                <a:lnTo>
                  <a:pt x="772668" y="1030986"/>
                </a:lnTo>
                <a:lnTo>
                  <a:pt x="773149" y="1030343"/>
                </a:lnTo>
                <a:close/>
              </a:path>
              <a:path w="1550035" h="1366520">
                <a:moveTo>
                  <a:pt x="773430" y="1037622"/>
                </a:moveTo>
                <a:lnTo>
                  <a:pt x="773430" y="1030224"/>
                </a:lnTo>
                <a:lnTo>
                  <a:pt x="772668" y="1030986"/>
                </a:lnTo>
                <a:lnTo>
                  <a:pt x="772668" y="1037948"/>
                </a:lnTo>
                <a:lnTo>
                  <a:pt x="773430" y="1037622"/>
                </a:lnTo>
                <a:close/>
              </a:path>
              <a:path w="1550035" h="1366520">
                <a:moveTo>
                  <a:pt x="1549908" y="4571"/>
                </a:moveTo>
                <a:lnTo>
                  <a:pt x="1549908" y="2286"/>
                </a:lnTo>
                <a:lnTo>
                  <a:pt x="1548384" y="1524"/>
                </a:lnTo>
                <a:lnTo>
                  <a:pt x="1546860" y="0"/>
                </a:lnTo>
                <a:lnTo>
                  <a:pt x="1544574" y="762"/>
                </a:lnTo>
                <a:lnTo>
                  <a:pt x="1543812" y="2286"/>
                </a:lnTo>
                <a:lnTo>
                  <a:pt x="773149" y="1030343"/>
                </a:lnTo>
                <a:lnTo>
                  <a:pt x="773430" y="1030224"/>
                </a:lnTo>
                <a:lnTo>
                  <a:pt x="773430" y="1037622"/>
                </a:lnTo>
                <a:lnTo>
                  <a:pt x="776478" y="1036320"/>
                </a:lnTo>
                <a:lnTo>
                  <a:pt x="776478" y="1035558"/>
                </a:lnTo>
                <a:lnTo>
                  <a:pt x="777240" y="1035558"/>
                </a:lnTo>
                <a:lnTo>
                  <a:pt x="778002" y="1034796"/>
                </a:lnTo>
                <a:lnTo>
                  <a:pt x="1549146" y="6096"/>
                </a:lnTo>
                <a:lnTo>
                  <a:pt x="1549908" y="45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04722" y="5000244"/>
            <a:ext cx="1550035" cy="1366520"/>
          </a:xfrm>
          <a:custGeom>
            <a:avLst/>
            <a:gdLst/>
            <a:ahLst/>
            <a:cxnLst/>
            <a:rect l="l" t="t" r="r" b="b"/>
            <a:pathLst>
              <a:path w="1550035" h="1366520">
                <a:moveTo>
                  <a:pt x="2286" y="1359408"/>
                </a:moveTo>
                <a:lnTo>
                  <a:pt x="773430" y="1030224"/>
                </a:lnTo>
                <a:lnTo>
                  <a:pt x="772668" y="1030986"/>
                </a:lnTo>
                <a:lnTo>
                  <a:pt x="1543812" y="2286"/>
                </a:lnTo>
                <a:lnTo>
                  <a:pt x="1544574" y="762"/>
                </a:lnTo>
                <a:lnTo>
                  <a:pt x="1546860" y="0"/>
                </a:lnTo>
                <a:lnTo>
                  <a:pt x="1548384" y="1524"/>
                </a:lnTo>
                <a:lnTo>
                  <a:pt x="1549908" y="2286"/>
                </a:lnTo>
                <a:lnTo>
                  <a:pt x="1549908" y="4571"/>
                </a:lnTo>
                <a:lnTo>
                  <a:pt x="1549146" y="6096"/>
                </a:lnTo>
                <a:lnTo>
                  <a:pt x="778002" y="1034796"/>
                </a:lnTo>
                <a:lnTo>
                  <a:pt x="777240" y="1035558"/>
                </a:lnTo>
                <a:lnTo>
                  <a:pt x="776478" y="1035558"/>
                </a:lnTo>
                <a:lnTo>
                  <a:pt x="776478" y="1036320"/>
                </a:lnTo>
                <a:lnTo>
                  <a:pt x="4572" y="1366266"/>
                </a:lnTo>
                <a:lnTo>
                  <a:pt x="3048" y="1366266"/>
                </a:lnTo>
                <a:lnTo>
                  <a:pt x="1524" y="1365504"/>
                </a:lnTo>
                <a:lnTo>
                  <a:pt x="762" y="1363980"/>
                </a:lnTo>
                <a:lnTo>
                  <a:pt x="0" y="1362456"/>
                </a:lnTo>
                <a:lnTo>
                  <a:pt x="762" y="1360170"/>
                </a:lnTo>
                <a:lnTo>
                  <a:pt x="2286" y="1359408"/>
                </a:lnTo>
                <a:close/>
              </a:path>
            </a:pathLst>
          </a:custGeom>
          <a:ln w="13957">
            <a:solidFill>
              <a:srgbClr val="AD48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08532" y="6359652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5">
                <a:moveTo>
                  <a:pt x="-1670" y="3428"/>
                </a:moveTo>
                <a:lnTo>
                  <a:pt x="19196" y="3428"/>
                </a:lnTo>
              </a:path>
            </a:pathLst>
          </a:custGeom>
          <a:ln w="1146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04722" y="6089141"/>
            <a:ext cx="1550035" cy="485140"/>
          </a:xfrm>
          <a:custGeom>
            <a:avLst/>
            <a:gdLst/>
            <a:ahLst/>
            <a:cxnLst/>
            <a:rect l="l" t="t" r="r" b="b"/>
            <a:pathLst>
              <a:path w="1550035" h="485140">
                <a:moveTo>
                  <a:pt x="1549908" y="480822"/>
                </a:moveTo>
                <a:lnTo>
                  <a:pt x="1549146" y="478536"/>
                </a:lnTo>
                <a:lnTo>
                  <a:pt x="1547622" y="477774"/>
                </a:lnTo>
                <a:lnTo>
                  <a:pt x="776478" y="762"/>
                </a:lnTo>
                <a:lnTo>
                  <a:pt x="775716" y="0"/>
                </a:lnTo>
                <a:lnTo>
                  <a:pt x="774954" y="0"/>
                </a:lnTo>
                <a:lnTo>
                  <a:pt x="773430" y="762"/>
                </a:lnTo>
                <a:lnTo>
                  <a:pt x="2286" y="270510"/>
                </a:lnTo>
                <a:lnTo>
                  <a:pt x="762" y="271272"/>
                </a:lnTo>
                <a:lnTo>
                  <a:pt x="0" y="272796"/>
                </a:lnTo>
                <a:lnTo>
                  <a:pt x="762" y="275082"/>
                </a:lnTo>
                <a:lnTo>
                  <a:pt x="762" y="276606"/>
                </a:lnTo>
                <a:lnTo>
                  <a:pt x="3048" y="277368"/>
                </a:lnTo>
                <a:lnTo>
                  <a:pt x="4572" y="277368"/>
                </a:lnTo>
                <a:lnTo>
                  <a:pt x="773430" y="7659"/>
                </a:lnTo>
                <a:lnTo>
                  <a:pt x="773430" y="6858"/>
                </a:lnTo>
                <a:lnTo>
                  <a:pt x="775716" y="6858"/>
                </a:lnTo>
                <a:lnTo>
                  <a:pt x="775716" y="8272"/>
                </a:lnTo>
                <a:lnTo>
                  <a:pt x="1544574" y="483870"/>
                </a:lnTo>
                <a:lnTo>
                  <a:pt x="1546098" y="484632"/>
                </a:lnTo>
                <a:lnTo>
                  <a:pt x="1548384" y="483870"/>
                </a:lnTo>
                <a:lnTo>
                  <a:pt x="1549908" y="480822"/>
                </a:lnTo>
                <a:close/>
              </a:path>
              <a:path w="1550035" h="485140">
                <a:moveTo>
                  <a:pt x="774257" y="7369"/>
                </a:moveTo>
                <a:lnTo>
                  <a:pt x="773430" y="6858"/>
                </a:lnTo>
                <a:lnTo>
                  <a:pt x="773430" y="7659"/>
                </a:lnTo>
                <a:lnTo>
                  <a:pt x="774257" y="7369"/>
                </a:lnTo>
                <a:close/>
              </a:path>
              <a:path w="1550035" h="485140">
                <a:moveTo>
                  <a:pt x="775716" y="8272"/>
                </a:moveTo>
                <a:lnTo>
                  <a:pt x="775716" y="6858"/>
                </a:lnTo>
                <a:lnTo>
                  <a:pt x="774257" y="7369"/>
                </a:lnTo>
                <a:lnTo>
                  <a:pt x="775716" y="8272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04722" y="6089141"/>
            <a:ext cx="1550035" cy="485140"/>
          </a:xfrm>
          <a:custGeom>
            <a:avLst/>
            <a:gdLst/>
            <a:ahLst/>
            <a:cxnLst/>
            <a:rect l="l" t="t" r="r" b="b"/>
            <a:pathLst>
              <a:path w="1550035" h="485140">
                <a:moveTo>
                  <a:pt x="2286" y="270510"/>
                </a:moveTo>
                <a:lnTo>
                  <a:pt x="773430" y="762"/>
                </a:lnTo>
                <a:lnTo>
                  <a:pt x="774954" y="0"/>
                </a:lnTo>
                <a:lnTo>
                  <a:pt x="775716" y="0"/>
                </a:lnTo>
                <a:lnTo>
                  <a:pt x="776478" y="762"/>
                </a:lnTo>
                <a:lnTo>
                  <a:pt x="1547622" y="477774"/>
                </a:lnTo>
                <a:lnTo>
                  <a:pt x="1549146" y="478536"/>
                </a:lnTo>
                <a:lnTo>
                  <a:pt x="1549908" y="480822"/>
                </a:lnTo>
                <a:lnTo>
                  <a:pt x="1549146" y="482346"/>
                </a:lnTo>
                <a:lnTo>
                  <a:pt x="1548384" y="483870"/>
                </a:lnTo>
                <a:lnTo>
                  <a:pt x="1546098" y="484632"/>
                </a:lnTo>
                <a:lnTo>
                  <a:pt x="1544574" y="483870"/>
                </a:lnTo>
                <a:lnTo>
                  <a:pt x="773430" y="6858"/>
                </a:lnTo>
                <a:lnTo>
                  <a:pt x="775716" y="6858"/>
                </a:lnTo>
                <a:lnTo>
                  <a:pt x="4572" y="277368"/>
                </a:lnTo>
                <a:lnTo>
                  <a:pt x="3048" y="277368"/>
                </a:lnTo>
                <a:lnTo>
                  <a:pt x="762" y="276606"/>
                </a:lnTo>
                <a:lnTo>
                  <a:pt x="762" y="275082"/>
                </a:lnTo>
                <a:lnTo>
                  <a:pt x="0" y="272796"/>
                </a:lnTo>
                <a:lnTo>
                  <a:pt x="762" y="271272"/>
                </a:lnTo>
                <a:lnTo>
                  <a:pt x="2286" y="270510"/>
                </a:lnTo>
                <a:close/>
              </a:path>
            </a:pathLst>
          </a:custGeom>
          <a:ln w="13957">
            <a:solidFill>
              <a:srgbClr val="DD29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04722" y="5523738"/>
            <a:ext cx="1550035" cy="843280"/>
          </a:xfrm>
          <a:custGeom>
            <a:avLst/>
            <a:gdLst/>
            <a:ahLst/>
            <a:cxnLst/>
            <a:rect l="l" t="t" r="r" b="b"/>
            <a:pathLst>
              <a:path w="1550035" h="843279">
                <a:moveTo>
                  <a:pt x="773430" y="573063"/>
                </a:moveTo>
                <a:lnTo>
                  <a:pt x="773430" y="566165"/>
                </a:lnTo>
                <a:lnTo>
                  <a:pt x="2286" y="835913"/>
                </a:lnTo>
                <a:lnTo>
                  <a:pt x="762" y="836676"/>
                </a:lnTo>
                <a:lnTo>
                  <a:pt x="0" y="838200"/>
                </a:lnTo>
                <a:lnTo>
                  <a:pt x="762" y="840485"/>
                </a:lnTo>
                <a:lnTo>
                  <a:pt x="762" y="842010"/>
                </a:lnTo>
                <a:lnTo>
                  <a:pt x="3048" y="842772"/>
                </a:lnTo>
                <a:lnTo>
                  <a:pt x="4572" y="842772"/>
                </a:lnTo>
                <a:lnTo>
                  <a:pt x="773430" y="573063"/>
                </a:lnTo>
                <a:close/>
              </a:path>
              <a:path w="1550035" h="843279">
                <a:moveTo>
                  <a:pt x="1549908" y="5333"/>
                </a:moveTo>
                <a:lnTo>
                  <a:pt x="1549908" y="3047"/>
                </a:lnTo>
                <a:lnTo>
                  <a:pt x="1549146" y="1523"/>
                </a:lnTo>
                <a:lnTo>
                  <a:pt x="1547622" y="0"/>
                </a:lnTo>
                <a:lnTo>
                  <a:pt x="1545336" y="0"/>
                </a:lnTo>
                <a:lnTo>
                  <a:pt x="1544574" y="761"/>
                </a:lnTo>
                <a:lnTo>
                  <a:pt x="772668" y="566165"/>
                </a:lnTo>
                <a:lnTo>
                  <a:pt x="773430" y="566165"/>
                </a:lnTo>
                <a:lnTo>
                  <a:pt x="773430" y="573063"/>
                </a:lnTo>
                <a:lnTo>
                  <a:pt x="775716" y="572261"/>
                </a:lnTo>
                <a:lnTo>
                  <a:pt x="776478" y="572261"/>
                </a:lnTo>
                <a:lnTo>
                  <a:pt x="776478" y="571499"/>
                </a:lnTo>
                <a:lnTo>
                  <a:pt x="1548384" y="6095"/>
                </a:lnTo>
                <a:lnTo>
                  <a:pt x="1549908" y="5333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04722" y="5523738"/>
            <a:ext cx="1550035" cy="843280"/>
          </a:xfrm>
          <a:custGeom>
            <a:avLst/>
            <a:gdLst/>
            <a:ahLst/>
            <a:cxnLst/>
            <a:rect l="l" t="t" r="r" b="b"/>
            <a:pathLst>
              <a:path w="1550035" h="843279">
                <a:moveTo>
                  <a:pt x="2286" y="835913"/>
                </a:moveTo>
                <a:lnTo>
                  <a:pt x="773430" y="566165"/>
                </a:lnTo>
                <a:lnTo>
                  <a:pt x="772668" y="566165"/>
                </a:lnTo>
                <a:lnTo>
                  <a:pt x="1544574" y="761"/>
                </a:lnTo>
                <a:lnTo>
                  <a:pt x="1545336" y="0"/>
                </a:lnTo>
                <a:lnTo>
                  <a:pt x="1547622" y="0"/>
                </a:lnTo>
                <a:lnTo>
                  <a:pt x="1549146" y="1523"/>
                </a:lnTo>
                <a:lnTo>
                  <a:pt x="1549908" y="3047"/>
                </a:lnTo>
                <a:lnTo>
                  <a:pt x="1549908" y="5333"/>
                </a:lnTo>
                <a:lnTo>
                  <a:pt x="1548384" y="6095"/>
                </a:lnTo>
                <a:lnTo>
                  <a:pt x="776478" y="571499"/>
                </a:lnTo>
                <a:lnTo>
                  <a:pt x="776478" y="572261"/>
                </a:lnTo>
                <a:lnTo>
                  <a:pt x="775716" y="572261"/>
                </a:lnTo>
                <a:lnTo>
                  <a:pt x="4572" y="842772"/>
                </a:lnTo>
                <a:lnTo>
                  <a:pt x="3048" y="842772"/>
                </a:lnTo>
                <a:lnTo>
                  <a:pt x="762" y="842010"/>
                </a:lnTo>
                <a:lnTo>
                  <a:pt x="762" y="840485"/>
                </a:lnTo>
                <a:lnTo>
                  <a:pt x="0" y="838200"/>
                </a:lnTo>
                <a:lnTo>
                  <a:pt x="762" y="836676"/>
                </a:lnTo>
                <a:lnTo>
                  <a:pt x="2286" y="835913"/>
                </a:lnTo>
                <a:close/>
              </a:path>
            </a:pathLst>
          </a:custGeom>
          <a:ln w="13957">
            <a:solidFill>
              <a:srgbClr val="DD29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04722" y="5543550"/>
            <a:ext cx="1550035" cy="822960"/>
          </a:xfrm>
          <a:custGeom>
            <a:avLst/>
            <a:gdLst/>
            <a:ahLst/>
            <a:cxnLst/>
            <a:rect l="l" t="t" r="r" b="b"/>
            <a:pathLst>
              <a:path w="1550035" h="822960">
                <a:moveTo>
                  <a:pt x="1549908" y="777239"/>
                </a:moveTo>
                <a:lnTo>
                  <a:pt x="1549908" y="774953"/>
                </a:lnTo>
                <a:lnTo>
                  <a:pt x="775716" y="0"/>
                </a:lnTo>
                <a:lnTo>
                  <a:pt x="774954" y="0"/>
                </a:lnTo>
                <a:lnTo>
                  <a:pt x="774191" y="761"/>
                </a:lnTo>
                <a:lnTo>
                  <a:pt x="773430" y="761"/>
                </a:lnTo>
                <a:lnTo>
                  <a:pt x="772668" y="1523"/>
                </a:lnTo>
                <a:lnTo>
                  <a:pt x="762" y="816863"/>
                </a:lnTo>
                <a:lnTo>
                  <a:pt x="0" y="818388"/>
                </a:lnTo>
                <a:lnTo>
                  <a:pt x="0" y="820673"/>
                </a:lnTo>
                <a:lnTo>
                  <a:pt x="1524" y="822197"/>
                </a:lnTo>
                <a:lnTo>
                  <a:pt x="3048" y="822960"/>
                </a:lnTo>
                <a:lnTo>
                  <a:pt x="4572" y="822960"/>
                </a:lnTo>
                <a:lnTo>
                  <a:pt x="6096" y="821435"/>
                </a:lnTo>
                <a:lnTo>
                  <a:pt x="772668" y="10930"/>
                </a:lnTo>
                <a:lnTo>
                  <a:pt x="772668" y="6095"/>
                </a:lnTo>
                <a:lnTo>
                  <a:pt x="777240" y="6095"/>
                </a:lnTo>
                <a:lnTo>
                  <a:pt x="777240" y="10672"/>
                </a:lnTo>
                <a:lnTo>
                  <a:pt x="1545336" y="779525"/>
                </a:lnTo>
                <a:lnTo>
                  <a:pt x="1546860" y="779525"/>
                </a:lnTo>
                <a:lnTo>
                  <a:pt x="1548384" y="778001"/>
                </a:lnTo>
                <a:lnTo>
                  <a:pt x="1549908" y="777239"/>
                </a:lnTo>
                <a:close/>
              </a:path>
              <a:path w="1550035" h="822960">
                <a:moveTo>
                  <a:pt x="775016" y="8446"/>
                </a:moveTo>
                <a:lnTo>
                  <a:pt x="772668" y="6095"/>
                </a:lnTo>
                <a:lnTo>
                  <a:pt x="772668" y="10930"/>
                </a:lnTo>
                <a:lnTo>
                  <a:pt x="775016" y="8446"/>
                </a:lnTo>
                <a:close/>
              </a:path>
              <a:path w="1550035" h="822960">
                <a:moveTo>
                  <a:pt x="777240" y="10672"/>
                </a:moveTo>
                <a:lnTo>
                  <a:pt x="777240" y="6095"/>
                </a:lnTo>
                <a:lnTo>
                  <a:pt x="775016" y="8446"/>
                </a:lnTo>
                <a:lnTo>
                  <a:pt x="777240" y="1067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04722" y="5543550"/>
            <a:ext cx="1550035" cy="822960"/>
          </a:xfrm>
          <a:custGeom>
            <a:avLst/>
            <a:gdLst/>
            <a:ahLst/>
            <a:cxnLst/>
            <a:rect l="l" t="t" r="r" b="b"/>
            <a:pathLst>
              <a:path w="1550035" h="822960">
                <a:moveTo>
                  <a:pt x="762" y="816863"/>
                </a:moveTo>
                <a:lnTo>
                  <a:pt x="772668" y="1523"/>
                </a:lnTo>
                <a:lnTo>
                  <a:pt x="773430" y="761"/>
                </a:lnTo>
                <a:lnTo>
                  <a:pt x="774191" y="761"/>
                </a:lnTo>
                <a:lnTo>
                  <a:pt x="774954" y="0"/>
                </a:lnTo>
                <a:lnTo>
                  <a:pt x="775716" y="0"/>
                </a:lnTo>
                <a:lnTo>
                  <a:pt x="776477" y="761"/>
                </a:lnTo>
                <a:lnTo>
                  <a:pt x="777240" y="1523"/>
                </a:lnTo>
                <a:lnTo>
                  <a:pt x="1548384" y="773429"/>
                </a:lnTo>
                <a:lnTo>
                  <a:pt x="1549908" y="774953"/>
                </a:lnTo>
                <a:lnTo>
                  <a:pt x="1549908" y="777239"/>
                </a:lnTo>
                <a:lnTo>
                  <a:pt x="1548384" y="778001"/>
                </a:lnTo>
                <a:lnTo>
                  <a:pt x="1546860" y="779525"/>
                </a:lnTo>
                <a:lnTo>
                  <a:pt x="1545336" y="779525"/>
                </a:lnTo>
                <a:lnTo>
                  <a:pt x="1543812" y="778001"/>
                </a:lnTo>
                <a:lnTo>
                  <a:pt x="772668" y="6095"/>
                </a:lnTo>
                <a:lnTo>
                  <a:pt x="777240" y="6095"/>
                </a:lnTo>
                <a:lnTo>
                  <a:pt x="6096" y="821435"/>
                </a:lnTo>
                <a:lnTo>
                  <a:pt x="4572" y="822960"/>
                </a:lnTo>
                <a:lnTo>
                  <a:pt x="3048" y="822960"/>
                </a:lnTo>
                <a:lnTo>
                  <a:pt x="1524" y="822197"/>
                </a:lnTo>
                <a:lnTo>
                  <a:pt x="0" y="820673"/>
                </a:lnTo>
                <a:lnTo>
                  <a:pt x="0" y="818388"/>
                </a:lnTo>
                <a:lnTo>
                  <a:pt x="762" y="816863"/>
                </a:lnTo>
                <a:close/>
              </a:path>
            </a:pathLst>
          </a:custGeom>
          <a:ln w="13957">
            <a:solidFill>
              <a:srgbClr val="F9E0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04722" y="4270247"/>
            <a:ext cx="1550035" cy="2096770"/>
          </a:xfrm>
          <a:custGeom>
            <a:avLst/>
            <a:gdLst/>
            <a:ahLst/>
            <a:cxnLst/>
            <a:rect l="l" t="t" r="r" b="b"/>
            <a:pathLst>
              <a:path w="1550035" h="2096770">
                <a:moveTo>
                  <a:pt x="772668" y="1284232"/>
                </a:moveTo>
                <a:lnTo>
                  <a:pt x="772668" y="1274825"/>
                </a:lnTo>
                <a:lnTo>
                  <a:pt x="762" y="2090165"/>
                </a:lnTo>
                <a:lnTo>
                  <a:pt x="0" y="2091689"/>
                </a:lnTo>
                <a:lnTo>
                  <a:pt x="0" y="2093976"/>
                </a:lnTo>
                <a:lnTo>
                  <a:pt x="1524" y="2095499"/>
                </a:lnTo>
                <a:lnTo>
                  <a:pt x="3048" y="2096261"/>
                </a:lnTo>
                <a:lnTo>
                  <a:pt x="4572" y="2096261"/>
                </a:lnTo>
                <a:lnTo>
                  <a:pt x="6096" y="2094738"/>
                </a:lnTo>
                <a:lnTo>
                  <a:pt x="772668" y="1284232"/>
                </a:lnTo>
                <a:close/>
              </a:path>
              <a:path w="1550035" h="2096770">
                <a:moveTo>
                  <a:pt x="1549908" y="3809"/>
                </a:moveTo>
                <a:lnTo>
                  <a:pt x="1549145" y="1523"/>
                </a:lnTo>
                <a:lnTo>
                  <a:pt x="1546098" y="0"/>
                </a:lnTo>
                <a:lnTo>
                  <a:pt x="1544573" y="0"/>
                </a:lnTo>
                <a:lnTo>
                  <a:pt x="1543049" y="2285"/>
                </a:lnTo>
                <a:lnTo>
                  <a:pt x="771905" y="1275587"/>
                </a:lnTo>
                <a:lnTo>
                  <a:pt x="772668" y="1274825"/>
                </a:lnTo>
                <a:lnTo>
                  <a:pt x="772668" y="1284232"/>
                </a:lnTo>
                <a:lnTo>
                  <a:pt x="777240" y="1279397"/>
                </a:lnTo>
                <a:lnTo>
                  <a:pt x="778002" y="1278635"/>
                </a:lnTo>
                <a:lnTo>
                  <a:pt x="1549145" y="5333"/>
                </a:lnTo>
                <a:lnTo>
                  <a:pt x="1549908" y="380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04722" y="4270247"/>
            <a:ext cx="1550035" cy="2096770"/>
          </a:xfrm>
          <a:custGeom>
            <a:avLst/>
            <a:gdLst/>
            <a:ahLst/>
            <a:cxnLst/>
            <a:rect l="l" t="t" r="r" b="b"/>
            <a:pathLst>
              <a:path w="1550035" h="2096770">
                <a:moveTo>
                  <a:pt x="762" y="2090165"/>
                </a:moveTo>
                <a:lnTo>
                  <a:pt x="772668" y="1274825"/>
                </a:lnTo>
                <a:lnTo>
                  <a:pt x="771905" y="1275587"/>
                </a:lnTo>
                <a:lnTo>
                  <a:pt x="1543049" y="2285"/>
                </a:lnTo>
                <a:lnTo>
                  <a:pt x="1544573" y="0"/>
                </a:lnTo>
                <a:lnTo>
                  <a:pt x="1546098" y="0"/>
                </a:lnTo>
                <a:lnTo>
                  <a:pt x="1547621" y="761"/>
                </a:lnTo>
                <a:lnTo>
                  <a:pt x="1549145" y="1523"/>
                </a:lnTo>
                <a:lnTo>
                  <a:pt x="1549908" y="3809"/>
                </a:lnTo>
                <a:lnTo>
                  <a:pt x="1549145" y="5333"/>
                </a:lnTo>
                <a:lnTo>
                  <a:pt x="778002" y="1278635"/>
                </a:lnTo>
                <a:lnTo>
                  <a:pt x="777240" y="1279397"/>
                </a:lnTo>
                <a:lnTo>
                  <a:pt x="6096" y="2094738"/>
                </a:lnTo>
                <a:lnTo>
                  <a:pt x="4572" y="2096261"/>
                </a:lnTo>
                <a:lnTo>
                  <a:pt x="3048" y="2096261"/>
                </a:lnTo>
                <a:lnTo>
                  <a:pt x="1524" y="2095499"/>
                </a:lnTo>
                <a:lnTo>
                  <a:pt x="0" y="2093976"/>
                </a:lnTo>
                <a:lnTo>
                  <a:pt x="0" y="2091689"/>
                </a:lnTo>
                <a:lnTo>
                  <a:pt x="762" y="2090165"/>
                </a:lnTo>
                <a:close/>
              </a:path>
            </a:pathLst>
          </a:custGeom>
          <a:ln w="13957">
            <a:solidFill>
              <a:srgbClr val="F9E0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46988" y="6342126"/>
            <a:ext cx="123189" cy="41910"/>
          </a:xfrm>
          <a:custGeom>
            <a:avLst/>
            <a:gdLst/>
            <a:ahLst/>
            <a:cxnLst/>
            <a:rect l="l" t="t" r="r" b="b"/>
            <a:pathLst>
              <a:path w="123190" h="41910">
                <a:moveTo>
                  <a:pt x="21335" y="21716"/>
                </a:moveTo>
                <a:lnTo>
                  <a:pt x="21335" y="12953"/>
                </a:lnTo>
                <a:lnTo>
                  <a:pt x="20573" y="15239"/>
                </a:lnTo>
                <a:lnTo>
                  <a:pt x="19049" y="17525"/>
                </a:lnTo>
                <a:lnTo>
                  <a:pt x="10667" y="25907"/>
                </a:lnTo>
                <a:lnTo>
                  <a:pt x="7619" y="28193"/>
                </a:lnTo>
                <a:lnTo>
                  <a:pt x="5333" y="29717"/>
                </a:lnTo>
                <a:lnTo>
                  <a:pt x="3809" y="32003"/>
                </a:lnTo>
                <a:lnTo>
                  <a:pt x="2285" y="33527"/>
                </a:lnTo>
                <a:lnTo>
                  <a:pt x="1523" y="35051"/>
                </a:lnTo>
                <a:lnTo>
                  <a:pt x="761" y="37337"/>
                </a:lnTo>
                <a:lnTo>
                  <a:pt x="0" y="38099"/>
                </a:lnTo>
                <a:lnTo>
                  <a:pt x="0" y="40385"/>
                </a:lnTo>
                <a:lnTo>
                  <a:pt x="6857" y="40385"/>
                </a:lnTo>
                <a:lnTo>
                  <a:pt x="6857" y="35813"/>
                </a:lnTo>
                <a:lnTo>
                  <a:pt x="8381" y="34289"/>
                </a:lnTo>
                <a:lnTo>
                  <a:pt x="9143" y="32765"/>
                </a:lnTo>
                <a:lnTo>
                  <a:pt x="11429" y="30479"/>
                </a:lnTo>
                <a:lnTo>
                  <a:pt x="14477" y="28193"/>
                </a:lnTo>
                <a:lnTo>
                  <a:pt x="18287" y="25145"/>
                </a:lnTo>
                <a:lnTo>
                  <a:pt x="20573" y="22859"/>
                </a:lnTo>
                <a:lnTo>
                  <a:pt x="21335" y="21716"/>
                </a:lnTo>
                <a:close/>
              </a:path>
              <a:path w="123190" h="41910">
                <a:moveTo>
                  <a:pt x="26669" y="14477"/>
                </a:moveTo>
                <a:lnTo>
                  <a:pt x="26669" y="8381"/>
                </a:lnTo>
                <a:lnTo>
                  <a:pt x="25907" y="5333"/>
                </a:lnTo>
                <a:lnTo>
                  <a:pt x="22859" y="3047"/>
                </a:lnTo>
                <a:lnTo>
                  <a:pt x="21335" y="1523"/>
                </a:lnTo>
                <a:lnTo>
                  <a:pt x="18287" y="0"/>
                </a:lnTo>
                <a:lnTo>
                  <a:pt x="10667" y="0"/>
                </a:lnTo>
                <a:lnTo>
                  <a:pt x="6857" y="761"/>
                </a:lnTo>
                <a:lnTo>
                  <a:pt x="5333" y="3047"/>
                </a:lnTo>
                <a:lnTo>
                  <a:pt x="3047" y="5333"/>
                </a:lnTo>
                <a:lnTo>
                  <a:pt x="1523" y="8381"/>
                </a:lnTo>
                <a:lnTo>
                  <a:pt x="761" y="12191"/>
                </a:lnTo>
                <a:lnTo>
                  <a:pt x="6095" y="12191"/>
                </a:lnTo>
                <a:lnTo>
                  <a:pt x="6095" y="9905"/>
                </a:lnTo>
                <a:lnTo>
                  <a:pt x="6857" y="7619"/>
                </a:lnTo>
                <a:lnTo>
                  <a:pt x="9905" y="4571"/>
                </a:lnTo>
                <a:lnTo>
                  <a:pt x="18287" y="4571"/>
                </a:lnTo>
                <a:lnTo>
                  <a:pt x="19811" y="6095"/>
                </a:lnTo>
                <a:lnTo>
                  <a:pt x="21335" y="9143"/>
                </a:lnTo>
                <a:lnTo>
                  <a:pt x="21335" y="21716"/>
                </a:lnTo>
                <a:lnTo>
                  <a:pt x="22097" y="20573"/>
                </a:lnTo>
                <a:lnTo>
                  <a:pt x="25145" y="17525"/>
                </a:lnTo>
                <a:lnTo>
                  <a:pt x="26669" y="14477"/>
                </a:lnTo>
                <a:close/>
              </a:path>
              <a:path w="123190" h="41910">
                <a:moveTo>
                  <a:pt x="26669" y="40385"/>
                </a:moveTo>
                <a:lnTo>
                  <a:pt x="26669" y="35813"/>
                </a:lnTo>
                <a:lnTo>
                  <a:pt x="6857" y="35813"/>
                </a:lnTo>
                <a:lnTo>
                  <a:pt x="6857" y="40385"/>
                </a:lnTo>
                <a:lnTo>
                  <a:pt x="26669" y="40385"/>
                </a:lnTo>
                <a:close/>
              </a:path>
              <a:path w="123190" h="41910">
                <a:moveTo>
                  <a:pt x="40386" y="40385"/>
                </a:moveTo>
                <a:lnTo>
                  <a:pt x="40386" y="35052"/>
                </a:lnTo>
                <a:lnTo>
                  <a:pt x="34289" y="35052"/>
                </a:lnTo>
                <a:lnTo>
                  <a:pt x="34289" y="40385"/>
                </a:lnTo>
                <a:lnTo>
                  <a:pt x="40386" y="40385"/>
                </a:lnTo>
                <a:close/>
              </a:path>
              <a:path w="123190" h="41910">
                <a:moveTo>
                  <a:pt x="68579" y="39623"/>
                </a:moveTo>
                <a:lnTo>
                  <a:pt x="68579" y="30479"/>
                </a:lnTo>
                <a:lnTo>
                  <a:pt x="67817" y="32765"/>
                </a:lnTo>
                <a:lnTo>
                  <a:pt x="64769" y="35813"/>
                </a:lnTo>
                <a:lnTo>
                  <a:pt x="62483" y="37337"/>
                </a:lnTo>
                <a:lnTo>
                  <a:pt x="58673" y="37337"/>
                </a:lnTo>
                <a:lnTo>
                  <a:pt x="56387" y="36575"/>
                </a:lnTo>
                <a:lnTo>
                  <a:pt x="55625" y="35051"/>
                </a:lnTo>
                <a:lnTo>
                  <a:pt x="54101" y="34289"/>
                </a:lnTo>
                <a:lnTo>
                  <a:pt x="52577" y="29717"/>
                </a:lnTo>
                <a:lnTo>
                  <a:pt x="47243" y="29717"/>
                </a:lnTo>
                <a:lnTo>
                  <a:pt x="56387" y="41147"/>
                </a:lnTo>
                <a:lnTo>
                  <a:pt x="64769" y="41147"/>
                </a:lnTo>
                <a:lnTo>
                  <a:pt x="68579" y="39623"/>
                </a:lnTo>
                <a:close/>
              </a:path>
              <a:path w="123190" h="41910">
                <a:moveTo>
                  <a:pt x="72389" y="5333"/>
                </a:moveTo>
                <a:lnTo>
                  <a:pt x="72389" y="761"/>
                </a:lnTo>
                <a:lnTo>
                  <a:pt x="52577" y="761"/>
                </a:lnTo>
                <a:lnTo>
                  <a:pt x="48005" y="21335"/>
                </a:lnTo>
                <a:lnTo>
                  <a:pt x="53339" y="22097"/>
                </a:lnTo>
                <a:lnTo>
                  <a:pt x="54101" y="20573"/>
                </a:lnTo>
                <a:lnTo>
                  <a:pt x="54101" y="16001"/>
                </a:lnTo>
                <a:lnTo>
                  <a:pt x="56387" y="5333"/>
                </a:lnTo>
                <a:lnTo>
                  <a:pt x="72389" y="5333"/>
                </a:lnTo>
                <a:close/>
              </a:path>
              <a:path w="123190" h="41910">
                <a:moveTo>
                  <a:pt x="73913" y="30479"/>
                </a:moveTo>
                <a:lnTo>
                  <a:pt x="73913" y="22859"/>
                </a:lnTo>
                <a:lnTo>
                  <a:pt x="73151" y="19811"/>
                </a:lnTo>
                <a:lnTo>
                  <a:pt x="70103" y="17525"/>
                </a:lnTo>
                <a:lnTo>
                  <a:pt x="67817" y="15239"/>
                </a:lnTo>
                <a:lnTo>
                  <a:pt x="64769" y="13715"/>
                </a:lnTo>
                <a:lnTo>
                  <a:pt x="58673" y="13715"/>
                </a:lnTo>
                <a:lnTo>
                  <a:pt x="56387" y="14477"/>
                </a:lnTo>
                <a:lnTo>
                  <a:pt x="54101" y="16001"/>
                </a:lnTo>
                <a:lnTo>
                  <a:pt x="54101" y="20573"/>
                </a:lnTo>
                <a:lnTo>
                  <a:pt x="55625" y="19049"/>
                </a:lnTo>
                <a:lnTo>
                  <a:pt x="57149" y="18287"/>
                </a:lnTo>
                <a:lnTo>
                  <a:pt x="63245" y="18287"/>
                </a:lnTo>
                <a:lnTo>
                  <a:pt x="64769" y="19049"/>
                </a:lnTo>
                <a:lnTo>
                  <a:pt x="67817" y="22097"/>
                </a:lnTo>
                <a:lnTo>
                  <a:pt x="68579" y="24383"/>
                </a:lnTo>
                <a:lnTo>
                  <a:pt x="68579" y="39623"/>
                </a:lnTo>
                <a:lnTo>
                  <a:pt x="73151" y="33527"/>
                </a:lnTo>
                <a:lnTo>
                  <a:pt x="73913" y="30479"/>
                </a:lnTo>
                <a:close/>
              </a:path>
              <a:path w="123190" h="41910">
                <a:moveTo>
                  <a:pt x="96773" y="13715"/>
                </a:moveTo>
                <a:lnTo>
                  <a:pt x="96773" y="6857"/>
                </a:lnTo>
                <a:lnTo>
                  <a:pt x="96011" y="3809"/>
                </a:lnTo>
                <a:lnTo>
                  <a:pt x="94487" y="2285"/>
                </a:lnTo>
                <a:lnTo>
                  <a:pt x="92201" y="761"/>
                </a:lnTo>
                <a:lnTo>
                  <a:pt x="90677" y="0"/>
                </a:lnTo>
                <a:lnTo>
                  <a:pt x="85343" y="0"/>
                </a:lnTo>
                <a:lnTo>
                  <a:pt x="83057" y="761"/>
                </a:lnTo>
                <a:lnTo>
                  <a:pt x="81533" y="3047"/>
                </a:lnTo>
                <a:lnTo>
                  <a:pt x="80009" y="4571"/>
                </a:lnTo>
                <a:lnTo>
                  <a:pt x="79247" y="6857"/>
                </a:lnTo>
                <a:lnTo>
                  <a:pt x="79247" y="13715"/>
                </a:lnTo>
                <a:lnTo>
                  <a:pt x="80009" y="16001"/>
                </a:lnTo>
                <a:lnTo>
                  <a:pt x="83819" y="19811"/>
                </a:lnTo>
                <a:lnTo>
                  <a:pt x="83819" y="7619"/>
                </a:lnTo>
                <a:lnTo>
                  <a:pt x="84581" y="5333"/>
                </a:lnTo>
                <a:lnTo>
                  <a:pt x="86867" y="3047"/>
                </a:lnTo>
                <a:lnTo>
                  <a:pt x="89153" y="3047"/>
                </a:lnTo>
                <a:lnTo>
                  <a:pt x="90677" y="3809"/>
                </a:lnTo>
                <a:lnTo>
                  <a:pt x="92201" y="5333"/>
                </a:lnTo>
                <a:lnTo>
                  <a:pt x="92201" y="19811"/>
                </a:lnTo>
                <a:lnTo>
                  <a:pt x="94487" y="18287"/>
                </a:lnTo>
                <a:lnTo>
                  <a:pt x="96011" y="16001"/>
                </a:lnTo>
                <a:lnTo>
                  <a:pt x="96773" y="13715"/>
                </a:lnTo>
                <a:close/>
              </a:path>
              <a:path w="123190" h="41910">
                <a:moveTo>
                  <a:pt x="92201" y="19811"/>
                </a:moveTo>
                <a:lnTo>
                  <a:pt x="92201" y="14477"/>
                </a:lnTo>
                <a:lnTo>
                  <a:pt x="91439" y="16001"/>
                </a:lnTo>
                <a:lnTo>
                  <a:pt x="90677" y="16763"/>
                </a:lnTo>
                <a:lnTo>
                  <a:pt x="89153" y="17525"/>
                </a:lnTo>
                <a:lnTo>
                  <a:pt x="86867" y="17525"/>
                </a:lnTo>
                <a:lnTo>
                  <a:pt x="85343" y="16001"/>
                </a:lnTo>
                <a:lnTo>
                  <a:pt x="83819" y="12953"/>
                </a:lnTo>
                <a:lnTo>
                  <a:pt x="83819" y="19811"/>
                </a:lnTo>
                <a:lnTo>
                  <a:pt x="85343" y="20573"/>
                </a:lnTo>
                <a:lnTo>
                  <a:pt x="90677" y="20573"/>
                </a:lnTo>
                <a:lnTo>
                  <a:pt x="92201" y="19811"/>
                </a:lnTo>
                <a:close/>
              </a:path>
              <a:path w="123190" h="41910">
                <a:moveTo>
                  <a:pt x="114299" y="0"/>
                </a:moveTo>
                <a:lnTo>
                  <a:pt x="109727" y="0"/>
                </a:lnTo>
                <a:lnTo>
                  <a:pt x="88391" y="41909"/>
                </a:lnTo>
                <a:lnTo>
                  <a:pt x="92201" y="41909"/>
                </a:lnTo>
                <a:lnTo>
                  <a:pt x="114299" y="0"/>
                </a:lnTo>
                <a:close/>
              </a:path>
              <a:path w="123190" h="41910">
                <a:moveTo>
                  <a:pt x="122681" y="35051"/>
                </a:moveTo>
                <a:lnTo>
                  <a:pt x="122681" y="28193"/>
                </a:lnTo>
                <a:lnTo>
                  <a:pt x="121919" y="25145"/>
                </a:lnTo>
                <a:lnTo>
                  <a:pt x="120395" y="23621"/>
                </a:lnTo>
                <a:lnTo>
                  <a:pt x="118871" y="21335"/>
                </a:lnTo>
                <a:lnTo>
                  <a:pt x="116585" y="20573"/>
                </a:lnTo>
                <a:lnTo>
                  <a:pt x="111251" y="20573"/>
                </a:lnTo>
                <a:lnTo>
                  <a:pt x="108965" y="21335"/>
                </a:lnTo>
                <a:lnTo>
                  <a:pt x="105917" y="25907"/>
                </a:lnTo>
                <a:lnTo>
                  <a:pt x="105155" y="28193"/>
                </a:lnTo>
                <a:lnTo>
                  <a:pt x="105155" y="35051"/>
                </a:lnTo>
                <a:lnTo>
                  <a:pt x="108203" y="39623"/>
                </a:lnTo>
                <a:lnTo>
                  <a:pt x="109727" y="41147"/>
                </a:lnTo>
                <a:lnTo>
                  <a:pt x="109727" y="26669"/>
                </a:lnTo>
                <a:lnTo>
                  <a:pt x="111251" y="25907"/>
                </a:lnTo>
                <a:lnTo>
                  <a:pt x="112013" y="24383"/>
                </a:lnTo>
                <a:lnTo>
                  <a:pt x="115823" y="24383"/>
                </a:lnTo>
                <a:lnTo>
                  <a:pt x="118109" y="26669"/>
                </a:lnTo>
                <a:lnTo>
                  <a:pt x="118109" y="41147"/>
                </a:lnTo>
                <a:lnTo>
                  <a:pt x="121919" y="37337"/>
                </a:lnTo>
                <a:lnTo>
                  <a:pt x="122681" y="35051"/>
                </a:lnTo>
                <a:close/>
              </a:path>
              <a:path w="123190" h="41910">
                <a:moveTo>
                  <a:pt x="118109" y="41147"/>
                </a:moveTo>
                <a:lnTo>
                  <a:pt x="118109" y="35813"/>
                </a:lnTo>
                <a:lnTo>
                  <a:pt x="117347" y="36575"/>
                </a:lnTo>
                <a:lnTo>
                  <a:pt x="116585" y="38099"/>
                </a:lnTo>
                <a:lnTo>
                  <a:pt x="115061" y="38861"/>
                </a:lnTo>
                <a:lnTo>
                  <a:pt x="112775" y="38861"/>
                </a:lnTo>
                <a:lnTo>
                  <a:pt x="112013" y="38099"/>
                </a:lnTo>
                <a:lnTo>
                  <a:pt x="111251" y="36575"/>
                </a:lnTo>
                <a:lnTo>
                  <a:pt x="109727" y="35813"/>
                </a:lnTo>
                <a:lnTo>
                  <a:pt x="109727" y="41147"/>
                </a:lnTo>
                <a:lnTo>
                  <a:pt x="111251" y="41909"/>
                </a:lnTo>
                <a:lnTo>
                  <a:pt x="116585" y="41909"/>
                </a:lnTo>
                <a:lnTo>
                  <a:pt x="118109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31085" y="6890004"/>
            <a:ext cx="121920" cy="41910"/>
          </a:xfrm>
          <a:custGeom>
            <a:avLst/>
            <a:gdLst/>
            <a:ahLst/>
            <a:cxnLst/>
            <a:rect l="l" t="t" r="r" b="b"/>
            <a:pathLst>
              <a:path w="121919" h="41909">
                <a:moveTo>
                  <a:pt x="26670" y="25908"/>
                </a:moveTo>
                <a:lnTo>
                  <a:pt x="26670" y="16764"/>
                </a:lnTo>
                <a:lnTo>
                  <a:pt x="25908" y="13716"/>
                </a:lnTo>
                <a:lnTo>
                  <a:pt x="25146" y="11430"/>
                </a:lnTo>
                <a:lnTo>
                  <a:pt x="25146" y="9144"/>
                </a:lnTo>
                <a:lnTo>
                  <a:pt x="24384" y="6858"/>
                </a:lnTo>
                <a:lnTo>
                  <a:pt x="22860" y="5334"/>
                </a:lnTo>
                <a:lnTo>
                  <a:pt x="22098" y="3810"/>
                </a:lnTo>
                <a:lnTo>
                  <a:pt x="20574" y="2286"/>
                </a:lnTo>
                <a:lnTo>
                  <a:pt x="17526" y="762"/>
                </a:lnTo>
                <a:lnTo>
                  <a:pt x="10667" y="762"/>
                </a:lnTo>
                <a:lnTo>
                  <a:pt x="8381" y="1524"/>
                </a:lnTo>
                <a:lnTo>
                  <a:pt x="3809" y="4572"/>
                </a:lnTo>
                <a:lnTo>
                  <a:pt x="3047" y="6858"/>
                </a:lnTo>
                <a:lnTo>
                  <a:pt x="1523" y="9144"/>
                </a:lnTo>
                <a:lnTo>
                  <a:pt x="761" y="12192"/>
                </a:lnTo>
                <a:lnTo>
                  <a:pt x="0" y="16002"/>
                </a:lnTo>
                <a:lnTo>
                  <a:pt x="0" y="28194"/>
                </a:lnTo>
                <a:lnTo>
                  <a:pt x="1524" y="33528"/>
                </a:lnTo>
                <a:lnTo>
                  <a:pt x="4572" y="37338"/>
                </a:lnTo>
                <a:lnTo>
                  <a:pt x="5334" y="38100"/>
                </a:lnTo>
                <a:lnTo>
                  <a:pt x="5333" y="14478"/>
                </a:lnTo>
                <a:lnTo>
                  <a:pt x="6095" y="9906"/>
                </a:lnTo>
                <a:lnTo>
                  <a:pt x="9143" y="5334"/>
                </a:lnTo>
                <a:lnTo>
                  <a:pt x="11429" y="4572"/>
                </a:lnTo>
                <a:lnTo>
                  <a:pt x="15240" y="4572"/>
                </a:lnTo>
                <a:lnTo>
                  <a:pt x="17526" y="5334"/>
                </a:lnTo>
                <a:lnTo>
                  <a:pt x="20574" y="9906"/>
                </a:lnTo>
                <a:lnTo>
                  <a:pt x="21336" y="14478"/>
                </a:lnTo>
                <a:lnTo>
                  <a:pt x="21336" y="38354"/>
                </a:lnTo>
                <a:lnTo>
                  <a:pt x="22860" y="37338"/>
                </a:lnTo>
                <a:lnTo>
                  <a:pt x="24384" y="35052"/>
                </a:lnTo>
                <a:lnTo>
                  <a:pt x="25146" y="32004"/>
                </a:lnTo>
                <a:lnTo>
                  <a:pt x="25908" y="29718"/>
                </a:lnTo>
                <a:lnTo>
                  <a:pt x="26670" y="25908"/>
                </a:lnTo>
                <a:close/>
              </a:path>
              <a:path w="121919" h="41909">
                <a:moveTo>
                  <a:pt x="21336" y="38354"/>
                </a:moveTo>
                <a:lnTo>
                  <a:pt x="21336" y="27432"/>
                </a:lnTo>
                <a:lnTo>
                  <a:pt x="20574" y="32004"/>
                </a:lnTo>
                <a:lnTo>
                  <a:pt x="19050" y="34290"/>
                </a:lnTo>
                <a:lnTo>
                  <a:pt x="17526" y="35814"/>
                </a:lnTo>
                <a:lnTo>
                  <a:pt x="15240" y="37338"/>
                </a:lnTo>
                <a:lnTo>
                  <a:pt x="11430" y="37338"/>
                </a:lnTo>
                <a:lnTo>
                  <a:pt x="9144" y="35814"/>
                </a:lnTo>
                <a:lnTo>
                  <a:pt x="7620" y="34290"/>
                </a:lnTo>
                <a:lnTo>
                  <a:pt x="6096" y="32004"/>
                </a:lnTo>
                <a:lnTo>
                  <a:pt x="5334" y="27432"/>
                </a:lnTo>
                <a:lnTo>
                  <a:pt x="5334" y="38100"/>
                </a:lnTo>
                <a:lnTo>
                  <a:pt x="6858" y="39624"/>
                </a:lnTo>
                <a:lnTo>
                  <a:pt x="9144" y="41148"/>
                </a:lnTo>
                <a:lnTo>
                  <a:pt x="16002" y="41148"/>
                </a:lnTo>
                <a:lnTo>
                  <a:pt x="19050" y="40386"/>
                </a:lnTo>
                <a:lnTo>
                  <a:pt x="20574" y="38862"/>
                </a:lnTo>
                <a:lnTo>
                  <a:pt x="21336" y="38354"/>
                </a:lnTo>
                <a:close/>
              </a:path>
              <a:path w="121919" h="41909">
                <a:moveTo>
                  <a:pt x="39624" y="40386"/>
                </a:moveTo>
                <a:lnTo>
                  <a:pt x="39624" y="35052"/>
                </a:lnTo>
                <a:lnTo>
                  <a:pt x="34290" y="35052"/>
                </a:lnTo>
                <a:lnTo>
                  <a:pt x="34290" y="40386"/>
                </a:lnTo>
                <a:lnTo>
                  <a:pt x="39624" y="40386"/>
                </a:lnTo>
                <a:close/>
              </a:path>
              <a:path w="121919" h="41909">
                <a:moveTo>
                  <a:pt x="71628" y="12954"/>
                </a:moveTo>
                <a:lnTo>
                  <a:pt x="71628" y="9144"/>
                </a:lnTo>
                <a:lnTo>
                  <a:pt x="70104" y="6096"/>
                </a:lnTo>
                <a:lnTo>
                  <a:pt x="68580" y="3810"/>
                </a:lnTo>
                <a:lnTo>
                  <a:pt x="67056" y="3048"/>
                </a:lnTo>
                <a:lnTo>
                  <a:pt x="65532" y="1524"/>
                </a:lnTo>
                <a:lnTo>
                  <a:pt x="64008" y="762"/>
                </a:lnTo>
                <a:lnTo>
                  <a:pt x="56388" y="762"/>
                </a:lnTo>
                <a:lnTo>
                  <a:pt x="53340" y="1524"/>
                </a:lnTo>
                <a:lnTo>
                  <a:pt x="51816" y="3048"/>
                </a:lnTo>
                <a:lnTo>
                  <a:pt x="49530" y="4572"/>
                </a:lnTo>
                <a:lnTo>
                  <a:pt x="48006" y="7620"/>
                </a:lnTo>
                <a:lnTo>
                  <a:pt x="47244" y="10668"/>
                </a:lnTo>
                <a:lnTo>
                  <a:pt x="52577" y="11430"/>
                </a:lnTo>
                <a:lnTo>
                  <a:pt x="52577" y="9144"/>
                </a:lnTo>
                <a:lnTo>
                  <a:pt x="53340" y="7620"/>
                </a:lnTo>
                <a:lnTo>
                  <a:pt x="54864" y="6096"/>
                </a:lnTo>
                <a:lnTo>
                  <a:pt x="57912" y="4572"/>
                </a:lnTo>
                <a:lnTo>
                  <a:pt x="61722" y="4572"/>
                </a:lnTo>
                <a:lnTo>
                  <a:pt x="63246" y="5334"/>
                </a:lnTo>
                <a:lnTo>
                  <a:pt x="65532" y="7620"/>
                </a:lnTo>
                <a:lnTo>
                  <a:pt x="66294" y="9144"/>
                </a:lnTo>
                <a:lnTo>
                  <a:pt x="66294" y="18796"/>
                </a:lnTo>
                <a:lnTo>
                  <a:pt x="67818" y="18288"/>
                </a:lnTo>
                <a:lnTo>
                  <a:pt x="68580" y="16764"/>
                </a:lnTo>
                <a:lnTo>
                  <a:pt x="70104" y="16002"/>
                </a:lnTo>
                <a:lnTo>
                  <a:pt x="71628" y="12954"/>
                </a:lnTo>
                <a:close/>
              </a:path>
              <a:path w="121919" h="41909">
                <a:moveTo>
                  <a:pt x="67818" y="39624"/>
                </a:moveTo>
                <a:lnTo>
                  <a:pt x="67818" y="31242"/>
                </a:lnTo>
                <a:lnTo>
                  <a:pt x="67056" y="33528"/>
                </a:lnTo>
                <a:lnTo>
                  <a:pt x="64008" y="36576"/>
                </a:lnTo>
                <a:lnTo>
                  <a:pt x="61722" y="37338"/>
                </a:lnTo>
                <a:lnTo>
                  <a:pt x="57912" y="37338"/>
                </a:lnTo>
                <a:lnTo>
                  <a:pt x="56388" y="36576"/>
                </a:lnTo>
                <a:lnTo>
                  <a:pt x="54864" y="35052"/>
                </a:lnTo>
                <a:lnTo>
                  <a:pt x="53340" y="34290"/>
                </a:lnTo>
                <a:lnTo>
                  <a:pt x="51816" y="29718"/>
                </a:lnTo>
                <a:lnTo>
                  <a:pt x="47244" y="29718"/>
                </a:lnTo>
                <a:lnTo>
                  <a:pt x="47244" y="33528"/>
                </a:lnTo>
                <a:lnTo>
                  <a:pt x="48768" y="35814"/>
                </a:lnTo>
                <a:lnTo>
                  <a:pt x="53340" y="40386"/>
                </a:lnTo>
                <a:lnTo>
                  <a:pt x="56388" y="41148"/>
                </a:lnTo>
                <a:lnTo>
                  <a:pt x="63246" y="41148"/>
                </a:lnTo>
                <a:lnTo>
                  <a:pt x="67056" y="40386"/>
                </a:lnTo>
                <a:lnTo>
                  <a:pt x="67818" y="39624"/>
                </a:lnTo>
                <a:close/>
              </a:path>
              <a:path w="121919" h="41909">
                <a:moveTo>
                  <a:pt x="66294" y="18796"/>
                </a:moveTo>
                <a:lnTo>
                  <a:pt x="66294" y="12954"/>
                </a:lnTo>
                <a:lnTo>
                  <a:pt x="65532" y="14478"/>
                </a:lnTo>
                <a:lnTo>
                  <a:pt x="64008" y="16002"/>
                </a:lnTo>
                <a:lnTo>
                  <a:pt x="61722" y="16764"/>
                </a:lnTo>
                <a:lnTo>
                  <a:pt x="60198" y="17526"/>
                </a:lnTo>
                <a:lnTo>
                  <a:pt x="57150" y="17526"/>
                </a:lnTo>
                <a:lnTo>
                  <a:pt x="56388" y="22098"/>
                </a:lnTo>
                <a:lnTo>
                  <a:pt x="57912" y="21336"/>
                </a:lnTo>
                <a:lnTo>
                  <a:pt x="62484" y="21336"/>
                </a:lnTo>
                <a:lnTo>
                  <a:pt x="64008" y="22098"/>
                </a:lnTo>
                <a:lnTo>
                  <a:pt x="65532" y="23622"/>
                </a:lnTo>
                <a:lnTo>
                  <a:pt x="65532" y="19050"/>
                </a:lnTo>
                <a:lnTo>
                  <a:pt x="66294" y="18796"/>
                </a:lnTo>
                <a:close/>
              </a:path>
              <a:path w="121919" h="41909">
                <a:moveTo>
                  <a:pt x="73152" y="32766"/>
                </a:moveTo>
                <a:lnTo>
                  <a:pt x="73152" y="26670"/>
                </a:lnTo>
                <a:lnTo>
                  <a:pt x="71628" y="22098"/>
                </a:lnTo>
                <a:lnTo>
                  <a:pt x="70104" y="20574"/>
                </a:lnTo>
                <a:lnTo>
                  <a:pt x="65532" y="19050"/>
                </a:lnTo>
                <a:lnTo>
                  <a:pt x="65532" y="23622"/>
                </a:lnTo>
                <a:lnTo>
                  <a:pt x="67056" y="25146"/>
                </a:lnTo>
                <a:lnTo>
                  <a:pt x="67818" y="26670"/>
                </a:lnTo>
                <a:lnTo>
                  <a:pt x="67818" y="39624"/>
                </a:lnTo>
                <a:lnTo>
                  <a:pt x="69342" y="38100"/>
                </a:lnTo>
                <a:lnTo>
                  <a:pt x="71628" y="35052"/>
                </a:lnTo>
                <a:lnTo>
                  <a:pt x="73152" y="32766"/>
                </a:lnTo>
                <a:close/>
              </a:path>
              <a:path w="121919" h="41909">
                <a:moveTo>
                  <a:pt x="96012" y="13716"/>
                </a:moveTo>
                <a:lnTo>
                  <a:pt x="96012" y="6858"/>
                </a:lnTo>
                <a:lnTo>
                  <a:pt x="95250" y="4572"/>
                </a:lnTo>
                <a:lnTo>
                  <a:pt x="93726" y="2286"/>
                </a:lnTo>
                <a:lnTo>
                  <a:pt x="92202" y="762"/>
                </a:lnTo>
                <a:lnTo>
                  <a:pt x="89916" y="0"/>
                </a:lnTo>
                <a:lnTo>
                  <a:pt x="84582" y="0"/>
                </a:lnTo>
                <a:lnTo>
                  <a:pt x="82296" y="762"/>
                </a:lnTo>
                <a:lnTo>
                  <a:pt x="81534" y="3048"/>
                </a:lnTo>
                <a:lnTo>
                  <a:pt x="80010" y="4572"/>
                </a:lnTo>
                <a:lnTo>
                  <a:pt x="79248" y="7620"/>
                </a:lnTo>
                <a:lnTo>
                  <a:pt x="79248" y="13716"/>
                </a:lnTo>
                <a:lnTo>
                  <a:pt x="80010" y="16764"/>
                </a:lnTo>
                <a:lnTo>
                  <a:pt x="83058" y="19812"/>
                </a:lnTo>
                <a:lnTo>
                  <a:pt x="83058" y="7620"/>
                </a:lnTo>
                <a:lnTo>
                  <a:pt x="84582" y="4572"/>
                </a:lnTo>
                <a:lnTo>
                  <a:pt x="86106" y="3048"/>
                </a:lnTo>
                <a:lnTo>
                  <a:pt x="89154" y="3048"/>
                </a:lnTo>
                <a:lnTo>
                  <a:pt x="90678" y="4572"/>
                </a:lnTo>
                <a:lnTo>
                  <a:pt x="92202" y="7620"/>
                </a:lnTo>
                <a:lnTo>
                  <a:pt x="92202" y="19812"/>
                </a:lnTo>
                <a:lnTo>
                  <a:pt x="95250" y="16764"/>
                </a:lnTo>
                <a:lnTo>
                  <a:pt x="96012" y="13716"/>
                </a:lnTo>
                <a:close/>
              </a:path>
              <a:path w="121919" h="41909">
                <a:moveTo>
                  <a:pt x="92202" y="19812"/>
                </a:moveTo>
                <a:lnTo>
                  <a:pt x="92202" y="12954"/>
                </a:lnTo>
                <a:lnTo>
                  <a:pt x="91440" y="15240"/>
                </a:lnTo>
                <a:lnTo>
                  <a:pt x="90678" y="16002"/>
                </a:lnTo>
                <a:lnTo>
                  <a:pt x="89916" y="17526"/>
                </a:lnTo>
                <a:lnTo>
                  <a:pt x="85344" y="17526"/>
                </a:lnTo>
                <a:lnTo>
                  <a:pt x="84582" y="16002"/>
                </a:lnTo>
                <a:lnTo>
                  <a:pt x="83820" y="15240"/>
                </a:lnTo>
                <a:lnTo>
                  <a:pt x="83058" y="12954"/>
                </a:lnTo>
                <a:lnTo>
                  <a:pt x="83058" y="19812"/>
                </a:lnTo>
                <a:lnTo>
                  <a:pt x="85344" y="21336"/>
                </a:lnTo>
                <a:lnTo>
                  <a:pt x="89916" y="21336"/>
                </a:lnTo>
                <a:lnTo>
                  <a:pt x="92202" y="19812"/>
                </a:lnTo>
                <a:close/>
              </a:path>
              <a:path w="121919" h="41909">
                <a:moveTo>
                  <a:pt x="113538" y="0"/>
                </a:moveTo>
                <a:lnTo>
                  <a:pt x="109728" y="0"/>
                </a:lnTo>
                <a:lnTo>
                  <a:pt x="87630" y="41910"/>
                </a:lnTo>
                <a:lnTo>
                  <a:pt x="91440" y="41910"/>
                </a:lnTo>
                <a:lnTo>
                  <a:pt x="113538" y="0"/>
                </a:lnTo>
                <a:close/>
              </a:path>
              <a:path w="121919" h="41909">
                <a:moveTo>
                  <a:pt x="121920" y="35052"/>
                </a:moveTo>
                <a:lnTo>
                  <a:pt x="121920" y="28194"/>
                </a:lnTo>
                <a:lnTo>
                  <a:pt x="121157" y="25146"/>
                </a:lnTo>
                <a:lnTo>
                  <a:pt x="118110" y="22098"/>
                </a:lnTo>
                <a:lnTo>
                  <a:pt x="115823" y="21336"/>
                </a:lnTo>
                <a:lnTo>
                  <a:pt x="110489" y="21336"/>
                </a:lnTo>
                <a:lnTo>
                  <a:pt x="108966" y="22098"/>
                </a:lnTo>
                <a:lnTo>
                  <a:pt x="106680" y="23622"/>
                </a:lnTo>
                <a:lnTo>
                  <a:pt x="105155" y="28194"/>
                </a:lnTo>
                <a:lnTo>
                  <a:pt x="105155" y="35052"/>
                </a:lnTo>
                <a:lnTo>
                  <a:pt x="105918" y="37338"/>
                </a:lnTo>
                <a:lnTo>
                  <a:pt x="107442" y="39624"/>
                </a:lnTo>
                <a:lnTo>
                  <a:pt x="108966" y="41148"/>
                </a:lnTo>
                <a:lnTo>
                  <a:pt x="108966" y="28956"/>
                </a:lnTo>
                <a:lnTo>
                  <a:pt x="110489" y="25908"/>
                </a:lnTo>
                <a:lnTo>
                  <a:pt x="112014" y="24384"/>
                </a:lnTo>
                <a:lnTo>
                  <a:pt x="115062" y="24384"/>
                </a:lnTo>
                <a:lnTo>
                  <a:pt x="117348" y="26670"/>
                </a:lnTo>
                <a:lnTo>
                  <a:pt x="118110" y="28956"/>
                </a:lnTo>
                <a:lnTo>
                  <a:pt x="118110" y="41148"/>
                </a:lnTo>
                <a:lnTo>
                  <a:pt x="119634" y="39624"/>
                </a:lnTo>
                <a:lnTo>
                  <a:pt x="121157" y="37338"/>
                </a:lnTo>
                <a:lnTo>
                  <a:pt x="121920" y="35052"/>
                </a:lnTo>
                <a:close/>
              </a:path>
              <a:path w="121919" h="41909">
                <a:moveTo>
                  <a:pt x="118110" y="41148"/>
                </a:moveTo>
                <a:lnTo>
                  <a:pt x="118110" y="34290"/>
                </a:lnTo>
                <a:lnTo>
                  <a:pt x="116586" y="37338"/>
                </a:lnTo>
                <a:lnTo>
                  <a:pt x="115062" y="38862"/>
                </a:lnTo>
                <a:lnTo>
                  <a:pt x="112014" y="38862"/>
                </a:lnTo>
                <a:lnTo>
                  <a:pt x="110489" y="37338"/>
                </a:lnTo>
                <a:lnTo>
                  <a:pt x="108966" y="34290"/>
                </a:lnTo>
                <a:lnTo>
                  <a:pt x="108966" y="41148"/>
                </a:lnTo>
                <a:lnTo>
                  <a:pt x="111252" y="41910"/>
                </a:lnTo>
                <a:lnTo>
                  <a:pt x="115823" y="41910"/>
                </a:lnTo>
                <a:lnTo>
                  <a:pt x="118110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854707" y="6295644"/>
            <a:ext cx="121920" cy="43180"/>
          </a:xfrm>
          <a:custGeom>
            <a:avLst/>
            <a:gdLst/>
            <a:ahLst/>
            <a:cxnLst/>
            <a:rect l="l" t="t" r="r" b="b"/>
            <a:pathLst>
              <a:path w="121919" h="43179">
                <a:moveTo>
                  <a:pt x="21335" y="22478"/>
                </a:moveTo>
                <a:lnTo>
                  <a:pt x="21335" y="13715"/>
                </a:lnTo>
                <a:lnTo>
                  <a:pt x="20573" y="16001"/>
                </a:lnTo>
                <a:lnTo>
                  <a:pt x="19049" y="17525"/>
                </a:lnTo>
                <a:lnTo>
                  <a:pt x="17525" y="19811"/>
                </a:lnTo>
                <a:lnTo>
                  <a:pt x="14477" y="22859"/>
                </a:lnTo>
                <a:lnTo>
                  <a:pt x="9905" y="25907"/>
                </a:lnTo>
                <a:lnTo>
                  <a:pt x="5333" y="30479"/>
                </a:lnTo>
                <a:lnTo>
                  <a:pt x="3809" y="32765"/>
                </a:lnTo>
                <a:lnTo>
                  <a:pt x="761" y="35813"/>
                </a:lnTo>
                <a:lnTo>
                  <a:pt x="0" y="38099"/>
                </a:lnTo>
                <a:lnTo>
                  <a:pt x="0" y="41147"/>
                </a:lnTo>
                <a:lnTo>
                  <a:pt x="6857" y="41147"/>
                </a:lnTo>
                <a:lnTo>
                  <a:pt x="6857" y="35813"/>
                </a:lnTo>
                <a:lnTo>
                  <a:pt x="7619" y="34289"/>
                </a:lnTo>
                <a:lnTo>
                  <a:pt x="8381" y="33527"/>
                </a:lnTo>
                <a:lnTo>
                  <a:pt x="9905" y="32765"/>
                </a:lnTo>
                <a:lnTo>
                  <a:pt x="11429" y="31241"/>
                </a:lnTo>
                <a:lnTo>
                  <a:pt x="14477" y="28955"/>
                </a:lnTo>
                <a:lnTo>
                  <a:pt x="17525" y="25907"/>
                </a:lnTo>
                <a:lnTo>
                  <a:pt x="20573" y="23621"/>
                </a:lnTo>
                <a:lnTo>
                  <a:pt x="21335" y="22478"/>
                </a:lnTo>
                <a:close/>
              </a:path>
              <a:path w="121919" h="43179">
                <a:moveTo>
                  <a:pt x="25907" y="15239"/>
                </a:moveTo>
                <a:lnTo>
                  <a:pt x="25907" y="9143"/>
                </a:lnTo>
                <a:lnTo>
                  <a:pt x="25145" y="6095"/>
                </a:lnTo>
                <a:lnTo>
                  <a:pt x="22859" y="3809"/>
                </a:lnTo>
                <a:lnTo>
                  <a:pt x="20573" y="2285"/>
                </a:lnTo>
                <a:lnTo>
                  <a:pt x="17525" y="761"/>
                </a:lnTo>
                <a:lnTo>
                  <a:pt x="9905" y="761"/>
                </a:lnTo>
                <a:lnTo>
                  <a:pt x="6857" y="2285"/>
                </a:lnTo>
                <a:lnTo>
                  <a:pt x="4571" y="3809"/>
                </a:lnTo>
                <a:lnTo>
                  <a:pt x="2285" y="6095"/>
                </a:lnTo>
                <a:lnTo>
                  <a:pt x="761" y="8381"/>
                </a:lnTo>
                <a:lnTo>
                  <a:pt x="761" y="12191"/>
                </a:lnTo>
                <a:lnTo>
                  <a:pt x="6095" y="12953"/>
                </a:lnTo>
                <a:lnTo>
                  <a:pt x="6095" y="8381"/>
                </a:lnTo>
                <a:lnTo>
                  <a:pt x="9143" y="5333"/>
                </a:lnTo>
                <a:lnTo>
                  <a:pt x="11429" y="4571"/>
                </a:lnTo>
                <a:lnTo>
                  <a:pt x="16001" y="4571"/>
                </a:lnTo>
                <a:lnTo>
                  <a:pt x="17525" y="5333"/>
                </a:lnTo>
                <a:lnTo>
                  <a:pt x="20573" y="8381"/>
                </a:lnTo>
                <a:lnTo>
                  <a:pt x="21335" y="9905"/>
                </a:lnTo>
                <a:lnTo>
                  <a:pt x="21335" y="22478"/>
                </a:lnTo>
                <a:lnTo>
                  <a:pt x="22097" y="21335"/>
                </a:lnTo>
                <a:lnTo>
                  <a:pt x="23621" y="19811"/>
                </a:lnTo>
                <a:lnTo>
                  <a:pt x="25907" y="15239"/>
                </a:lnTo>
                <a:close/>
              </a:path>
              <a:path w="121919" h="43179">
                <a:moveTo>
                  <a:pt x="25907" y="41147"/>
                </a:moveTo>
                <a:lnTo>
                  <a:pt x="25907" y="36575"/>
                </a:lnTo>
                <a:lnTo>
                  <a:pt x="6857" y="36575"/>
                </a:lnTo>
                <a:lnTo>
                  <a:pt x="6857" y="41147"/>
                </a:lnTo>
                <a:lnTo>
                  <a:pt x="25907" y="41147"/>
                </a:lnTo>
                <a:close/>
              </a:path>
              <a:path w="121919" h="43179">
                <a:moveTo>
                  <a:pt x="39623" y="41147"/>
                </a:moveTo>
                <a:lnTo>
                  <a:pt x="39623" y="35813"/>
                </a:lnTo>
                <a:lnTo>
                  <a:pt x="34289" y="35813"/>
                </a:lnTo>
                <a:lnTo>
                  <a:pt x="34289" y="41147"/>
                </a:lnTo>
                <a:lnTo>
                  <a:pt x="39623" y="41147"/>
                </a:lnTo>
                <a:close/>
              </a:path>
              <a:path w="121919" h="43179">
                <a:moveTo>
                  <a:pt x="68579" y="39115"/>
                </a:moveTo>
                <a:lnTo>
                  <a:pt x="68579" y="31241"/>
                </a:lnTo>
                <a:lnTo>
                  <a:pt x="67817" y="33527"/>
                </a:lnTo>
                <a:lnTo>
                  <a:pt x="65531" y="35051"/>
                </a:lnTo>
                <a:lnTo>
                  <a:pt x="62483" y="38099"/>
                </a:lnTo>
                <a:lnTo>
                  <a:pt x="57911" y="38099"/>
                </a:lnTo>
                <a:lnTo>
                  <a:pt x="56387" y="37337"/>
                </a:lnTo>
                <a:lnTo>
                  <a:pt x="53339" y="34289"/>
                </a:lnTo>
                <a:lnTo>
                  <a:pt x="52577" y="32765"/>
                </a:lnTo>
                <a:lnTo>
                  <a:pt x="52577" y="30479"/>
                </a:lnTo>
                <a:lnTo>
                  <a:pt x="47243" y="30479"/>
                </a:lnTo>
                <a:lnTo>
                  <a:pt x="47243" y="34289"/>
                </a:lnTo>
                <a:lnTo>
                  <a:pt x="48767" y="36575"/>
                </a:lnTo>
                <a:lnTo>
                  <a:pt x="53339" y="41147"/>
                </a:lnTo>
                <a:lnTo>
                  <a:pt x="56387" y="41909"/>
                </a:lnTo>
                <a:lnTo>
                  <a:pt x="64769" y="41909"/>
                </a:lnTo>
                <a:lnTo>
                  <a:pt x="67817" y="40385"/>
                </a:lnTo>
                <a:lnTo>
                  <a:pt x="68579" y="39115"/>
                </a:lnTo>
                <a:close/>
              </a:path>
              <a:path w="121919" h="43179">
                <a:moveTo>
                  <a:pt x="71627" y="6095"/>
                </a:moveTo>
                <a:lnTo>
                  <a:pt x="71627" y="1523"/>
                </a:lnTo>
                <a:lnTo>
                  <a:pt x="51815" y="1523"/>
                </a:lnTo>
                <a:lnTo>
                  <a:pt x="48005" y="22097"/>
                </a:lnTo>
                <a:lnTo>
                  <a:pt x="52577" y="22859"/>
                </a:lnTo>
                <a:lnTo>
                  <a:pt x="53339" y="21335"/>
                </a:lnTo>
                <a:lnTo>
                  <a:pt x="53339" y="17525"/>
                </a:lnTo>
                <a:lnTo>
                  <a:pt x="55625" y="6095"/>
                </a:lnTo>
                <a:lnTo>
                  <a:pt x="71627" y="6095"/>
                </a:lnTo>
                <a:close/>
              </a:path>
              <a:path w="121919" h="43179">
                <a:moveTo>
                  <a:pt x="73913" y="31241"/>
                </a:moveTo>
                <a:lnTo>
                  <a:pt x="73913" y="23621"/>
                </a:lnTo>
                <a:lnTo>
                  <a:pt x="72389" y="20573"/>
                </a:lnTo>
                <a:lnTo>
                  <a:pt x="67817" y="16001"/>
                </a:lnTo>
                <a:lnTo>
                  <a:pt x="64769" y="14477"/>
                </a:lnTo>
                <a:lnTo>
                  <a:pt x="58673" y="14477"/>
                </a:lnTo>
                <a:lnTo>
                  <a:pt x="55625" y="15239"/>
                </a:lnTo>
                <a:lnTo>
                  <a:pt x="53339" y="17525"/>
                </a:lnTo>
                <a:lnTo>
                  <a:pt x="53339" y="21335"/>
                </a:lnTo>
                <a:lnTo>
                  <a:pt x="54101" y="20573"/>
                </a:lnTo>
                <a:lnTo>
                  <a:pt x="55625" y="19811"/>
                </a:lnTo>
                <a:lnTo>
                  <a:pt x="56387" y="19049"/>
                </a:lnTo>
                <a:lnTo>
                  <a:pt x="62483" y="19049"/>
                </a:lnTo>
                <a:lnTo>
                  <a:pt x="64769" y="19811"/>
                </a:lnTo>
                <a:lnTo>
                  <a:pt x="67817" y="22859"/>
                </a:lnTo>
                <a:lnTo>
                  <a:pt x="68579" y="25145"/>
                </a:lnTo>
                <a:lnTo>
                  <a:pt x="68579" y="39115"/>
                </a:lnTo>
                <a:lnTo>
                  <a:pt x="70103" y="36575"/>
                </a:lnTo>
                <a:lnTo>
                  <a:pt x="72389" y="34289"/>
                </a:lnTo>
                <a:lnTo>
                  <a:pt x="73913" y="31241"/>
                </a:lnTo>
                <a:close/>
              </a:path>
              <a:path w="121919" h="43179">
                <a:moveTo>
                  <a:pt x="96011" y="14477"/>
                </a:moveTo>
                <a:lnTo>
                  <a:pt x="96011" y="7619"/>
                </a:lnTo>
                <a:lnTo>
                  <a:pt x="95249" y="4571"/>
                </a:lnTo>
                <a:lnTo>
                  <a:pt x="92201" y="1523"/>
                </a:lnTo>
                <a:lnTo>
                  <a:pt x="89915" y="0"/>
                </a:lnTo>
                <a:lnTo>
                  <a:pt x="84581" y="0"/>
                </a:lnTo>
                <a:lnTo>
                  <a:pt x="82295" y="1523"/>
                </a:lnTo>
                <a:lnTo>
                  <a:pt x="81533" y="3047"/>
                </a:lnTo>
                <a:lnTo>
                  <a:pt x="80009" y="5333"/>
                </a:lnTo>
                <a:lnTo>
                  <a:pt x="79247" y="7619"/>
                </a:lnTo>
                <a:lnTo>
                  <a:pt x="79247" y="14477"/>
                </a:lnTo>
                <a:lnTo>
                  <a:pt x="80009" y="16763"/>
                </a:lnTo>
                <a:lnTo>
                  <a:pt x="81533" y="19049"/>
                </a:lnTo>
                <a:lnTo>
                  <a:pt x="83057" y="20573"/>
                </a:lnTo>
                <a:lnTo>
                  <a:pt x="83057" y="8381"/>
                </a:lnTo>
                <a:lnTo>
                  <a:pt x="84581" y="5333"/>
                </a:lnTo>
                <a:lnTo>
                  <a:pt x="86105" y="3809"/>
                </a:lnTo>
                <a:lnTo>
                  <a:pt x="89153" y="3809"/>
                </a:lnTo>
                <a:lnTo>
                  <a:pt x="91439" y="6095"/>
                </a:lnTo>
                <a:lnTo>
                  <a:pt x="92201" y="8381"/>
                </a:lnTo>
                <a:lnTo>
                  <a:pt x="92201" y="20573"/>
                </a:lnTo>
                <a:lnTo>
                  <a:pt x="93725" y="19049"/>
                </a:lnTo>
                <a:lnTo>
                  <a:pt x="95249" y="16763"/>
                </a:lnTo>
                <a:lnTo>
                  <a:pt x="96011" y="14477"/>
                </a:lnTo>
                <a:close/>
              </a:path>
              <a:path w="121919" h="43179">
                <a:moveTo>
                  <a:pt x="92201" y="20573"/>
                </a:moveTo>
                <a:lnTo>
                  <a:pt x="92201" y="13715"/>
                </a:lnTo>
                <a:lnTo>
                  <a:pt x="90677" y="16763"/>
                </a:lnTo>
                <a:lnTo>
                  <a:pt x="89153" y="18287"/>
                </a:lnTo>
                <a:lnTo>
                  <a:pt x="86105" y="18287"/>
                </a:lnTo>
                <a:lnTo>
                  <a:pt x="84581" y="16763"/>
                </a:lnTo>
                <a:lnTo>
                  <a:pt x="83057" y="13715"/>
                </a:lnTo>
                <a:lnTo>
                  <a:pt x="83057" y="20573"/>
                </a:lnTo>
                <a:lnTo>
                  <a:pt x="85343" y="21335"/>
                </a:lnTo>
                <a:lnTo>
                  <a:pt x="89915" y="21335"/>
                </a:lnTo>
                <a:lnTo>
                  <a:pt x="92201" y="20573"/>
                </a:lnTo>
                <a:close/>
              </a:path>
              <a:path w="121919" h="43179">
                <a:moveTo>
                  <a:pt x="113537" y="0"/>
                </a:moveTo>
                <a:lnTo>
                  <a:pt x="109727" y="0"/>
                </a:lnTo>
                <a:lnTo>
                  <a:pt x="87629" y="42671"/>
                </a:lnTo>
                <a:lnTo>
                  <a:pt x="91439" y="42671"/>
                </a:lnTo>
                <a:lnTo>
                  <a:pt x="113537" y="0"/>
                </a:lnTo>
                <a:close/>
              </a:path>
              <a:path w="121919" h="43179">
                <a:moveTo>
                  <a:pt x="121919" y="35051"/>
                </a:moveTo>
                <a:lnTo>
                  <a:pt x="121919" y="28955"/>
                </a:lnTo>
                <a:lnTo>
                  <a:pt x="121157" y="25907"/>
                </a:lnTo>
                <a:lnTo>
                  <a:pt x="119633" y="24383"/>
                </a:lnTo>
                <a:lnTo>
                  <a:pt x="118109" y="22097"/>
                </a:lnTo>
                <a:lnTo>
                  <a:pt x="115823" y="21335"/>
                </a:lnTo>
                <a:lnTo>
                  <a:pt x="110489" y="21335"/>
                </a:lnTo>
                <a:lnTo>
                  <a:pt x="107441" y="24383"/>
                </a:lnTo>
                <a:lnTo>
                  <a:pt x="105917" y="26669"/>
                </a:lnTo>
                <a:lnTo>
                  <a:pt x="105155" y="28955"/>
                </a:lnTo>
                <a:lnTo>
                  <a:pt x="105155" y="35051"/>
                </a:lnTo>
                <a:lnTo>
                  <a:pt x="105917" y="38099"/>
                </a:lnTo>
                <a:lnTo>
                  <a:pt x="107441" y="39623"/>
                </a:lnTo>
                <a:lnTo>
                  <a:pt x="108965" y="41909"/>
                </a:lnTo>
                <a:lnTo>
                  <a:pt x="108965" y="29717"/>
                </a:lnTo>
                <a:lnTo>
                  <a:pt x="109727" y="27431"/>
                </a:lnTo>
                <a:lnTo>
                  <a:pt x="110489" y="26669"/>
                </a:lnTo>
                <a:lnTo>
                  <a:pt x="111251" y="25145"/>
                </a:lnTo>
                <a:lnTo>
                  <a:pt x="115823" y="25145"/>
                </a:lnTo>
                <a:lnTo>
                  <a:pt x="116585" y="26669"/>
                </a:lnTo>
                <a:lnTo>
                  <a:pt x="117347" y="27431"/>
                </a:lnTo>
                <a:lnTo>
                  <a:pt x="118109" y="28955"/>
                </a:lnTo>
                <a:lnTo>
                  <a:pt x="118109" y="41909"/>
                </a:lnTo>
                <a:lnTo>
                  <a:pt x="119633" y="39623"/>
                </a:lnTo>
                <a:lnTo>
                  <a:pt x="121157" y="38099"/>
                </a:lnTo>
                <a:lnTo>
                  <a:pt x="121919" y="35051"/>
                </a:lnTo>
                <a:close/>
              </a:path>
              <a:path w="121919" h="43179">
                <a:moveTo>
                  <a:pt x="118109" y="41909"/>
                </a:moveTo>
                <a:lnTo>
                  <a:pt x="118109" y="35051"/>
                </a:lnTo>
                <a:lnTo>
                  <a:pt x="116585" y="38099"/>
                </a:lnTo>
                <a:lnTo>
                  <a:pt x="115061" y="39623"/>
                </a:lnTo>
                <a:lnTo>
                  <a:pt x="112775" y="39623"/>
                </a:lnTo>
                <a:lnTo>
                  <a:pt x="111251" y="38861"/>
                </a:lnTo>
                <a:lnTo>
                  <a:pt x="110489" y="38099"/>
                </a:lnTo>
                <a:lnTo>
                  <a:pt x="108965" y="35051"/>
                </a:lnTo>
                <a:lnTo>
                  <a:pt x="108965" y="41909"/>
                </a:lnTo>
                <a:lnTo>
                  <a:pt x="111251" y="42671"/>
                </a:lnTo>
                <a:lnTo>
                  <a:pt x="115823" y="42671"/>
                </a:lnTo>
                <a:lnTo>
                  <a:pt x="118109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928622" y="6530340"/>
            <a:ext cx="121920" cy="43180"/>
          </a:xfrm>
          <a:custGeom>
            <a:avLst/>
            <a:gdLst/>
            <a:ahLst/>
            <a:cxnLst/>
            <a:rect l="l" t="t" r="r" b="b"/>
            <a:pathLst>
              <a:path w="121919" h="43179">
                <a:moveTo>
                  <a:pt x="20573" y="23621"/>
                </a:moveTo>
                <a:lnTo>
                  <a:pt x="20573" y="13715"/>
                </a:lnTo>
                <a:lnTo>
                  <a:pt x="19049" y="18287"/>
                </a:lnTo>
                <a:lnTo>
                  <a:pt x="14477" y="22859"/>
                </a:lnTo>
                <a:lnTo>
                  <a:pt x="9905" y="26669"/>
                </a:lnTo>
                <a:lnTo>
                  <a:pt x="6857" y="28955"/>
                </a:lnTo>
                <a:lnTo>
                  <a:pt x="3047" y="32765"/>
                </a:lnTo>
                <a:lnTo>
                  <a:pt x="2285" y="34289"/>
                </a:lnTo>
                <a:lnTo>
                  <a:pt x="761" y="35813"/>
                </a:lnTo>
                <a:lnTo>
                  <a:pt x="0" y="38099"/>
                </a:lnTo>
                <a:lnTo>
                  <a:pt x="0" y="41147"/>
                </a:lnTo>
                <a:lnTo>
                  <a:pt x="6857" y="41147"/>
                </a:lnTo>
                <a:lnTo>
                  <a:pt x="6857" y="35813"/>
                </a:lnTo>
                <a:lnTo>
                  <a:pt x="7619" y="35051"/>
                </a:lnTo>
                <a:lnTo>
                  <a:pt x="8381" y="33527"/>
                </a:lnTo>
                <a:lnTo>
                  <a:pt x="9143" y="32765"/>
                </a:lnTo>
                <a:lnTo>
                  <a:pt x="11429" y="31241"/>
                </a:lnTo>
                <a:lnTo>
                  <a:pt x="14477" y="28955"/>
                </a:lnTo>
                <a:lnTo>
                  <a:pt x="17525" y="25907"/>
                </a:lnTo>
                <a:lnTo>
                  <a:pt x="20573" y="23621"/>
                </a:lnTo>
                <a:close/>
              </a:path>
              <a:path w="121919" h="43179">
                <a:moveTo>
                  <a:pt x="25907" y="15239"/>
                </a:moveTo>
                <a:lnTo>
                  <a:pt x="25907" y="9143"/>
                </a:lnTo>
                <a:lnTo>
                  <a:pt x="25145" y="6095"/>
                </a:lnTo>
                <a:lnTo>
                  <a:pt x="22859" y="3809"/>
                </a:lnTo>
                <a:lnTo>
                  <a:pt x="20573" y="2285"/>
                </a:lnTo>
                <a:lnTo>
                  <a:pt x="17525" y="761"/>
                </a:lnTo>
                <a:lnTo>
                  <a:pt x="9905" y="761"/>
                </a:lnTo>
                <a:lnTo>
                  <a:pt x="6857" y="2285"/>
                </a:lnTo>
                <a:lnTo>
                  <a:pt x="4571" y="3809"/>
                </a:lnTo>
                <a:lnTo>
                  <a:pt x="2285" y="6095"/>
                </a:lnTo>
                <a:lnTo>
                  <a:pt x="761" y="8381"/>
                </a:lnTo>
                <a:lnTo>
                  <a:pt x="761" y="12953"/>
                </a:lnTo>
                <a:lnTo>
                  <a:pt x="5333" y="12953"/>
                </a:lnTo>
                <a:lnTo>
                  <a:pt x="5333" y="10667"/>
                </a:lnTo>
                <a:lnTo>
                  <a:pt x="6095" y="8381"/>
                </a:lnTo>
                <a:lnTo>
                  <a:pt x="7619" y="6857"/>
                </a:lnTo>
                <a:lnTo>
                  <a:pt x="9143" y="6095"/>
                </a:lnTo>
                <a:lnTo>
                  <a:pt x="11429" y="5333"/>
                </a:lnTo>
                <a:lnTo>
                  <a:pt x="15239" y="5333"/>
                </a:lnTo>
                <a:lnTo>
                  <a:pt x="17525" y="6095"/>
                </a:lnTo>
                <a:lnTo>
                  <a:pt x="19049" y="6857"/>
                </a:lnTo>
                <a:lnTo>
                  <a:pt x="20573" y="8381"/>
                </a:lnTo>
                <a:lnTo>
                  <a:pt x="20573" y="23621"/>
                </a:lnTo>
                <a:lnTo>
                  <a:pt x="22097" y="22097"/>
                </a:lnTo>
                <a:lnTo>
                  <a:pt x="23621" y="19811"/>
                </a:lnTo>
                <a:lnTo>
                  <a:pt x="25907" y="15239"/>
                </a:lnTo>
                <a:close/>
              </a:path>
              <a:path w="121919" h="43179">
                <a:moveTo>
                  <a:pt x="25907" y="41147"/>
                </a:moveTo>
                <a:lnTo>
                  <a:pt x="25907" y="36575"/>
                </a:lnTo>
                <a:lnTo>
                  <a:pt x="6857" y="36575"/>
                </a:lnTo>
                <a:lnTo>
                  <a:pt x="6857" y="41147"/>
                </a:lnTo>
                <a:lnTo>
                  <a:pt x="25907" y="41147"/>
                </a:lnTo>
                <a:close/>
              </a:path>
              <a:path w="121919" h="43179">
                <a:moveTo>
                  <a:pt x="39624" y="41147"/>
                </a:moveTo>
                <a:lnTo>
                  <a:pt x="39624" y="35814"/>
                </a:lnTo>
                <a:lnTo>
                  <a:pt x="34289" y="35814"/>
                </a:lnTo>
                <a:lnTo>
                  <a:pt x="34289" y="41147"/>
                </a:lnTo>
                <a:lnTo>
                  <a:pt x="39624" y="41147"/>
                </a:lnTo>
                <a:close/>
              </a:path>
              <a:path w="121919" h="43179">
                <a:moveTo>
                  <a:pt x="73151" y="25907"/>
                </a:moveTo>
                <a:lnTo>
                  <a:pt x="73151" y="17525"/>
                </a:lnTo>
                <a:lnTo>
                  <a:pt x="72389" y="14477"/>
                </a:lnTo>
                <a:lnTo>
                  <a:pt x="72389" y="12191"/>
                </a:lnTo>
                <a:lnTo>
                  <a:pt x="70865" y="7619"/>
                </a:lnTo>
                <a:lnTo>
                  <a:pt x="70103" y="6095"/>
                </a:lnTo>
                <a:lnTo>
                  <a:pt x="67055" y="3047"/>
                </a:lnTo>
                <a:lnTo>
                  <a:pt x="62483" y="761"/>
                </a:lnTo>
                <a:lnTo>
                  <a:pt x="57149" y="761"/>
                </a:lnTo>
                <a:lnTo>
                  <a:pt x="48767" y="9905"/>
                </a:lnTo>
                <a:lnTo>
                  <a:pt x="47243" y="12953"/>
                </a:lnTo>
                <a:lnTo>
                  <a:pt x="47243" y="28955"/>
                </a:lnTo>
                <a:lnTo>
                  <a:pt x="48005" y="34289"/>
                </a:lnTo>
                <a:lnTo>
                  <a:pt x="51053" y="38099"/>
                </a:lnTo>
                <a:lnTo>
                  <a:pt x="51815" y="38861"/>
                </a:lnTo>
                <a:lnTo>
                  <a:pt x="51815" y="14477"/>
                </a:lnTo>
                <a:lnTo>
                  <a:pt x="52577" y="9905"/>
                </a:lnTo>
                <a:lnTo>
                  <a:pt x="54863" y="7619"/>
                </a:lnTo>
                <a:lnTo>
                  <a:pt x="55625" y="6095"/>
                </a:lnTo>
                <a:lnTo>
                  <a:pt x="57911" y="5333"/>
                </a:lnTo>
                <a:lnTo>
                  <a:pt x="62483" y="5333"/>
                </a:lnTo>
                <a:lnTo>
                  <a:pt x="64007" y="6095"/>
                </a:lnTo>
                <a:lnTo>
                  <a:pt x="67055" y="10667"/>
                </a:lnTo>
                <a:lnTo>
                  <a:pt x="67817" y="14477"/>
                </a:lnTo>
                <a:lnTo>
                  <a:pt x="67817" y="39115"/>
                </a:lnTo>
                <a:lnTo>
                  <a:pt x="69341" y="38099"/>
                </a:lnTo>
                <a:lnTo>
                  <a:pt x="70865" y="35813"/>
                </a:lnTo>
                <a:lnTo>
                  <a:pt x="72389" y="29717"/>
                </a:lnTo>
                <a:lnTo>
                  <a:pt x="73151" y="25907"/>
                </a:lnTo>
                <a:close/>
              </a:path>
              <a:path w="121919" h="43179">
                <a:moveTo>
                  <a:pt x="67817" y="39115"/>
                </a:moveTo>
                <a:lnTo>
                  <a:pt x="67817" y="28193"/>
                </a:lnTo>
                <a:lnTo>
                  <a:pt x="67055" y="32765"/>
                </a:lnTo>
                <a:lnTo>
                  <a:pt x="65531" y="34289"/>
                </a:lnTo>
                <a:lnTo>
                  <a:pt x="64007" y="36575"/>
                </a:lnTo>
                <a:lnTo>
                  <a:pt x="62483" y="38099"/>
                </a:lnTo>
                <a:lnTo>
                  <a:pt x="57911" y="38099"/>
                </a:lnTo>
                <a:lnTo>
                  <a:pt x="55625" y="36575"/>
                </a:lnTo>
                <a:lnTo>
                  <a:pt x="54101" y="34289"/>
                </a:lnTo>
                <a:lnTo>
                  <a:pt x="52577" y="32765"/>
                </a:lnTo>
                <a:lnTo>
                  <a:pt x="51815" y="28193"/>
                </a:lnTo>
                <a:lnTo>
                  <a:pt x="51815" y="38861"/>
                </a:lnTo>
                <a:lnTo>
                  <a:pt x="53339" y="40385"/>
                </a:lnTo>
                <a:lnTo>
                  <a:pt x="56387" y="41909"/>
                </a:lnTo>
                <a:lnTo>
                  <a:pt x="63245" y="41909"/>
                </a:lnTo>
                <a:lnTo>
                  <a:pt x="65531" y="41147"/>
                </a:lnTo>
                <a:lnTo>
                  <a:pt x="67055" y="39623"/>
                </a:lnTo>
                <a:lnTo>
                  <a:pt x="67817" y="39115"/>
                </a:lnTo>
                <a:close/>
              </a:path>
              <a:path w="121919" h="43179">
                <a:moveTo>
                  <a:pt x="96011" y="14477"/>
                </a:moveTo>
                <a:lnTo>
                  <a:pt x="96011" y="7619"/>
                </a:lnTo>
                <a:lnTo>
                  <a:pt x="95249" y="4571"/>
                </a:lnTo>
                <a:lnTo>
                  <a:pt x="92201" y="1523"/>
                </a:lnTo>
                <a:lnTo>
                  <a:pt x="89915" y="0"/>
                </a:lnTo>
                <a:lnTo>
                  <a:pt x="84581" y="0"/>
                </a:lnTo>
                <a:lnTo>
                  <a:pt x="82295" y="1523"/>
                </a:lnTo>
                <a:lnTo>
                  <a:pt x="81533" y="3809"/>
                </a:lnTo>
                <a:lnTo>
                  <a:pt x="80009" y="5333"/>
                </a:lnTo>
                <a:lnTo>
                  <a:pt x="79247" y="7619"/>
                </a:lnTo>
                <a:lnTo>
                  <a:pt x="79247" y="14477"/>
                </a:lnTo>
                <a:lnTo>
                  <a:pt x="80009" y="17525"/>
                </a:lnTo>
                <a:lnTo>
                  <a:pt x="83057" y="20573"/>
                </a:lnTo>
                <a:lnTo>
                  <a:pt x="83057" y="8381"/>
                </a:lnTo>
                <a:lnTo>
                  <a:pt x="84581" y="5333"/>
                </a:lnTo>
                <a:lnTo>
                  <a:pt x="86105" y="3809"/>
                </a:lnTo>
                <a:lnTo>
                  <a:pt x="88391" y="3809"/>
                </a:lnTo>
                <a:lnTo>
                  <a:pt x="89915" y="4571"/>
                </a:lnTo>
                <a:lnTo>
                  <a:pt x="90677" y="5333"/>
                </a:lnTo>
                <a:lnTo>
                  <a:pt x="92201" y="8381"/>
                </a:lnTo>
                <a:lnTo>
                  <a:pt x="92201" y="20573"/>
                </a:lnTo>
                <a:lnTo>
                  <a:pt x="93725" y="19049"/>
                </a:lnTo>
                <a:lnTo>
                  <a:pt x="95249" y="16763"/>
                </a:lnTo>
                <a:lnTo>
                  <a:pt x="96011" y="14477"/>
                </a:lnTo>
                <a:close/>
              </a:path>
              <a:path w="121919" h="43179">
                <a:moveTo>
                  <a:pt x="92201" y="20573"/>
                </a:moveTo>
                <a:lnTo>
                  <a:pt x="92201" y="13715"/>
                </a:lnTo>
                <a:lnTo>
                  <a:pt x="90677" y="16763"/>
                </a:lnTo>
                <a:lnTo>
                  <a:pt x="89153" y="18287"/>
                </a:lnTo>
                <a:lnTo>
                  <a:pt x="86105" y="18287"/>
                </a:lnTo>
                <a:lnTo>
                  <a:pt x="84581" y="16763"/>
                </a:lnTo>
                <a:lnTo>
                  <a:pt x="83057" y="13715"/>
                </a:lnTo>
                <a:lnTo>
                  <a:pt x="83057" y="20573"/>
                </a:lnTo>
                <a:lnTo>
                  <a:pt x="85343" y="22097"/>
                </a:lnTo>
                <a:lnTo>
                  <a:pt x="89915" y="22097"/>
                </a:lnTo>
                <a:lnTo>
                  <a:pt x="92201" y="20573"/>
                </a:lnTo>
                <a:close/>
              </a:path>
              <a:path w="121919" h="43179">
                <a:moveTo>
                  <a:pt x="113537" y="0"/>
                </a:moveTo>
                <a:lnTo>
                  <a:pt x="109727" y="0"/>
                </a:lnTo>
                <a:lnTo>
                  <a:pt x="87629" y="42671"/>
                </a:lnTo>
                <a:lnTo>
                  <a:pt x="91439" y="42671"/>
                </a:lnTo>
                <a:lnTo>
                  <a:pt x="113537" y="0"/>
                </a:lnTo>
                <a:close/>
              </a:path>
              <a:path w="121919" h="43179">
                <a:moveTo>
                  <a:pt x="121919" y="35813"/>
                </a:moveTo>
                <a:lnTo>
                  <a:pt x="121919" y="28955"/>
                </a:lnTo>
                <a:lnTo>
                  <a:pt x="121157" y="25907"/>
                </a:lnTo>
                <a:lnTo>
                  <a:pt x="119633" y="24383"/>
                </a:lnTo>
                <a:lnTo>
                  <a:pt x="118109" y="22097"/>
                </a:lnTo>
                <a:lnTo>
                  <a:pt x="115823" y="21335"/>
                </a:lnTo>
                <a:lnTo>
                  <a:pt x="110489" y="21335"/>
                </a:lnTo>
                <a:lnTo>
                  <a:pt x="108203" y="22859"/>
                </a:lnTo>
                <a:lnTo>
                  <a:pt x="106679" y="24383"/>
                </a:lnTo>
                <a:lnTo>
                  <a:pt x="105155" y="28955"/>
                </a:lnTo>
                <a:lnTo>
                  <a:pt x="105155" y="35051"/>
                </a:lnTo>
                <a:lnTo>
                  <a:pt x="105917" y="38099"/>
                </a:lnTo>
                <a:lnTo>
                  <a:pt x="107441" y="39623"/>
                </a:lnTo>
                <a:lnTo>
                  <a:pt x="108965" y="41909"/>
                </a:lnTo>
                <a:lnTo>
                  <a:pt x="108965" y="29717"/>
                </a:lnTo>
                <a:lnTo>
                  <a:pt x="109727" y="27431"/>
                </a:lnTo>
                <a:lnTo>
                  <a:pt x="110489" y="26669"/>
                </a:lnTo>
                <a:lnTo>
                  <a:pt x="111251" y="25145"/>
                </a:lnTo>
                <a:lnTo>
                  <a:pt x="115823" y="25145"/>
                </a:lnTo>
                <a:lnTo>
                  <a:pt x="116585" y="26669"/>
                </a:lnTo>
                <a:lnTo>
                  <a:pt x="117347" y="27431"/>
                </a:lnTo>
                <a:lnTo>
                  <a:pt x="117347" y="42163"/>
                </a:lnTo>
                <a:lnTo>
                  <a:pt x="118109" y="41909"/>
                </a:lnTo>
                <a:lnTo>
                  <a:pt x="119633" y="39623"/>
                </a:lnTo>
                <a:lnTo>
                  <a:pt x="121157" y="38099"/>
                </a:lnTo>
                <a:lnTo>
                  <a:pt x="121919" y="35813"/>
                </a:lnTo>
                <a:close/>
              </a:path>
              <a:path w="121919" h="43179">
                <a:moveTo>
                  <a:pt x="117347" y="42163"/>
                </a:moveTo>
                <a:lnTo>
                  <a:pt x="117347" y="36575"/>
                </a:lnTo>
                <a:lnTo>
                  <a:pt x="116585" y="38099"/>
                </a:lnTo>
                <a:lnTo>
                  <a:pt x="115061" y="39623"/>
                </a:lnTo>
                <a:lnTo>
                  <a:pt x="112013" y="39623"/>
                </a:lnTo>
                <a:lnTo>
                  <a:pt x="110489" y="38099"/>
                </a:lnTo>
                <a:lnTo>
                  <a:pt x="108965" y="35051"/>
                </a:lnTo>
                <a:lnTo>
                  <a:pt x="108965" y="41909"/>
                </a:lnTo>
                <a:lnTo>
                  <a:pt x="111251" y="42671"/>
                </a:lnTo>
                <a:lnTo>
                  <a:pt x="115823" y="42671"/>
                </a:lnTo>
                <a:lnTo>
                  <a:pt x="117347" y="42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863089" y="5939790"/>
            <a:ext cx="121920" cy="41910"/>
          </a:xfrm>
          <a:custGeom>
            <a:avLst/>
            <a:gdLst/>
            <a:ahLst/>
            <a:cxnLst/>
            <a:rect l="l" t="t" r="r" b="b"/>
            <a:pathLst>
              <a:path w="121919" h="41910">
                <a:moveTo>
                  <a:pt x="24384" y="12953"/>
                </a:moveTo>
                <a:lnTo>
                  <a:pt x="24384" y="9143"/>
                </a:lnTo>
                <a:lnTo>
                  <a:pt x="22859" y="6095"/>
                </a:lnTo>
                <a:lnTo>
                  <a:pt x="21336" y="3809"/>
                </a:lnTo>
                <a:lnTo>
                  <a:pt x="20574" y="3047"/>
                </a:lnTo>
                <a:lnTo>
                  <a:pt x="18287" y="1523"/>
                </a:lnTo>
                <a:lnTo>
                  <a:pt x="16763" y="761"/>
                </a:lnTo>
                <a:lnTo>
                  <a:pt x="9143" y="761"/>
                </a:lnTo>
                <a:lnTo>
                  <a:pt x="0" y="10667"/>
                </a:lnTo>
                <a:lnTo>
                  <a:pt x="5333" y="11429"/>
                </a:lnTo>
                <a:lnTo>
                  <a:pt x="5333" y="9143"/>
                </a:lnTo>
                <a:lnTo>
                  <a:pt x="6857" y="7619"/>
                </a:lnTo>
                <a:lnTo>
                  <a:pt x="7619" y="6095"/>
                </a:lnTo>
                <a:lnTo>
                  <a:pt x="10667" y="4571"/>
                </a:lnTo>
                <a:lnTo>
                  <a:pt x="14477" y="4571"/>
                </a:lnTo>
                <a:lnTo>
                  <a:pt x="17525" y="6095"/>
                </a:lnTo>
                <a:lnTo>
                  <a:pt x="19050" y="9143"/>
                </a:lnTo>
                <a:lnTo>
                  <a:pt x="19050" y="18795"/>
                </a:lnTo>
                <a:lnTo>
                  <a:pt x="20574" y="18287"/>
                </a:lnTo>
                <a:lnTo>
                  <a:pt x="22860" y="16001"/>
                </a:lnTo>
                <a:lnTo>
                  <a:pt x="24384" y="12953"/>
                </a:lnTo>
                <a:close/>
              </a:path>
              <a:path w="121919" h="41910">
                <a:moveTo>
                  <a:pt x="20574" y="39623"/>
                </a:moveTo>
                <a:lnTo>
                  <a:pt x="20574" y="31241"/>
                </a:lnTo>
                <a:lnTo>
                  <a:pt x="19812" y="33527"/>
                </a:lnTo>
                <a:lnTo>
                  <a:pt x="16764" y="36575"/>
                </a:lnTo>
                <a:lnTo>
                  <a:pt x="15240" y="37337"/>
                </a:lnTo>
                <a:lnTo>
                  <a:pt x="10668" y="37337"/>
                </a:lnTo>
                <a:lnTo>
                  <a:pt x="7620" y="35813"/>
                </a:lnTo>
                <a:lnTo>
                  <a:pt x="6096" y="34289"/>
                </a:lnTo>
                <a:lnTo>
                  <a:pt x="4572" y="29717"/>
                </a:lnTo>
                <a:lnTo>
                  <a:pt x="0" y="30479"/>
                </a:lnTo>
                <a:lnTo>
                  <a:pt x="0" y="33527"/>
                </a:lnTo>
                <a:lnTo>
                  <a:pt x="1524" y="36575"/>
                </a:lnTo>
                <a:lnTo>
                  <a:pt x="3810" y="38099"/>
                </a:lnTo>
                <a:lnTo>
                  <a:pt x="6096" y="40385"/>
                </a:lnTo>
                <a:lnTo>
                  <a:pt x="9144" y="41147"/>
                </a:lnTo>
                <a:lnTo>
                  <a:pt x="16764" y="41147"/>
                </a:lnTo>
                <a:lnTo>
                  <a:pt x="19812" y="40385"/>
                </a:lnTo>
                <a:lnTo>
                  <a:pt x="20574" y="39623"/>
                </a:lnTo>
                <a:close/>
              </a:path>
              <a:path w="121919" h="41910">
                <a:moveTo>
                  <a:pt x="19050" y="18795"/>
                </a:moveTo>
                <a:lnTo>
                  <a:pt x="19050" y="12953"/>
                </a:lnTo>
                <a:lnTo>
                  <a:pt x="18288" y="14477"/>
                </a:lnTo>
                <a:lnTo>
                  <a:pt x="16764" y="16001"/>
                </a:lnTo>
                <a:lnTo>
                  <a:pt x="14478" y="16763"/>
                </a:lnTo>
                <a:lnTo>
                  <a:pt x="12954" y="17525"/>
                </a:lnTo>
                <a:lnTo>
                  <a:pt x="9905" y="17525"/>
                </a:lnTo>
                <a:lnTo>
                  <a:pt x="9906" y="22097"/>
                </a:lnTo>
                <a:lnTo>
                  <a:pt x="10668" y="21335"/>
                </a:lnTo>
                <a:lnTo>
                  <a:pt x="15240" y="21335"/>
                </a:lnTo>
                <a:lnTo>
                  <a:pt x="17526" y="22097"/>
                </a:lnTo>
                <a:lnTo>
                  <a:pt x="18288" y="22859"/>
                </a:lnTo>
                <a:lnTo>
                  <a:pt x="18288" y="19049"/>
                </a:lnTo>
                <a:lnTo>
                  <a:pt x="19050" y="18795"/>
                </a:lnTo>
                <a:close/>
              </a:path>
              <a:path w="121919" h="41910">
                <a:moveTo>
                  <a:pt x="25908" y="32765"/>
                </a:moveTo>
                <a:lnTo>
                  <a:pt x="25908" y="26669"/>
                </a:lnTo>
                <a:lnTo>
                  <a:pt x="24384" y="22097"/>
                </a:lnTo>
                <a:lnTo>
                  <a:pt x="22860" y="20573"/>
                </a:lnTo>
                <a:lnTo>
                  <a:pt x="18288" y="19049"/>
                </a:lnTo>
                <a:lnTo>
                  <a:pt x="18288" y="22859"/>
                </a:lnTo>
                <a:lnTo>
                  <a:pt x="19050" y="23621"/>
                </a:lnTo>
                <a:lnTo>
                  <a:pt x="20574" y="26669"/>
                </a:lnTo>
                <a:lnTo>
                  <a:pt x="20574" y="39623"/>
                </a:lnTo>
                <a:lnTo>
                  <a:pt x="22098" y="38099"/>
                </a:lnTo>
                <a:lnTo>
                  <a:pt x="25146" y="35813"/>
                </a:lnTo>
                <a:lnTo>
                  <a:pt x="25908" y="32765"/>
                </a:lnTo>
                <a:close/>
              </a:path>
              <a:path w="121919" h="41910">
                <a:moveTo>
                  <a:pt x="39624" y="41147"/>
                </a:moveTo>
                <a:lnTo>
                  <a:pt x="39624" y="35051"/>
                </a:lnTo>
                <a:lnTo>
                  <a:pt x="33528" y="35051"/>
                </a:lnTo>
                <a:lnTo>
                  <a:pt x="33528" y="41147"/>
                </a:lnTo>
                <a:lnTo>
                  <a:pt x="39624" y="41147"/>
                </a:lnTo>
                <a:close/>
              </a:path>
              <a:path w="121919" h="41910">
                <a:moveTo>
                  <a:pt x="73152" y="25145"/>
                </a:moveTo>
                <a:lnTo>
                  <a:pt x="73152" y="15239"/>
                </a:lnTo>
                <a:lnTo>
                  <a:pt x="72390" y="11429"/>
                </a:lnTo>
                <a:lnTo>
                  <a:pt x="71628" y="8381"/>
                </a:lnTo>
                <a:lnTo>
                  <a:pt x="68580" y="3809"/>
                </a:lnTo>
                <a:lnTo>
                  <a:pt x="66294" y="2285"/>
                </a:lnTo>
                <a:lnTo>
                  <a:pt x="61722" y="761"/>
                </a:lnTo>
                <a:lnTo>
                  <a:pt x="55626" y="761"/>
                </a:lnTo>
                <a:lnTo>
                  <a:pt x="52577" y="1523"/>
                </a:lnTo>
                <a:lnTo>
                  <a:pt x="50292" y="4571"/>
                </a:lnTo>
                <a:lnTo>
                  <a:pt x="48006" y="6857"/>
                </a:lnTo>
                <a:lnTo>
                  <a:pt x="46482" y="9905"/>
                </a:lnTo>
                <a:lnTo>
                  <a:pt x="46482" y="18287"/>
                </a:lnTo>
                <a:lnTo>
                  <a:pt x="48006" y="21335"/>
                </a:lnTo>
                <a:lnTo>
                  <a:pt x="51816" y="25145"/>
                </a:lnTo>
                <a:lnTo>
                  <a:pt x="51816" y="11429"/>
                </a:lnTo>
                <a:lnTo>
                  <a:pt x="52577" y="9143"/>
                </a:lnTo>
                <a:lnTo>
                  <a:pt x="54102" y="6857"/>
                </a:lnTo>
                <a:lnTo>
                  <a:pt x="55626" y="5333"/>
                </a:lnTo>
                <a:lnTo>
                  <a:pt x="57150" y="4571"/>
                </a:lnTo>
                <a:lnTo>
                  <a:pt x="61722" y="4571"/>
                </a:lnTo>
                <a:lnTo>
                  <a:pt x="63246" y="5333"/>
                </a:lnTo>
                <a:lnTo>
                  <a:pt x="65532" y="6857"/>
                </a:lnTo>
                <a:lnTo>
                  <a:pt x="67056" y="9143"/>
                </a:lnTo>
                <a:lnTo>
                  <a:pt x="67056" y="23621"/>
                </a:lnTo>
                <a:lnTo>
                  <a:pt x="67818" y="22097"/>
                </a:lnTo>
                <a:lnTo>
                  <a:pt x="67818" y="37845"/>
                </a:lnTo>
                <a:lnTo>
                  <a:pt x="68580" y="37337"/>
                </a:lnTo>
                <a:lnTo>
                  <a:pt x="70104" y="35051"/>
                </a:lnTo>
                <a:lnTo>
                  <a:pt x="71628" y="32003"/>
                </a:lnTo>
                <a:lnTo>
                  <a:pt x="72390" y="28955"/>
                </a:lnTo>
                <a:lnTo>
                  <a:pt x="73152" y="25145"/>
                </a:lnTo>
                <a:close/>
              </a:path>
              <a:path w="121919" h="41910">
                <a:moveTo>
                  <a:pt x="67818" y="37845"/>
                </a:moveTo>
                <a:lnTo>
                  <a:pt x="67818" y="26669"/>
                </a:lnTo>
                <a:lnTo>
                  <a:pt x="67056" y="28955"/>
                </a:lnTo>
                <a:lnTo>
                  <a:pt x="67056" y="31241"/>
                </a:lnTo>
                <a:lnTo>
                  <a:pt x="66294" y="32765"/>
                </a:lnTo>
                <a:lnTo>
                  <a:pt x="65532" y="33527"/>
                </a:lnTo>
                <a:lnTo>
                  <a:pt x="64769" y="35051"/>
                </a:lnTo>
                <a:lnTo>
                  <a:pt x="64008" y="35813"/>
                </a:lnTo>
                <a:lnTo>
                  <a:pt x="62484" y="36575"/>
                </a:lnTo>
                <a:lnTo>
                  <a:pt x="61722" y="37337"/>
                </a:lnTo>
                <a:lnTo>
                  <a:pt x="57150" y="37337"/>
                </a:lnTo>
                <a:lnTo>
                  <a:pt x="54102" y="35813"/>
                </a:lnTo>
                <a:lnTo>
                  <a:pt x="53340" y="35051"/>
                </a:lnTo>
                <a:lnTo>
                  <a:pt x="52577" y="33527"/>
                </a:lnTo>
                <a:lnTo>
                  <a:pt x="51816" y="31241"/>
                </a:lnTo>
                <a:lnTo>
                  <a:pt x="47244" y="31241"/>
                </a:lnTo>
                <a:lnTo>
                  <a:pt x="47244" y="35051"/>
                </a:lnTo>
                <a:lnTo>
                  <a:pt x="48768" y="37337"/>
                </a:lnTo>
                <a:lnTo>
                  <a:pt x="51053" y="38861"/>
                </a:lnTo>
                <a:lnTo>
                  <a:pt x="52577" y="40385"/>
                </a:lnTo>
                <a:lnTo>
                  <a:pt x="55626" y="41147"/>
                </a:lnTo>
                <a:lnTo>
                  <a:pt x="61722" y="41147"/>
                </a:lnTo>
                <a:lnTo>
                  <a:pt x="64008" y="40385"/>
                </a:lnTo>
                <a:lnTo>
                  <a:pt x="67818" y="37845"/>
                </a:lnTo>
                <a:close/>
              </a:path>
              <a:path w="121919" h="41910">
                <a:moveTo>
                  <a:pt x="67056" y="23621"/>
                </a:moveTo>
                <a:lnTo>
                  <a:pt x="67056" y="19049"/>
                </a:lnTo>
                <a:lnTo>
                  <a:pt x="64008" y="22097"/>
                </a:lnTo>
                <a:lnTo>
                  <a:pt x="61722" y="22859"/>
                </a:lnTo>
                <a:lnTo>
                  <a:pt x="57150" y="22859"/>
                </a:lnTo>
                <a:lnTo>
                  <a:pt x="55626" y="22097"/>
                </a:lnTo>
                <a:lnTo>
                  <a:pt x="52577" y="19049"/>
                </a:lnTo>
                <a:lnTo>
                  <a:pt x="51816" y="16763"/>
                </a:lnTo>
                <a:lnTo>
                  <a:pt x="51816" y="25145"/>
                </a:lnTo>
                <a:lnTo>
                  <a:pt x="52577" y="25907"/>
                </a:lnTo>
                <a:lnTo>
                  <a:pt x="54864" y="27431"/>
                </a:lnTo>
                <a:lnTo>
                  <a:pt x="60198" y="27431"/>
                </a:lnTo>
                <a:lnTo>
                  <a:pt x="62484" y="26669"/>
                </a:lnTo>
                <a:lnTo>
                  <a:pt x="65532" y="25145"/>
                </a:lnTo>
                <a:lnTo>
                  <a:pt x="67056" y="23621"/>
                </a:lnTo>
                <a:close/>
              </a:path>
              <a:path w="121919" h="41910">
                <a:moveTo>
                  <a:pt x="96012" y="13715"/>
                </a:moveTo>
                <a:lnTo>
                  <a:pt x="96012" y="6857"/>
                </a:lnTo>
                <a:lnTo>
                  <a:pt x="95250" y="4571"/>
                </a:lnTo>
                <a:lnTo>
                  <a:pt x="91440" y="761"/>
                </a:lnTo>
                <a:lnTo>
                  <a:pt x="89154" y="0"/>
                </a:lnTo>
                <a:lnTo>
                  <a:pt x="84582" y="0"/>
                </a:lnTo>
                <a:lnTo>
                  <a:pt x="82296" y="761"/>
                </a:lnTo>
                <a:lnTo>
                  <a:pt x="79248" y="5333"/>
                </a:lnTo>
                <a:lnTo>
                  <a:pt x="78486" y="7619"/>
                </a:lnTo>
                <a:lnTo>
                  <a:pt x="78486" y="13715"/>
                </a:lnTo>
                <a:lnTo>
                  <a:pt x="79248" y="16763"/>
                </a:lnTo>
                <a:lnTo>
                  <a:pt x="80772" y="18287"/>
                </a:lnTo>
                <a:lnTo>
                  <a:pt x="82296" y="20573"/>
                </a:lnTo>
                <a:lnTo>
                  <a:pt x="83058" y="20827"/>
                </a:lnTo>
                <a:lnTo>
                  <a:pt x="83058" y="6095"/>
                </a:lnTo>
                <a:lnTo>
                  <a:pt x="83820" y="5333"/>
                </a:lnTo>
                <a:lnTo>
                  <a:pt x="84582" y="3809"/>
                </a:lnTo>
                <a:lnTo>
                  <a:pt x="89154" y="3809"/>
                </a:lnTo>
                <a:lnTo>
                  <a:pt x="89916" y="5333"/>
                </a:lnTo>
                <a:lnTo>
                  <a:pt x="90678" y="6095"/>
                </a:lnTo>
                <a:lnTo>
                  <a:pt x="91440" y="7619"/>
                </a:lnTo>
                <a:lnTo>
                  <a:pt x="91440" y="20573"/>
                </a:lnTo>
                <a:lnTo>
                  <a:pt x="92964" y="18287"/>
                </a:lnTo>
                <a:lnTo>
                  <a:pt x="95250" y="16763"/>
                </a:lnTo>
                <a:lnTo>
                  <a:pt x="96012" y="13715"/>
                </a:lnTo>
                <a:close/>
              </a:path>
              <a:path w="121919" h="41910">
                <a:moveTo>
                  <a:pt x="91440" y="20573"/>
                </a:moveTo>
                <a:lnTo>
                  <a:pt x="91440" y="12953"/>
                </a:lnTo>
                <a:lnTo>
                  <a:pt x="90678" y="15239"/>
                </a:lnTo>
                <a:lnTo>
                  <a:pt x="89916" y="16001"/>
                </a:lnTo>
                <a:lnTo>
                  <a:pt x="89154" y="17525"/>
                </a:lnTo>
                <a:lnTo>
                  <a:pt x="84582" y="17525"/>
                </a:lnTo>
                <a:lnTo>
                  <a:pt x="83820" y="16001"/>
                </a:lnTo>
                <a:lnTo>
                  <a:pt x="83058" y="15239"/>
                </a:lnTo>
                <a:lnTo>
                  <a:pt x="83058" y="20827"/>
                </a:lnTo>
                <a:lnTo>
                  <a:pt x="84582" y="21335"/>
                </a:lnTo>
                <a:lnTo>
                  <a:pt x="89154" y="21335"/>
                </a:lnTo>
                <a:lnTo>
                  <a:pt x="91440" y="20573"/>
                </a:lnTo>
                <a:close/>
              </a:path>
              <a:path w="121919" h="41910">
                <a:moveTo>
                  <a:pt x="112776" y="0"/>
                </a:moveTo>
                <a:lnTo>
                  <a:pt x="108966" y="0"/>
                </a:lnTo>
                <a:lnTo>
                  <a:pt x="87630" y="41909"/>
                </a:lnTo>
                <a:lnTo>
                  <a:pt x="91440" y="41909"/>
                </a:lnTo>
                <a:lnTo>
                  <a:pt x="112776" y="0"/>
                </a:lnTo>
                <a:close/>
              </a:path>
              <a:path w="121919" h="41910">
                <a:moveTo>
                  <a:pt x="121920" y="35051"/>
                </a:moveTo>
                <a:lnTo>
                  <a:pt x="121920" y="28193"/>
                </a:lnTo>
                <a:lnTo>
                  <a:pt x="121157" y="25907"/>
                </a:lnTo>
                <a:lnTo>
                  <a:pt x="119634" y="23621"/>
                </a:lnTo>
                <a:lnTo>
                  <a:pt x="117348" y="22097"/>
                </a:lnTo>
                <a:lnTo>
                  <a:pt x="115823" y="21335"/>
                </a:lnTo>
                <a:lnTo>
                  <a:pt x="110489" y="21335"/>
                </a:lnTo>
                <a:lnTo>
                  <a:pt x="108204" y="22097"/>
                </a:lnTo>
                <a:lnTo>
                  <a:pt x="106680" y="24383"/>
                </a:lnTo>
                <a:lnTo>
                  <a:pt x="105155" y="25907"/>
                </a:lnTo>
                <a:lnTo>
                  <a:pt x="104394" y="28193"/>
                </a:lnTo>
                <a:lnTo>
                  <a:pt x="104394" y="35051"/>
                </a:lnTo>
                <a:lnTo>
                  <a:pt x="105155" y="37337"/>
                </a:lnTo>
                <a:lnTo>
                  <a:pt x="106680" y="39623"/>
                </a:lnTo>
                <a:lnTo>
                  <a:pt x="108966" y="41147"/>
                </a:lnTo>
                <a:lnTo>
                  <a:pt x="108966" y="27431"/>
                </a:lnTo>
                <a:lnTo>
                  <a:pt x="109728" y="25907"/>
                </a:lnTo>
                <a:lnTo>
                  <a:pt x="110489" y="25145"/>
                </a:lnTo>
                <a:lnTo>
                  <a:pt x="112014" y="24383"/>
                </a:lnTo>
                <a:lnTo>
                  <a:pt x="114300" y="24383"/>
                </a:lnTo>
                <a:lnTo>
                  <a:pt x="115823" y="25907"/>
                </a:lnTo>
                <a:lnTo>
                  <a:pt x="117348" y="28955"/>
                </a:lnTo>
                <a:lnTo>
                  <a:pt x="117348" y="41147"/>
                </a:lnTo>
                <a:lnTo>
                  <a:pt x="119634" y="39623"/>
                </a:lnTo>
                <a:lnTo>
                  <a:pt x="121157" y="37337"/>
                </a:lnTo>
                <a:lnTo>
                  <a:pt x="121920" y="35051"/>
                </a:lnTo>
                <a:close/>
              </a:path>
              <a:path w="121919" h="41910">
                <a:moveTo>
                  <a:pt x="117348" y="41147"/>
                </a:moveTo>
                <a:lnTo>
                  <a:pt x="117348" y="34289"/>
                </a:lnTo>
                <a:lnTo>
                  <a:pt x="116586" y="36575"/>
                </a:lnTo>
                <a:lnTo>
                  <a:pt x="114300" y="38861"/>
                </a:lnTo>
                <a:lnTo>
                  <a:pt x="112014" y="38861"/>
                </a:lnTo>
                <a:lnTo>
                  <a:pt x="110489" y="38099"/>
                </a:lnTo>
                <a:lnTo>
                  <a:pt x="108966" y="36575"/>
                </a:lnTo>
                <a:lnTo>
                  <a:pt x="108966" y="41147"/>
                </a:lnTo>
                <a:lnTo>
                  <a:pt x="110489" y="41909"/>
                </a:lnTo>
                <a:lnTo>
                  <a:pt x="115823" y="41909"/>
                </a:lnTo>
                <a:lnTo>
                  <a:pt x="117348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2795270" y="6600793"/>
            <a:ext cx="140335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1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3%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400" spc="-15">
                <a:latin typeface="Arial"/>
                <a:cs typeface="Arial"/>
              </a:rPr>
              <a:t>1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0%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59"/>
              </a:lnSpc>
              <a:spcBef>
                <a:spcPts val="225"/>
              </a:spcBef>
            </a:pPr>
            <a:r>
              <a:rPr dirty="0" sz="400" spc="-15">
                <a:latin typeface="Arial"/>
                <a:cs typeface="Arial"/>
              </a:rPr>
              <a:t>0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5%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09"/>
              </a:lnSpc>
            </a:pPr>
            <a:r>
              <a:rPr dirty="0" sz="400" spc="-15">
                <a:latin typeface="Arial"/>
                <a:cs typeface="Arial"/>
              </a:rPr>
              <a:t>0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4%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30"/>
              </a:lnSpc>
            </a:pPr>
            <a:r>
              <a:rPr dirty="0" sz="400" spc="-15">
                <a:latin typeface="Arial"/>
                <a:cs typeface="Arial"/>
              </a:rPr>
              <a:t>0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1%</a:t>
            </a:r>
            <a:endParaRPr sz="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95270" y="5056981"/>
            <a:ext cx="14033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7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8%</a:t>
            </a:r>
            <a:endParaRPr sz="4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907285" y="6147053"/>
            <a:ext cx="121920" cy="41910"/>
          </a:xfrm>
          <a:custGeom>
            <a:avLst/>
            <a:gdLst/>
            <a:ahLst/>
            <a:cxnLst/>
            <a:rect l="l" t="t" r="r" b="b"/>
            <a:pathLst>
              <a:path w="121919" h="41910">
                <a:moveTo>
                  <a:pt x="21336" y="38481"/>
                </a:moveTo>
                <a:lnTo>
                  <a:pt x="21336" y="31242"/>
                </a:lnTo>
                <a:lnTo>
                  <a:pt x="20574" y="32766"/>
                </a:lnTo>
                <a:lnTo>
                  <a:pt x="19050" y="34290"/>
                </a:lnTo>
                <a:lnTo>
                  <a:pt x="17526" y="36576"/>
                </a:lnTo>
                <a:lnTo>
                  <a:pt x="15240" y="37338"/>
                </a:lnTo>
                <a:lnTo>
                  <a:pt x="11430" y="37338"/>
                </a:lnTo>
                <a:lnTo>
                  <a:pt x="9144" y="36576"/>
                </a:lnTo>
                <a:lnTo>
                  <a:pt x="8382" y="35052"/>
                </a:lnTo>
                <a:lnTo>
                  <a:pt x="6858" y="34290"/>
                </a:lnTo>
                <a:lnTo>
                  <a:pt x="6096" y="32004"/>
                </a:lnTo>
                <a:lnTo>
                  <a:pt x="5334" y="28956"/>
                </a:lnTo>
                <a:lnTo>
                  <a:pt x="0" y="29718"/>
                </a:lnTo>
                <a:lnTo>
                  <a:pt x="9144" y="41148"/>
                </a:lnTo>
                <a:lnTo>
                  <a:pt x="16764" y="41148"/>
                </a:lnTo>
                <a:lnTo>
                  <a:pt x="19812" y="39624"/>
                </a:lnTo>
                <a:lnTo>
                  <a:pt x="21336" y="38481"/>
                </a:lnTo>
                <a:close/>
              </a:path>
              <a:path w="121919" h="41910">
                <a:moveTo>
                  <a:pt x="24384" y="13716"/>
                </a:moveTo>
                <a:lnTo>
                  <a:pt x="24384" y="8382"/>
                </a:lnTo>
                <a:lnTo>
                  <a:pt x="22097" y="3810"/>
                </a:lnTo>
                <a:lnTo>
                  <a:pt x="20574" y="2286"/>
                </a:lnTo>
                <a:lnTo>
                  <a:pt x="19049" y="1524"/>
                </a:lnTo>
                <a:lnTo>
                  <a:pt x="16763" y="762"/>
                </a:lnTo>
                <a:lnTo>
                  <a:pt x="15239" y="0"/>
                </a:lnTo>
                <a:lnTo>
                  <a:pt x="9905" y="0"/>
                </a:lnTo>
                <a:lnTo>
                  <a:pt x="6857" y="762"/>
                </a:lnTo>
                <a:lnTo>
                  <a:pt x="3047" y="4572"/>
                </a:lnTo>
                <a:lnTo>
                  <a:pt x="1523" y="7620"/>
                </a:lnTo>
                <a:lnTo>
                  <a:pt x="761" y="10668"/>
                </a:lnTo>
                <a:lnTo>
                  <a:pt x="5333" y="11430"/>
                </a:lnTo>
                <a:lnTo>
                  <a:pt x="6857" y="6858"/>
                </a:lnTo>
                <a:lnTo>
                  <a:pt x="8381" y="6096"/>
                </a:lnTo>
                <a:lnTo>
                  <a:pt x="9143" y="4572"/>
                </a:lnTo>
                <a:lnTo>
                  <a:pt x="16763" y="4572"/>
                </a:lnTo>
                <a:lnTo>
                  <a:pt x="17525" y="6096"/>
                </a:lnTo>
                <a:lnTo>
                  <a:pt x="19050" y="6858"/>
                </a:lnTo>
                <a:lnTo>
                  <a:pt x="19050" y="18288"/>
                </a:lnTo>
                <a:lnTo>
                  <a:pt x="22098" y="16764"/>
                </a:lnTo>
                <a:lnTo>
                  <a:pt x="22860" y="15240"/>
                </a:lnTo>
                <a:lnTo>
                  <a:pt x="24384" y="13716"/>
                </a:lnTo>
                <a:close/>
              </a:path>
              <a:path w="121919" h="41910">
                <a:moveTo>
                  <a:pt x="26670" y="32004"/>
                </a:moveTo>
                <a:lnTo>
                  <a:pt x="26670" y="25908"/>
                </a:lnTo>
                <a:lnTo>
                  <a:pt x="25908" y="23622"/>
                </a:lnTo>
                <a:lnTo>
                  <a:pt x="21336" y="19050"/>
                </a:lnTo>
                <a:lnTo>
                  <a:pt x="19050" y="18288"/>
                </a:lnTo>
                <a:lnTo>
                  <a:pt x="19050" y="12954"/>
                </a:lnTo>
                <a:lnTo>
                  <a:pt x="18288" y="14478"/>
                </a:lnTo>
                <a:lnTo>
                  <a:pt x="16764" y="15240"/>
                </a:lnTo>
                <a:lnTo>
                  <a:pt x="15240" y="16764"/>
                </a:lnTo>
                <a:lnTo>
                  <a:pt x="13716" y="17526"/>
                </a:lnTo>
                <a:lnTo>
                  <a:pt x="10667" y="17526"/>
                </a:lnTo>
                <a:lnTo>
                  <a:pt x="10667" y="16764"/>
                </a:lnTo>
                <a:lnTo>
                  <a:pt x="9906" y="21336"/>
                </a:lnTo>
                <a:lnTo>
                  <a:pt x="17526" y="21336"/>
                </a:lnTo>
                <a:lnTo>
                  <a:pt x="20574" y="24384"/>
                </a:lnTo>
                <a:lnTo>
                  <a:pt x="21336" y="26670"/>
                </a:lnTo>
                <a:lnTo>
                  <a:pt x="21336" y="38481"/>
                </a:lnTo>
                <a:lnTo>
                  <a:pt x="22860" y="37338"/>
                </a:lnTo>
                <a:lnTo>
                  <a:pt x="25146" y="35052"/>
                </a:lnTo>
                <a:lnTo>
                  <a:pt x="26670" y="32004"/>
                </a:lnTo>
                <a:close/>
              </a:path>
              <a:path w="121919" h="41910">
                <a:moveTo>
                  <a:pt x="39624" y="40386"/>
                </a:moveTo>
                <a:lnTo>
                  <a:pt x="39624" y="35051"/>
                </a:lnTo>
                <a:lnTo>
                  <a:pt x="34290" y="35051"/>
                </a:lnTo>
                <a:lnTo>
                  <a:pt x="34290" y="40386"/>
                </a:lnTo>
                <a:lnTo>
                  <a:pt x="39624" y="40386"/>
                </a:lnTo>
                <a:close/>
              </a:path>
              <a:path w="121919" h="41910">
                <a:moveTo>
                  <a:pt x="72390" y="9906"/>
                </a:moveTo>
                <a:lnTo>
                  <a:pt x="72390" y="6858"/>
                </a:lnTo>
                <a:lnTo>
                  <a:pt x="70866" y="4572"/>
                </a:lnTo>
                <a:lnTo>
                  <a:pt x="68580" y="3048"/>
                </a:lnTo>
                <a:lnTo>
                  <a:pt x="67056" y="762"/>
                </a:lnTo>
                <a:lnTo>
                  <a:pt x="64008" y="0"/>
                </a:lnTo>
                <a:lnTo>
                  <a:pt x="57150" y="0"/>
                </a:lnTo>
                <a:lnTo>
                  <a:pt x="53340" y="1524"/>
                </a:lnTo>
                <a:lnTo>
                  <a:pt x="51053" y="4572"/>
                </a:lnTo>
                <a:lnTo>
                  <a:pt x="48006" y="8382"/>
                </a:lnTo>
                <a:lnTo>
                  <a:pt x="46482" y="13716"/>
                </a:lnTo>
                <a:lnTo>
                  <a:pt x="46482" y="28194"/>
                </a:lnTo>
                <a:lnTo>
                  <a:pt x="48006" y="33528"/>
                </a:lnTo>
                <a:lnTo>
                  <a:pt x="50292" y="36576"/>
                </a:lnTo>
                <a:lnTo>
                  <a:pt x="51816" y="38100"/>
                </a:lnTo>
                <a:lnTo>
                  <a:pt x="51816" y="12954"/>
                </a:lnTo>
                <a:lnTo>
                  <a:pt x="52577" y="10668"/>
                </a:lnTo>
                <a:lnTo>
                  <a:pt x="54102" y="8382"/>
                </a:lnTo>
                <a:lnTo>
                  <a:pt x="54864" y="6858"/>
                </a:lnTo>
                <a:lnTo>
                  <a:pt x="56388" y="5334"/>
                </a:lnTo>
                <a:lnTo>
                  <a:pt x="57912" y="4572"/>
                </a:lnTo>
                <a:lnTo>
                  <a:pt x="62484" y="4572"/>
                </a:lnTo>
                <a:lnTo>
                  <a:pt x="64769" y="5334"/>
                </a:lnTo>
                <a:lnTo>
                  <a:pt x="66294" y="6858"/>
                </a:lnTo>
                <a:lnTo>
                  <a:pt x="67056" y="8382"/>
                </a:lnTo>
                <a:lnTo>
                  <a:pt x="67818" y="10668"/>
                </a:lnTo>
                <a:lnTo>
                  <a:pt x="72390" y="9906"/>
                </a:lnTo>
                <a:close/>
              </a:path>
              <a:path w="121919" h="41910">
                <a:moveTo>
                  <a:pt x="73152" y="29718"/>
                </a:moveTo>
                <a:lnTo>
                  <a:pt x="73152" y="23622"/>
                </a:lnTo>
                <a:lnTo>
                  <a:pt x="71628" y="20574"/>
                </a:lnTo>
                <a:lnTo>
                  <a:pt x="70104" y="18288"/>
                </a:lnTo>
                <a:lnTo>
                  <a:pt x="67056" y="16002"/>
                </a:lnTo>
                <a:lnTo>
                  <a:pt x="64769" y="14478"/>
                </a:lnTo>
                <a:lnTo>
                  <a:pt x="59436" y="14478"/>
                </a:lnTo>
                <a:lnTo>
                  <a:pt x="57912" y="15240"/>
                </a:lnTo>
                <a:lnTo>
                  <a:pt x="55626" y="16002"/>
                </a:lnTo>
                <a:lnTo>
                  <a:pt x="54102" y="16764"/>
                </a:lnTo>
                <a:lnTo>
                  <a:pt x="52577" y="18288"/>
                </a:lnTo>
                <a:lnTo>
                  <a:pt x="51816" y="19812"/>
                </a:lnTo>
                <a:lnTo>
                  <a:pt x="51816" y="38100"/>
                </a:lnTo>
                <a:lnTo>
                  <a:pt x="52577" y="38862"/>
                </a:lnTo>
                <a:lnTo>
                  <a:pt x="52577" y="25146"/>
                </a:lnTo>
                <a:lnTo>
                  <a:pt x="53340" y="22860"/>
                </a:lnTo>
                <a:lnTo>
                  <a:pt x="56388" y="19812"/>
                </a:lnTo>
                <a:lnTo>
                  <a:pt x="57912" y="19050"/>
                </a:lnTo>
                <a:lnTo>
                  <a:pt x="62484" y="19050"/>
                </a:lnTo>
                <a:lnTo>
                  <a:pt x="64769" y="19812"/>
                </a:lnTo>
                <a:lnTo>
                  <a:pt x="66294" y="21336"/>
                </a:lnTo>
                <a:lnTo>
                  <a:pt x="67056" y="22860"/>
                </a:lnTo>
                <a:lnTo>
                  <a:pt x="67818" y="25146"/>
                </a:lnTo>
                <a:lnTo>
                  <a:pt x="67818" y="38862"/>
                </a:lnTo>
                <a:lnTo>
                  <a:pt x="70104" y="36576"/>
                </a:lnTo>
                <a:lnTo>
                  <a:pt x="71628" y="34290"/>
                </a:lnTo>
                <a:lnTo>
                  <a:pt x="73152" y="29718"/>
                </a:lnTo>
                <a:close/>
              </a:path>
              <a:path w="121919" h="41910">
                <a:moveTo>
                  <a:pt x="67818" y="38862"/>
                </a:moveTo>
                <a:lnTo>
                  <a:pt x="67818" y="30480"/>
                </a:lnTo>
                <a:lnTo>
                  <a:pt x="67056" y="32766"/>
                </a:lnTo>
                <a:lnTo>
                  <a:pt x="65532" y="34290"/>
                </a:lnTo>
                <a:lnTo>
                  <a:pt x="64769" y="36576"/>
                </a:lnTo>
                <a:lnTo>
                  <a:pt x="62484" y="37338"/>
                </a:lnTo>
                <a:lnTo>
                  <a:pt x="59436" y="37338"/>
                </a:lnTo>
                <a:lnTo>
                  <a:pt x="54864" y="35052"/>
                </a:lnTo>
                <a:lnTo>
                  <a:pt x="52577" y="30480"/>
                </a:lnTo>
                <a:lnTo>
                  <a:pt x="52577" y="38862"/>
                </a:lnTo>
                <a:lnTo>
                  <a:pt x="53340" y="39624"/>
                </a:lnTo>
                <a:lnTo>
                  <a:pt x="56388" y="41148"/>
                </a:lnTo>
                <a:lnTo>
                  <a:pt x="63246" y="41148"/>
                </a:lnTo>
                <a:lnTo>
                  <a:pt x="65532" y="40386"/>
                </a:lnTo>
                <a:lnTo>
                  <a:pt x="67056" y="39624"/>
                </a:lnTo>
                <a:lnTo>
                  <a:pt x="67818" y="38862"/>
                </a:lnTo>
                <a:close/>
              </a:path>
              <a:path w="121919" h="41910">
                <a:moveTo>
                  <a:pt x="96012" y="13716"/>
                </a:moveTo>
                <a:lnTo>
                  <a:pt x="96012" y="6858"/>
                </a:lnTo>
                <a:lnTo>
                  <a:pt x="95250" y="4572"/>
                </a:lnTo>
                <a:lnTo>
                  <a:pt x="93726" y="2286"/>
                </a:lnTo>
                <a:lnTo>
                  <a:pt x="92202" y="762"/>
                </a:lnTo>
                <a:lnTo>
                  <a:pt x="89916" y="0"/>
                </a:lnTo>
                <a:lnTo>
                  <a:pt x="84582" y="0"/>
                </a:lnTo>
                <a:lnTo>
                  <a:pt x="82296" y="762"/>
                </a:lnTo>
                <a:lnTo>
                  <a:pt x="81534" y="2286"/>
                </a:lnTo>
                <a:lnTo>
                  <a:pt x="79248" y="4572"/>
                </a:lnTo>
                <a:lnTo>
                  <a:pt x="79248" y="13716"/>
                </a:lnTo>
                <a:lnTo>
                  <a:pt x="80010" y="16002"/>
                </a:lnTo>
                <a:lnTo>
                  <a:pt x="81534" y="18288"/>
                </a:lnTo>
                <a:lnTo>
                  <a:pt x="83058" y="19812"/>
                </a:lnTo>
                <a:lnTo>
                  <a:pt x="83058" y="7620"/>
                </a:lnTo>
                <a:lnTo>
                  <a:pt x="84582" y="4572"/>
                </a:lnTo>
                <a:lnTo>
                  <a:pt x="86106" y="3048"/>
                </a:lnTo>
                <a:lnTo>
                  <a:pt x="88392" y="3048"/>
                </a:lnTo>
                <a:lnTo>
                  <a:pt x="89916" y="3810"/>
                </a:lnTo>
                <a:lnTo>
                  <a:pt x="91440" y="5334"/>
                </a:lnTo>
                <a:lnTo>
                  <a:pt x="92202" y="7620"/>
                </a:lnTo>
                <a:lnTo>
                  <a:pt x="92202" y="19812"/>
                </a:lnTo>
                <a:lnTo>
                  <a:pt x="93726" y="18288"/>
                </a:lnTo>
                <a:lnTo>
                  <a:pt x="95250" y="16002"/>
                </a:lnTo>
                <a:lnTo>
                  <a:pt x="96012" y="13716"/>
                </a:lnTo>
                <a:close/>
              </a:path>
              <a:path w="121919" h="41910">
                <a:moveTo>
                  <a:pt x="92202" y="19812"/>
                </a:moveTo>
                <a:lnTo>
                  <a:pt x="92202" y="12954"/>
                </a:lnTo>
                <a:lnTo>
                  <a:pt x="91440" y="15240"/>
                </a:lnTo>
                <a:lnTo>
                  <a:pt x="89916" y="16764"/>
                </a:lnTo>
                <a:lnTo>
                  <a:pt x="88392" y="17526"/>
                </a:lnTo>
                <a:lnTo>
                  <a:pt x="86106" y="17526"/>
                </a:lnTo>
                <a:lnTo>
                  <a:pt x="83820" y="15240"/>
                </a:lnTo>
                <a:lnTo>
                  <a:pt x="83058" y="12954"/>
                </a:lnTo>
                <a:lnTo>
                  <a:pt x="83058" y="19812"/>
                </a:lnTo>
                <a:lnTo>
                  <a:pt x="84582" y="20574"/>
                </a:lnTo>
                <a:lnTo>
                  <a:pt x="89916" y="20574"/>
                </a:lnTo>
                <a:lnTo>
                  <a:pt x="92202" y="19812"/>
                </a:lnTo>
                <a:close/>
              </a:path>
              <a:path w="121919" h="41910">
                <a:moveTo>
                  <a:pt x="113538" y="0"/>
                </a:moveTo>
                <a:lnTo>
                  <a:pt x="109728" y="0"/>
                </a:lnTo>
                <a:lnTo>
                  <a:pt x="87630" y="41910"/>
                </a:lnTo>
                <a:lnTo>
                  <a:pt x="91440" y="41910"/>
                </a:lnTo>
                <a:lnTo>
                  <a:pt x="113538" y="0"/>
                </a:lnTo>
                <a:close/>
              </a:path>
              <a:path w="121919" h="41910">
                <a:moveTo>
                  <a:pt x="121920" y="34290"/>
                </a:moveTo>
                <a:lnTo>
                  <a:pt x="121920" y="28194"/>
                </a:lnTo>
                <a:lnTo>
                  <a:pt x="121157" y="25146"/>
                </a:lnTo>
                <a:lnTo>
                  <a:pt x="119634" y="23622"/>
                </a:lnTo>
                <a:lnTo>
                  <a:pt x="118110" y="21336"/>
                </a:lnTo>
                <a:lnTo>
                  <a:pt x="115823" y="20574"/>
                </a:lnTo>
                <a:lnTo>
                  <a:pt x="110489" y="20574"/>
                </a:lnTo>
                <a:lnTo>
                  <a:pt x="108204" y="22098"/>
                </a:lnTo>
                <a:lnTo>
                  <a:pt x="107442" y="23622"/>
                </a:lnTo>
                <a:lnTo>
                  <a:pt x="105918" y="25908"/>
                </a:lnTo>
                <a:lnTo>
                  <a:pt x="105155" y="28194"/>
                </a:lnTo>
                <a:lnTo>
                  <a:pt x="105155" y="34290"/>
                </a:lnTo>
                <a:lnTo>
                  <a:pt x="105918" y="37338"/>
                </a:lnTo>
                <a:lnTo>
                  <a:pt x="107442" y="38862"/>
                </a:lnTo>
                <a:lnTo>
                  <a:pt x="108966" y="41148"/>
                </a:lnTo>
                <a:lnTo>
                  <a:pt x="108966" y="28956"/>
                </a:lnTo>
                <a:lnTo>
                  <a:pt x="109728" y="26670"/>
                </a:lnTo>
                <a:lnTo>
                  <a:pt x="110489" y="25908"/>
                </a:lnTo>
                <a:lnTo>
                  <a:pt x="111252" y="24384"/>
                </a:lnTo>
                <a:lnTo>
                  <a:pt x="115823" y="24384"/>
                </a:lnTo>
                <a:lnTo>
                  <a:pt x="116586" y="25908"/>
                </a:lnTo>
                <a:lnTo>
                  <a:pt x="117348" y="26670"/>
                </a:lnTo>
                <a:lnTo>
                  <a:pt x="117348" y="41402"/>
                </a:lnTo>
                <a:lnTo>
                  <a:pt x="118110" y="41148"/>
                </a:lnTo>
                <a:lnTo>
                  <a:pt x="119634" y="38862"/>
                </a:lnTo>
                <a:lnTo>
                  <a:pt x="121157" y="37338"/>
                </a:lnTo>
                <a:lnTo>
                  <a:pt x="121920" y="34290"/>
                </a:lnTo>
                <a:close/>
              </a:path>
              <a:path w="121919" h="41910">
                <a:moveTo>
                  <a:pt x="117348" y="41402"/>
                </a:moveTo>
                <a:lnTo>
                  <a:pt x="117348" y="35814"/>
                </a:lnTo>
                <a:lnTo>
                  <a:pt x="116586" y="37338"/>
                </a:lnTo>
                <a:lnTo>
                  <a:pt x="115062" y="38862"/>
                </a:lnTo>
                <a:lnTo>
                  <a:pt x="112014" y="38862"/>
                </a:lnTo>
                <a:lnTo>
                  <a:pt x="110489" y="37338"/>
                </a:lnTo>
                <a:lnTo>
                  <a:pt x="108966" y="34290"/>
                </a:lnTo>
                <a:lnTo>
                  <a:pt x="108966" y="41148"/>
                </a:lnTo>
                <a:lnTo>
                  <a:pt x="111252" y="41910"/>
                </a:lnTo>
                <a:lnTo>
                  <a:pt x="115823" y="41910"/>
                </a:lnTo>
                <a:lnTo>
                  <a:pt x="117348" y="41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12798" y="5528309"/>
            <a:ext cx="121920" cy="43180"/>
          </a:xfrm>
          <a:custGeom>
            <a:avLst/>
            <a:gdLst/>
            <a:ahLst/>
            <a:cxnLst/>
            <a:rect l="l" t="t" r="r" b="b"/>
            <a:pathLst>
              <a:path w="121919" h="43179">
                <a:moveTo>
                  <a:pt x="21336" y="39433"/>
                </a:moveTo>
                <a:lnTo>
                  <a:pt x="21336" y="30480"/>
                </a:lnTo>
                <a:lnTo>
                  <a:pt x="20574" y="32766"/>
                </a:lnTo>
                <a:lnTo>
                  <a:pt x="19050" y="35052"/>
                </a:lnTo>
                <a:lnTo>
                  <a:pt x="17526" y="36576"/>
                </a:lnTo>
                <a:lnTo>
                  <a:pt x="15240" y="37338"/>
                </a:lnTo>
                <a:lnTo>
                  <a:pt x="9144" y="37338"/>
                </a:lnTo>
                <a:lnTo>
                  <a:pt x="6096" y="34290"/>
                </a:lnTo>
                <a:lnTo>
                  <a:pt x="5334" y="32766"/>
                </a:lnTo>
                <a:lnTo>
                  <a:pt x="5334" y="30480"/>
                </a:lnTo>
                <a:lnTo>
                  <a:pt x="0" y="30480"/>
                </a:lnTo>
                <a:lnTo>
                  <a:pt x="9144" y="41910"/>
                </a:lnTo>
                <a:lnTo>
                  <a:pt x="17526" y="41910"/>
                </a:lnTo>
                <a:lnTo>
                  <a:pt x="20574" y="40386"/>
                </a:lnTo>
                <a:lnTo>
                  <a:pt x="21336" y="39433"/>
                </a:lnTo>
                <a:close/>
              </a:path>
              <a:path w="121919" h="43179">
                <a:moveTo>
                  <a:pt x="24383" y="6096"/>
                </a:moveTo>
                <a:lnTo>
                  <a:pt x="24383" y="1524"/>
                </a:lnTo>
                <a:lnTo>
                  <a:pt x="4571" y="1524"/>
                </a:lnTo>
                <a:lnTo>
                  <a:pt x="761" y="22098"/>
                </a:lnTo>
                <a:lnTo>
                  <a:pt x="5333" y="22860"/>
                </a:lnTo>
                <a:lnTo>
                  <a:pt x="6095" y="21336"/>
                </a:lnTo>
                <a:lnTo>
                  <a:pt x="6858" y="20574"/>
                </a:lnTo>
                <a:lnTo>
                  <a:pt x="6857" y="16764"/>
                </a:lnTo>
                <a:lnTo>
                  <a:pt x="8381" y="6096"/>
                </a:lnTo>
                <a:lnTo>
                  <a:pt x="24383" y="6096"/>
                </a:lnTo>
                <a:close/>
              </a:path>
              <a:path w="121919" h="43179">
                <a:moveTo>
                  <a:pt x="26670" y="31242"/>
                </a:moveTo>
                <a:lnTo>
                  <a:pt x="26670" y="23622"/>
                </a:lnTo>
                <a:lnTo>
                  <a:pt x="25146" y="20574"/>
                </a:lnTo>
                <a:lnTo>
                  <a:pt x="22860" y="18288"/>
                </a:lnTo>
                <a:lnTo>
                  <a:pt x="20574" y="15240"/>
                </a:lnTo>
                <a:lnTo>
                  <a:pt x="17526" y="14478"/>
                </a:lnTo>
                <a:lnTo>
                  <a:pt x="11429" y="14478"/>
                </a:lnTo>
                <a:lnTo>
                  <a:pt x="9143" y="15240"/>
                </a:lnTo>
                <a:lnTo>
                  <a:pt x="6857" y="16764"/>
                </a:lnTo>
                <a:lnTo>
                  <a:pt x="6858" y="20574"/>
                </a:lnTo>
                <a:lnTo>
                  <a:pt x="11429" y="18288"/>
                </a:lnTo>
                <a:lnTo>
                  <a:pt x="15240" y="18288"/>
                </a:lnTo>
                <a:lnTo>
                  <a:pt x="17526" y="19812"/>
                </a:lnTo>
                <a:lnTo>
                  <a:pt x="20574" y="22860"/>
                </a:lnTo>
                <a:lnTo>
                  <a:pt x="21336" y="25146"/>
                </a:lnTo>
                <a:lnTo>
                  <a:pt x="21336" y="39433"/>
                </a:lnTo>
                <a:lnTo>
                  <a:pt x="23622" y="36576"/>
                </a:lnTo>
                <a:lnTo>
                  <a:pt x="25908" y="34290"/>
                </a:lnTo>
                <a:lnTo>
                  <a:pt x="26670" y="31242"/>
                </a:lnTo>
                <a:close/>
              </a:path>
              <a:path w="121919" h="43179">
                <a:moveTo>
                  <a:pt x="39624" y="41148"/>
                </a:moveTo>
                <a:lnTo>
                  <a:pt x="39624" y="35814"/>
                </a:lnTo>
                <a:lnTo>
                  <a:pt x="33528" y="35814"/>
                </a:lnTo>
                <a:lnTo>
                  <a:pt x="33528" y="41148"/>
                </a:lnTo>
                <a:lnTo>
                  <a:pt x="39624" y="41148"/>
                </a:lnTo>
                <a:close/>
              </a:path>
              <a:path w="121919" h="43179">
                <a:moveTo>
                  <a:pt x="73152" y="25146"/>
                </a:moveTo>
                <a:lnTo>
                  <a:pt x="73152" y="15240"/>
                </a:lnTo>
                <a:lnTo>
                  <a:pt x="72390" y="11430"/>
                </a:lnTo>
                <a:lnTo>
                  <a:pt x="61722" y="762"/>
                </a:lnTo>
                <a:lnTo>
                  <a:pt x="55626" y="762"/>
                </a:lnTo>
                <a:lnTo>
                  <a:pt x="52577" y="1524"/>
                </a:lnTo>
                <a:lnTo>
                  <a:pt x="50292" y="4572"/>
                </a:lnTo>
                <a:lnTo>
                  <a:pt x="48006" y="6858"/>
                </a:lnTo>
                <a:lnTo>
                  <a:pt x="46482" y="9906"/>
                </a:lnTo>
                <a:lnTo>
                  <a:pt x="46482" y="18288"/>
                </a:lnTo>
                <a:lnTo>
                  <a:pt x="48006" y="21336"/>
                </a:lnTo>
                <a:lnTo>
                  <a:pt x="51816" y="25146"/>
                </a:lnTo>
                <a:lnTo>
                  <a:pt x="51816" y="11430"/>
                </a:lnTo>
                <a:lnTo>
                  <a:pt x="52577" y="9144"/>
                </a:lnTo>
                <a:lnTo>
                  <a:pt x="54102" y="7620"/>
                </a:lnTo>
                <a:lnTo>
                  <a:pt x="55626" y="5334"/>
                </a:lnTo>
                <a:lnTo>
                  <a:pt x="57912" y="4572"/>
                </a:lnTo>
                <a:lnTo>
                  <a:pt x="61722" y="4572"/>
                </a:lnTo>
                <a:lnTo>
                  <a:pt x="64008" y="5334"/>
                </a:lnTo>
                <a:lnTo>
                  <a:pt x="65532" y="6858"/>
                </a:lnTo>
                <a:lnTo>
                  <a:pt x="67056" y="9144"/>
                </a:lnTo>
                <a:lnTo>
                  <a:pt x="67818" y="11430"/>
                </a:lnTo>
                <a:lnTo>
                  <a:pt x="67818" y="22860"/>
                </a:lnTo>
                <a:lnTo>
                  <a:pt x="68580" y="22860"/>
                </a:lnTo>
                <a:lnTo>
                  <a:pt x="68580" y="37338"/>
                </a:lnTo>
                <a:lnTo>
                  <a:pt x="70104" y="35814"/>
                </a:lnTo>
                <a:lnTo>
                  <a:pt x="71628" y="32004"/>
                </a:lnTo>
                <a:lnTo>
                  <a:pt x="72390" y="29718"/>
                </a:lnTo>
                <a:lnTo>
                  <a:pt x="73152" y="25146"/>
                </a:lnTo>
                <a:close/>
              </a:path>
              <a:path w="121919" h="43179">
                <a:moveTo>
                  <a:pt x="68580" y="37338"/>
                </a:moveTo>
                <a:lnTo>
                  <a:pt x="68580" y="25146"/>
                </a:lnTo>
                <a:lnTo>
                  <a:pt x="67818" y="27432"/>
                </a:lnTo>
                <a:lnTo>
                  <a:pt x="67818" y="28956"/>
                </a:lnTo>
                <a:lnTo>
                  <a:pt x="67056" y="31242"/>
                </a:lnTo>
                <a:lnTo>
                  <a:pt x="66294" y="32766"/>
                </a:lnTo>
                <a:lnTo>
                  <a:pt x="65532" y="33528"/>
                </a:lnTo>
                <a:lnTo>
                  <a:pt x="64769" y="35052"/>
                </a:lnTo>
                <a:lnTo>
                  <a:pt x="64008" y="35814"/>
                </a:lnTo>
                <a:lnTo>
                  <a:pt x="62484" y="36576"/>
                </a:lnTo>
                <a:lnTo>
                  <a:pt x="61722" y="37338"/>
                </a:lnTo>
                <a:lnTo>
                  <a:pt x="55626" y="37338"/>
                </a:lnTo>
                <a:lnTo>
                  <a:pt x="53340" y="35052"/>
                </a:lnTo>
                <a:lnTo>
                  <a:pt x="52577" y="33528"/>
                </a:lnTo>
                <a:lnTo>
                  <a:pt x="52577" y="31242"/>
                </a:lnTo>
                <a:lnTo>
                  <a:pt x="47244" y="32004"/>
                </a:lnTo>
                <a:lnTo>
                  <a:pt x="48006" y="35052"/>
                </a:lnTo>
                <a:lnTo>
                  <a:pt x="48768" y="37338"/>
                </a:lnTo>
                <a:lnTo>
                  <a:pt x="51053" y="38862"/>
                </a:lnTo>
                <a:lnTo>
                  <a:pt x="53340" y="41148"/>
                </a:lnTo>
                <a:lnTo>
                  <a:pt x="55626" y="41910"/>
                </a:lnTo>
                <a:lnTo>
                  <a:pt x="61722" y="41910"/>
                </a:lnTo>
                <a:lnTo>
                  <a:pt x="64008" y="41148"/>
                </a:lnTo>
                <a:lnTo>
                  <a:pt x="66294" y="38862"/>
                </a:lnTo>
                <a:lnTo>
                  <a:pt x="68580" y="37338"/>
                </a:lnTo>
                <a:close/>
              </a:path>
              <a:path w="121919" h="43179">
                <a:moveTo>
                  <a:pt x="67818" y="22098"/>
                </a:moveTo>
                <a:lnTo>
                  <a:pt x="67818" y="16764"/>
                </a:lnTo>
                <a:lnTo>
                  <a:pt x="67056" y="19050"/>
                </a:lnTo>
                <a:lnTo>
                  <a:pt x="64008" y="22098"/>
                </a:lnTo>
                <a:lnTo>
                  <a:pt x="62484" y="22860"/>
                </a:lnTo>
                <a:lnTo>
                  <a:pt x="57912" y="22860"/>
                </a:lnTo>
                <a:lnTo>
                  <a:pt x="55626" y="22098"/>
                </a:lnTo>
                <a:lnTo>
                  <a:pt x="52577" y="19050"/>
                </a:lnTo>
                <a:lnTo>
                  <a:pt x="51816" y="16764"/>
                </a:lnTo>
                <a:lnTo>
                  <a:pt x="51816" y="25146"/>
                </a:lnTo>
                <a:lnTo>
                  <a:pt x="52577" y="25908"/>
                </a:lnTo>
                <a:lnTo>
                  <a:pt x="54864" y="27432"/>
                </a:lnTo>
                <a:lnTo>
                  <a:pt x="60198" y="27432"/>
                </a:lnTo>
                <a:lnTo>
                  <a:pt x="62484" y="26670"/>
                </a:lnTo>
                <a:lnTo>
                  <a:pt x="65532" y="25146"/>
                </a:lnTo>
                <a:lnTo>
                  <a:pt x="67056" y="23622"/>
                </a:lnTo>
                <a:lnTo>
                  <a:pt x="67818" y="22098"/>
                </a:lnTo>
                <a:close/>
              </a:path>
              <a:path w="121919" h="43179">
                <a:moveTo>
                  <a:pt x="96012" y="14478"/>
                </a:moveTo>
                <a:lnTo>
                  <a:pt x="96012" y="7620"/>
                </a:lnTo>
                <a:lnTo>
                  <a:pt x="95250" y="4572"/>
                </a:lnTo>
                <a:lnTo>
                  <a:pt x="92964" y="3048"/>
                </a:lnTo>
                <a:lnTo>
                  <a:pt x="91440" y="762"/>
                </a:lnTo>
                <a:lnTo>
                  <a:pt x="89916" y="0"/>
                </a:lnTo>
                <a:lnTo>
                  <a:pt x="84582" y="0"/>
                </a:lnTo>
                <a:lnTo>
                  <a:pt x="82296" y="1524"/>
                </a:lnTo>
                <a:lnTo>
                  <a:pt x="80772" y="3048"/>
                </a:lnTo>
                <a:lnTo>
                  <a:pt x="79248" y="5334"/>
                </a:lnTo>
                <a:lnTo>
                  <a:pt x="78486" y="7620"/>
                </a:lnTo>
                <a:lnTo>
                  <a:pt x="78486" y="14478"/>
                </a:lnTo>
                <a:lnTo>
                  <a:pt x="79248" y="16764"/>
                </a:lnTo>
                <a:lnTo>
                  <a:pt x="83058" y="20574"/>
                </a:lnTo>
                <a:lnTo>
                  <a:pt x="83058" y="8382"/>
                </a:lnTo>
                <a:lnTo>
                  <a:pt x="83820" y="6096"/>
                </a:lnTo>
                <a:lnTo>
                  <a:pt x="84582" y="5334"/>
                </a:lnTo>
                <a:lnTo>
                  <a:pt x="85344" y="3810"/>
                </a:lnTo>
                <a:lnTo>
                  <a:pt x="89916" y="3810"/>
                </a:lnTo>
                <a:lnTo>
                  <a:pt x="90678" y="5334"/>
                </a:lnTo>
                <a:lnTo>
                  <a:pt x="91440" y="6096"/>
                </a:lnTo>
                <a:lnTo>
                  <a:pt x="91440" y="20574"/>
                </a:lnTo>
                <a:lnTo>
                  <a:pt x="92964" y="18288"/>
                </a:lnTo>
                <a:lnTo>
                  <a:pt x="95250" y="16764"/>
                </a:lnTo>
                <a:lnTo>
                  <a:pt x="96012" y="14478"/>
                </a:lnTo>
                <a:close/>
              </a:path>
              <a:path w="121919" h="43179">
                <a:moveTo>
                  <a:pt x="91440" y="20574"/>
                </a:moveTo>
                <a:lnTo>
                  <a:pt x="91440" y="15240"/>
                </a:lnTo>
                <a:lnTo>
                  <a:pt x="90678" y="16764"/>
                </a:lnTo>
                <a:lnTo>
                  <a:pt x="89916" y="17526"/>
                </a:lnTo>
                <a:lnTo>
                  <a:pt x="88392" y="18288"/>
                </a:lnTo>
                <a:lnTo>
                  <a:pt x="86106" y="18288"/>
                </a:lnTo>
                <a:lnTo>
                  <a:pt x="84582" y="16764"/>
                </a:lnTo>
                <a:lnTo>
                  <a:pt x="83058" y="13716"/>
                </a:lnTo>
                <a:lnTo>
                  <a:pt x="83058" y="20574"/>
                </a:lnTo>
                <a:lnTo>
                  <a:pt x="84582" y="21336"/>
                </a:lnTo>
                <a:lnTo>
                  <a:pt x="89916" y="21336"/>
                </a:lnTo>
                <a:lnTo>
                  <a:pt x="91440" y="20574"/>
                </a:lnTo>
                <a:close/>
              </a:path>
              <a:path w="121919" h="43179">
                <a:moveTo>
                  <a:pt x="113538" y="0"/>
                </a:moveTo>
                <a:lnTo>
                  <a:pt x="108966" y="0"/>
                </a:lnTo>
                <a:lnTo>
                  <a:pt x="87630" y="42672"/>
                </a:lnTo>
                <a:lnTo>
                  <a:pt x="91440" y="42672"/>
                </a:lnTo>
                <a:lnTo>
                  <a:pt x="113538" y="0"/>
                </a:lnTo>
                <a:close/>
              </a:path>
              <a:path w="121919" h="43179">
                <a:moveTo>
                  <a:pt x="121920" y="35052"/>
                </a:moveTo>
                <a:lnTo>
                  <a:pt x="121920" y="28194"/>
                </a:lnTo>
                <a:lnTo>
                  <a:pt x="121157" y="25908"/>
                </a:lnTo>
                <a:lnTo>
                  <a:pt x="119634" y="24384"/>
                </a:lnTo>
                <a:lnTo>
                  <a:pt x="118110" y="22098"/>
                </a:lnTo>
                <a:lnTo>
                  <a:pt x="115823" y="21336"/>
                </a:lnTo>
                <a:lnTo>
                  <a:pt x="110489" y="21336"/>
                </a:lnTo>
                <a:lnTo>
                  <a:pt x="108204" y="22098"/>
                </a:lnTo>
                <a:lnTo>
                  <a:pt x="106680" y="24384"/>
                </a:lnTo>
                <a:lnTo>
                  <a:pt x="105155" y="25908"/>
                </a:lnTo>
                <a:lnTo>
                  <a:pt x="104394" y="28956"/>
                </a:lnTo>
                <a:lnTo>
                  <a:pt x="104394" y="35052"/>
                </a:lnTo>
                <a:lnTo>
                  <a:pt x="105918" y="38100"/>
                </a:lnTo>
                <a:lnTo>
                  <a:pt x="107442" y="39624"/>
                </a:lnTo>
                <a:lnTo>
                  <a:pt x="108966" y="41910"/>
                </a:lnTo>
                <a:lnTo>
                  <a:pt x="108966" y="27432"/>
                </a:lnTo>
                <a:lnTo>
                  <a:pt x="112014" y="24384"/>
                </a:lnTo>
                <a:lnTo>
                  <a:pt x="114300" y="24384"/>
                </a:lnTo>
                <a:lnTo>
                  <a:pt x="115823" y="25146"/>
                </a:lnTo>
                <a:lnTo>
                  <a:pt x="116586" y="25908"/>
                </a:lnTo>
                <a:lnTo>
                  <a:pt x="117348" y="27432"/>
                </a:lnTo>
                <a:lnTo>
                  <a:pt x="117348" y="41910"/>
                </a:lnTo>
                <a:lnTo>
                  <a:pt x="121157" y="38100"/>
                </a:lnTo>
                <a:lnTo>
                  <a:pt x="121920" y="35052"/>
                </a:lnTo>
                <a:close/>
              </a:path>
              <a:path w="121919" h="43179">
                <a:moveTo>
                  <a:pt x="117348" y="41910"/>
                </a:moveTo>
                <a:lnTo>
                  <a:pt x="117348" y="36576"/>
                </a:lnTo>
                <a:lnTo>
                  <a:pt x="116586" y="37338"/>
                </a:lnTo>
                <a:lnTo>
                  <a:pt x="115823" y="38862"/>
                </a:lnTo>
                <a:lnTo>
                  <a:pt x="111252" y="38862"/>
                </a:lnTo>
                <a:lnTo>
                  <a:pt x="110489" y="37338"/>
                </a:lnTo>
                <a:lnTo>
                  <a:pt x="108966" y="36576"/>
                </a:lnTo>
                <a:lnTo>
                  <a:pt x="108966" y="41910"/>
                </a:lnTo>
                <a:lnTo>
                  <a:pt x="110489" y="42672"/>
                </a:lnTo>
                <a:lnTo>
                  <a:pt x="115823" y="42672"/>
                </a:lnTo>
                <a:lnTo>
                  <a:pt x="117348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638026" y="5880696"/>
            <a:ext cx="2297430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4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4%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400" spc="-5" b="1">
                <a:latin typeface="Arial"/>
                <a:cs typeface="Arial"/>
              </a:rPr>
              <a:t>4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95270" y="4967047"/>
            <a:ext cx="14033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8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2%</a:t>
            </a:r>
            <a:endParaRPr sz="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87650" y="6475824"/>
            <a:ext cx="14414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5">
                <a:latin typeface="Arial"/>
                <a:cs typeface="Arial"/>
              </a:rPr>
              <a:t>1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5">
                <a:latin typeface="Arial"/>
                <a:cs typeface="Arial"/>
              </a:rPr>
              <a:t>6</a:t>
            </a:r>
            <a:r>
              <a:rPr dirty="0" sz="400" spc="25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95267" y="5493599"/>
            <a:ext cx="14033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6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0%</a:t>
            </a:r>
            <a:endParaRPr sz="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95267" y="6282275"/>
            <a:ext cx="14033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2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-10">
                <a:latin typeface="Arial"/>
                <a:cs typeface="Arial"/>
              </a:rPr>
              <a:t>7%</a:t>
            </a:r>
            <a:endParaRPr sz="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3736" y="4061047"/>
            <a:ext cx="2376805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 b="1">
                <a:latin typeface="Arial"/>
                <a:cs typeface="Arial"/>
              </a:rPr>
              <a:t>1</a:t>
            </a:r>
            <a:r>
              <a:rPr dirty="0" sz="400" spc="-5" b="1">
                <a:latin typeface="Arial"/>
                <a:cs typeface="Arial"/>
              </a:rPr>
              <a:t>2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400" spc="-15">
                <a:latin typeface="Arial"/>
                <a:cs typeface="Arial"/>
              </a:rPr>
              <a:t>1</a:t>
            </a:r>
            <a:r>
              <a:rPr dirty="0" sz="400" spc="40">
                <a:latin typeface="Arial"/>
                <a:cs typeface="Arial"/>
              </a:rPr>
              <a:t>1</a:t>
            </a:r>
            <a:r>
              <a:rPr dirty="0" sz="400" spc="-10">
                <a:latin typeface="Arial"/>
                <a:cs typeface="Arial"/>
              </a:rPr>
              <a:t>.</a:t>
            </a:r>
            <a:r>
              <a:rPr dirty="0" sz="400" spc="45">
                <a:latin typeface="Arial"/>
                <a:cs typeface="Arial"/>
              </a:rPr>
              <a:t>3</a:t>
            </a:r>
            <a:r>
              <a:rPr dirty="0" sz="400" spc="25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38026" y="6912476"/>
            <a:ext cx="14414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5" b="1">
                <a:latin typeface="Arial"/>
                <a:cs typeface="Arial"/>
              </a:rPr>
              <a:t>0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8026" y="6434698"/>
            <a:ext cx="14414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5" b="1">
                <a:latin typeface="Arial"/>
                <a:cs typeface="Arial"/>
              </a:rPr>
              <a:t>2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8026" y="5486766"/>
            <a:ext cx="14414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5" b="1">
                <a:latin typeface="Arial"/>
                <a:cs typeface="Arial"/>
              </a:rPr>
              <a:t>6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8026" y="5008988"/>
            <a:ext cx="14414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5" b="1">
                <a:latin typeface="Arial"/>
                <a:cs typeface="Arial"/>
              </a:rPr>
              <a:t>8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3736" y="4538069"/>
            <a:ext cx="171450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15" b="1">
                <a:latin typeface="Arial"/>
                <a:cs typeface="Arial"/>
              </a:rPr>
              <a:t>1</a:t>
            </a:r>
            <a:r>
              <a:rPr dirty="0" sz="400" spc="-5" b="1">
                <a:latin typeface="Arial"/>
                <a:cs typeface="Arial"/>
              </a:rPr>
              <a:t>0</a:t>
            </a:r>
            <a:r>
              <a:rPr dirty="0" sz="400" spc="-10" b="1">
                <a:latin typeface="Arial"/>
                <a:cs typeface="Arial"/>
              </a:rPr>
              <a:t>.</a:t>
            </a:r>
            <a:r>
              <a:rPr dirty="0" sz="400" spc="-15" b="1">
                <a:latin typeface="Arial"/>
                <a:cs typeface="Arial"/>
              </a:rPr>
              <a:t>0</a:t>
            </a:r>
            <a:r>
              <a:rPr dirty="0" sz="400" spc="25" b="1">
                <a:latin typeface="Arial"/>
                <a:cs typeface="Arial"/>
              </a:rPr>
              <a:t>%</a:t>
            </a:r>
            <a:endParaRPr sz="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61435" y="4815427"/>
            <a:ext cx="416559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2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c</a:t>
            </a:r>
            <a:r>
              <a:rPr dirty="0" sz="400" spc="10" b="1">
                <a:latin typeface="Arial"/>
                <a:cs typeface="Arial"/>
              </a:rPr>
              <a:t>t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15" b="1">
                <a:latin typeface="Arial"/>
                <a:cs typeface="Arial"/>
              </a:rPr>
              <a:t>“</a:t>
            </a:r>
            <a:r>
              <a:rPr dirty="0" sz="400" spc="5" b="1">
                <a:latin typeface="Arial"/>
                <a:cs typeface="Arial"/>
              </a:rPr>
              <a:t>O</a:t>
            </a:r>
            <a:r>
              <a:rPr dirty="0" sz="400" spc="-15" b="1">
                <a:latin typeface="Arial"/>
                <a:cs typeface="Arial"/>
              </a:rPr>
              <a:t>e</a:t>
            </a:r>
            <a:r>
              <a:rPr dirty="0" sz="400" spc="-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-15" b="1">
                <a:latin typeface="Arial"/>
                <a:cs typeface="Arial"/>
              </a:rPr>
              <a:t>e”</a:t>
            </a:r>
            <a:endParaRPr sz="4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227832" y="485165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724">
            <a:solidFill>
              <a:srgbClr val="F9E0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3361435" y="4925917"/>
            <a:ext cx="49212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2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c</a:t>
            </a:r>
            <a:r>
              <a:rPr dirty="0" sz="400" spc="10" b="1">
                <a:latin typeface="Arial"/>
                <a:cs typeface="Arial"/>
              </a:rPr>
              <a:t>t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15" b="1">
                <a:latin typeface="Arial"/>
                <a:cs typeface="Arial"/>
              </a:rPr>
              <a:t>“</a:t>
            </a:r>
            <a:r>
              <a:rPr dirty="0" sz="400" b="1">
                <a:latin typeface="Arial"/>
                <a:cs typeface="Arial"/>
              </a:rPr>
              <a:t>S</a:t>
            </a:r>
            <a:r>
              <a:rPr dirty="0" sz="400" spc="15" b="1">
                <a:latin typeface="Arial"/>
                <a:cs typeface="Arial"/>
              </a:rPr>
              <a:t>u</a:t>
            </a:r>
            <a:r>
              <a:rPr dirty="0" sz="400" spc="25" b="1">
                <a:latin typeface="Arial"/>
                <a:cs typeface="Arial"/>
              </a:rPr>
              <a:t>d</a:t>
            </a:r>
            <a:r>
              <a:rPr dirty="0" sz="400" spc="15" b="1">
                <a:latin typeface="Arial"/>
                <a:cs typeface="Arial"/>
              </a:rPr>
              <a:t>o</a:t>
            </a:r>
            <a:r>
              <a:rPr dirty="0" sz="400" spc="-15" b="1">
                <a:latin typeface="Arial"/>
                <a:cs typeface="Arial"/>
              </a:rPr>
              <a:t>e</a:t>
            </a:r>
            <a:r>
              <a:rPr dirty="0" sz="400" spc="-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15" b="1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227832" y="496138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724">
            <a:solidFill>
              <a:srgbClr val="DD29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227832" y="507339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724">
            <a:solidFill>
              <a:srgbClr val="AD48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227832" y="5184647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724">
            <a:solidFill>
              <a:srgbClr val="3A29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227832" y="529513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724">
            <a:solidFill>
              <a:srgbClr val="00A6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3361435" y="5036407"/>
            <a:ext cx="478790" cy="413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81700"/>
              </a:lnSpc>
            </a:pPr>
            <a:r>
              <a:rPr dirty="0" sz="400" spc="-2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c</a:t>
            </a:r>
            <a:r>
              <a:rPr dirty="0" sz="400" spc="10" b="1">
                <a:latin typeface="Arial"/>
                <a:cs typeface="Arial"/>
              </a:rPr>
              <a:t>t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15" b="1">
                <a:latin typeface="Arial"/>
                <a:cs typeface="Arial"/>
              </a:rPr>
              <a:t>“</a:t>
            </a:r>
            <a:r>
              <a:rPr dirty="0" sz="400" spc="-25" b="1">
                <a:latin typeface="Arial"/>
                <a:cs typeface="Arial"/>
              </a:rPr>
              <a:t>N</a:t>
            </a:r>
            <a:r>
              <a:rPr dirty="0" sz="400" spc="15" b="1">
                <a:latin typeface="Arial"/>
                <a:cs typeface="Arial"/>
              </a:rPr>
              <a:t>o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15" b="1">
                <a:latin typeface="Arial"/>
                <a:cs typeface="Arial"/>
              </a:rPr>
              <a:t>o</a:t>
            </a:r>
            <a:r>
              <a:rPr dirty="0" sz="400" spc="-15" b="1">
                <a:latin typeface="Arial"/>
                <a:cs typeface="Arial"/>
              </a:rPr>
              <a:t>es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15" b="1">
                <a:latin typeface="Arial"/>
                <a:cs typeface="Arial"/>
              </a:rPr>
              <a:t>e</a:t>
            </a:r>
            <a:r>
              <a:rPr dirty="0" sz="400" spc="5" b="1">
                <a:latin typeface="Arial"/>
                <a:cs typeface="Arial"/>
              </a:rPr>
              <a:t> </a:t>
            </a:r>
            <a:r>
              <a:rPr dirty="0" sz="400" spc="-2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c</a:t>
            </a:r>
            <a:r>
              <a:rPr dirty="0" sz="400" spc="10" b="1">
                <a:latin typeface="Arial"/>
                <a:cs typeface="Arial"/>
              </a:rPr>
              <a:t>t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15" b="1">
                <a:latin typeface="Arial"/>
                <a:cs typeface="Arial"/>
              </a:rPr>
              <a:t>“</a:t>
            </a:r>
            <a:r>
              <a:rPr dirty="0" sz="400" b="1">
                <a:latin typeface="Arial"/>
                <a:cs typeface="Arial"/>
              </a:rPr>
              <a:t>S</a:t>
            </a:r>
            <a:r>
              <a:rPr dirty="0" sz="400" spc="15" b="1">
                <a:latin typeface="Arial"/>
                <a:cs typeface="Arial"/>
              </a:rPr>
              <a:t>u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15" b="1">
                <a:latin typeface="Arial"/>
                <a:cs typeface="Arial"/>
              </a:rPr>
              <a:t>”</a:t>
            </a:r>
            <a:r>
              <a:rPr dirty="0" sz="400" spc="5" b="1">
                <a:latin typeface="Arial"/>
                <a:cs typeface="Arial"/>
              </a:rPr>
              <a:t> </a:t>
            </a:r>
            <a:r>
              <a:rPr dirty="0" sz="400" spc="-2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c</a:t>
            </a:r>
            <a:r>
              <a:rPr dirty="0" sz="400" spc="10" b="1">
                <a:latin typeface="Arial"/>
                <a:cs typeface="Arial"/>
              </a:rPr>
              <a:t>t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15" b="1">
                <a:latin typeface="Arial"/>
                <a:cs typeface="Arial"/>
              </a:rPr>
              <a:t>“</a:t>
            </a:r>
            <a:r>
              <a:rPr dirty="0" sz="400" spc="-25" b="1">
                <a:latin typeface="Arial"/>
                <a:cs typeface="Arial"/>
              </a:rPr>
              <a:t>N</a:t>
            </a:r>
            <a:r>
              <a:rPr dirty="0" sz="400" spc="15" b="1">
                <a:latin typeface="Arial"/>
                <a:cs typeface="Arial"/>
              </a:rPr>
              <a:t>o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-15" b="1">
                <a:latin typeface="Arial"/>
                <a:cs typeface="Arial"/>
              </a:rPr>
              <a:t>e”</a:t>
            </a:r>
            <a:r>
              <a:rPr dirty="0" sz="400" spc="-25" b="1">
                <a:latin typeface="Arial"/>
                <a:cs typeface="Arial"/>
              </a:rPr>
              <a:t> </a:t>
            </a:r>
            <a:r>
              <a:rPr dirty="0" sz="400" spc="-2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-15" b="1">
                <a:latin typeface="Arial"/>
                <a:cs typeface="Arial"/>
              </a:rPr>
              <a:t>c</a:t>
            </a:r>
            <a:r>
              <a:rPr dirty="0" sz="400" spc="10" b="1">
                <a:latin typeface="Arial"/>
                <a:cs typeface="Arial"/>
              </a:rPr>
              <a:t>t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15" b="1">
                <a:latin typeface="Arial"/>
                <a:cs typeface="Arial"/>
              </a:rPr>
              <a:t>“</a:t>
            </a:r>
            <a:r>
              <a:rPr dirty="0" sz="400" spc="-25" b="1">
                <a:latin typeface="Arial"/>
                <a:cs typeface="Arial"/>
              </a:rPr>
              <a:t>C</a:t>
            </a:r>
            <a:r>
              <a:rPr dirty="0" sz="400" spc="-15" b="1">
                <a:latin typeface="Arial"/>
                <a:cs typeface="Arial"/>
              </a:rPr>
              <a:t>e</a:t>
            </a:r>
            <a:r>
              <a:rPr dirty="0" sz="400" spc="25" b="1">
                <a:latin typeface="Arial"/>
                <a:cs typeface="Arial"/>
              </a:rPr>
              <a:t>n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b="1">
                <a:latin typeface="Arial"/>
                <a:cs typeface="Arial"/>
              </a:rPr>
              <a:t>r</a:t>
            </a:r>
            <a:r>
              <a:rPr dirty="0" sz="400" spc="15" b="1">
                <a:latin typeface="Arial"/>
                <a:cs typeface="Arial"/>
              </a:rPr>
              <a:t>o”</a:t>
            </a:r>
            <a:endParaRPr sz="4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27832" y="540486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724">
            <a:solidFill>
              <a:srgbClr val="F07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202660" y="4103344"/>
            <a:ext cx="533450" cy="567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1128775" y="7016083"/>
            <a:ext cx="225425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30" b="1">
                <a:latin typeface="Arial"/>
                <a:cs typeface="Arial"/>
              </a:rPr>
              <a:t>R</a:t>
            </a:r>
            <a:r>
              <a:rPr dirty="0" sz="400" spc="15" b="1">
                <a:latin typeface="Arial"/>
                <a:cs typeface="Arial"/>
              </a:rPr>
              <a:t>o</a:t>
            </a:r>
            <a:r>
              <a:rPr dirty="0" sz="400" spc="-5" b="1">
                <a:latin typeface="Arial"/>
                <a:cs typeface="Arial"/>
              </a:rPr>
              <a:t>s</a:t>
            </a:r>
            <a:r>
              <a:rPr dirty="0" sz="400" spc="-15" b="1">
                <a:latin typeface="Arial"/>
                <a:cs typeface="Arial"/>
              </a:rPr>
              <a:t>a</a:t>
            </a:r>
            <a:r>
              <a:rPr dirty="0" sz="400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15" b="1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896118" y="7002369"/>
            <a:ext cx="227329" cy="8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30" b="1">
                <a:latin typeface="Arial"/>
                <a:cs typeface="Arial"/>
              </a:rPr>
              <a:t>D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40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5" b="1">
                <a:latin typeface="Arial"/>
                <a:cs typeface="Arial"/>
              </a:rPr>
              <a:t>r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35" b="1">
                <a:latin typeface="Arial"/>
                <a:cs typeface="Arial"/>
              </a:rPr>
              <a:t>ct</a:t>
            </a:r>
            <a:endParaRPr sz="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469895" y="6995510"/>
            <a:ext cx="57531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400" spc="30" b="1">
                <a:latin typeface="Arial"/>
                <a:cs typeface="Arial"/>
              </a:rPr>
              <a:t>B</a:t>
            </a:r>
            <a:r>
              <a:rPr dirty="0" sz="400" spc="-15" b="1">
                <a:latin typeface="Arial"/>
                <a:cs typeface="Arial"/>
              </a:rPr>
              <a:t>es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25" b="1">
                <a:latin typeface="Arial"/>
                <a:cs typeface="Arial"/>
              </a:rPr>
              <a:t>-</a:t>
            </a:r>
            <a:r>
              <a:rPr dirty="0" sz="400" spc="5" b="1">
                <a:latin typeface="Arial"/>
                <a:cs typeface="Arial"/>
              </a:rPr>
              <a:t>O</a:t>
            </a:r>
            <a:r>
              <a:rPr dirty="0" sz="400" spc="25" b="1">
                <a:latin typeface="Arial"/>
                <a:cs typeface="Arial"/>
              </a:rPr>
              <a:t>f</a:t>
            </a:r>
            <a:r>
              <a:rPr dirty="0" sz="400" spc="10" b="1">
                <a:latin typeface="Arial"/>
                <a:cs typeface="Arial"/>
              </a:rPr>
              <a:t>f</a:t>
            </a:r>
            <a:r>
              <a:rPr dirty="0" sz="400" spc="20" b="1">
                <a:latin typeface="Arial"/>
                <a:cs typeface="Arial"/>
              </a:rPr>
              <a:t> </a:t>
            </a:r>
            <a:r>
              <a:rPr dirty="0" sz="400" spc="5" b="1">
                <a:latin typeface="Arial"/>
                <a:cs typeface="Arial"/>
              </a:rPr>
              <a:t>/</a:t>
            </a:r>
            <a:r>
              <a:rPr dirty="0" sz="400" spc="-20" b="1">
                <a:latin typeface="Arial"/>
                <a:cs typeface="Arial"/>
              </a:rPr>
              <a:t> </a:t>
            </a:r>
            <a:r>
              <a:rPr dirty="0" sz="400" spc="-5" b="1">
                <a:latin typeface="Arial"/>
                <a:cs typeface="Arial"/>
              </a:rPr>
              <a:t>W</a:t>
            </a:r>
            <a:r>
              <a:rPr dirty="0" sz="400" spc="25" b="1">
                <a:latin typeface="Arial"/>
                <a:cs typeface="Arial"/>
              </a:rPr>
              <a:t>o</a:t>
            </a:r>
            <a:r>
              <a:rPr dirty="0" sz="400" b="1">
                <a:latin typeface="Arial"/>
                <a:cs typeface="Arial"/>
              </a:rPr>
              <a:t>r</a:t>
            </a:r>
            <a:r>
              <a:rPr dirty="0" sz="400" spc="-15" b="1">
                <a:latin typeface="Arial"/>
                <a:cs typeface="Arial"/>
              </a:rPr>
              <a:t>s</a:t>
            </a:r>
            <a:r>
              <a:rPr dirty="0" sz="400" spc="25" b="1">
                <a:latin typeface="Arial"/>
                <a:cs typeface="Arial"/>
              </a:rPr>
              <a:t>t</a:t>
            </a:r>
            <a:r>
              <a:rPr dirty="0" sz="400" spc="25" b="1">
                <a:latin typeface="Arial"/>
                <a:cs typeface="Arial"/>
              </a:rPr>
              <a:t>-</a:t>
            </a:r>
            <a:r>
              <a:rPr dirty="0" sz="400" spc="5" b="1">
                <a:latin typeface="Arial"/>
                <a:cs typeface="Arial"/>
              </a:rPr>
              <a:t>O</a:t>
            </a:r>
            <a:r>
              <a:rPr dirty="0" sz="400" spc="25" b="1">
                <a:latin typeface="Arial"/>
                <a:cs typeface="Arial"/>
              </a:rPr>
              <a:t>f</a:t>
            </a:r>
            <a:r>
              <a:rPr dirty="0" sz="400" spc="10" b="1">
                <a:latin typeface="Arial"/>
                <a:cs typeface="Arial"/>
              </a:rPr>
              <a:t>f</a:t>
            </a:r>
            <a:r>
              <a:rPr dirty="0" sz="400" spc="5" b="1">
                <a:latin typeface="Arial"/>
                <a:cs typeface="Arial"/>
              </a:rPr>
              <a:t> </a:t>
            </a:r>
            <a:r>
              <a:rPr dirty="0" sz="400" spc="30" b="1">
                <a:latin typeface="Arial"/>
                <a:cs typeface="Arial"/>
              </a:rPr>
              <a:t>N</a:t>
            </a:r>
            <a:r>
              <a:rPr dirty="0" sz="400" spc="-15" b="1">
                <a:latin typeface="Arial"/>
                <a:cs typeface="Arial"/>
              </a:rPr>
              <a:t>e</a:t>
            </a:r>
            <a:r>
              <a:rPr dirty="0" sz="400" spc="-10" b="1">
                <a:latin typeface="Arial"/>
                <a:cs typeface="Arial"/>
              </a:rPr>
              <a:t>i</a:t>
            </a:r>
            <a:r>
              <a:rPr dirty="0" sz="400" spc="15" b="1">
                <a:latin typeface="Arial"/>
                <a:cs typeface="Arial"/>
              </a:rPr>
              <a:t>g</a:t>
            </a:r>
            <a:r>
              <a:rPr dirty="0" sz="400" spc="25" b="1">
                <a:latin typeface="Arial"/>
                <a:cs typeface="Arial"/>
              </a:rPr>
              <a:t>h</a:t>
            </a:r>
            <a:r>
              <a:rPr dirty="0" sz="400" spc="15" b="1">
                <a:latin typeface="Arial"/>
                <a:cs typeface="Arial"/>
              </a:rPr>
              <a:t>bo</a:t>
            </a:r>
            <a:r>
              <a:rPr dirty="0" sz="400" spc="25" b="1">
                <a:latin typeface="Arial"/>
                <a:cs typeface="Arial"/>
              </a:rPr>
              <a:t>u</a:t>
            </a:r>
            <a:r>
              <a:rPr dirty="0" sz="400" b="1">
                <a:latin typeface="Arial"/>
                <a:cs typeface="Arial"/>
              </a:rPr>
              <a:t>r</a:t>
            </a:r>
            <a:r>
              <a:rPr dirty="0" sz="400" spc="15" b="1">
                <a:latin typeface="Arial"/>
                <a:cs typeface="Arial"/>
              </a:rPr>
              <a:t>h</a:t>
            </a:r>
            <a:r>
              <a:rPr dirty="0" sz="400" spc="25" b="1">
                <a:latin typeface="Arial"/>
                <a:cs typeface="Arial"/>
              </a:rPr>
              <a:t>o</a:t>
            </a:r>
            <a:r>
              <a:rPr dirty="0" sz="400" spc="15" b="1">
                <a:latin typeface="Arial"/>
                <a:cs typeface="Arial"/>
              </a:rPr>
              <a:t>od</a:t>
            </a:r>
            <a:r>
              <a:rPr dirty="0" sz="400" spc="5" b="1">
                <a:latin typeface="Arial"/>
                <a:cs typeface="Arial"/>
              </a:rPr>
              <a:t> </a:t>
            </a:r>
            <a:r>
              <a:rPr dirty="0" sz="400" spc="25" b="1">
                <a:latin typeface="Arial"/>
                <a:cs typeface="Arial"/>
              </a:rPr>
              <a:t>A</a:t>
            </a:r>
            <a:r>
              <a:rPr dirty="0" sz="400" b="1">
                <a:latin typeface="Arial"/>
                <a:cs typeface="Arial"/>
              </a:rPr>
              <a:t>r</a:t>
            </a:r>
            <a:r>
              <a:rPr dirty="0" sz="400" spc="-5" b="1">
                <a:latin typeface="Arial"/>
                <a:cs typeface="Arial"/>
              </a:rPr>
              <a:t>e</a:t>
            </a:r>
            <a:r>
              <a:rPr dirty="0" sz="400" spc="15" b="1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40" y="5976236"/>
            <a:ext cx="8015605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600" spc="-5" b="1">
                <a:latin typeface="Arial"/>
                <a:cs typeface="Arial"/>
              </a:rPr>
              <a:t>DEMOCRACY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jmartinez</dc:creator>
  <dc:title>Microsoft PowerPoint - SPAV_Mapping Unequal Quality-of-Life Conditions_MARTINEZ_06022018.pptx</dc:title>
  <dcterms:created xsi:type="dcterms:W3CDTF">2019-04-30T11:03:54Z</dcterms:created>
  <dcterms:modified xsi:type="dcterms:W3CDTF">2019-04-30T11:03:54Z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2019-04-29T00:00:00Z</vt:filetime>
  </property>
  <property fmtid="{D5CDD505-2E9C-101B-9397-08002B2CF9AE}" pid="3" name="LastSaved">
    <vt:filetime>2019-04-30T00:00:00Z</vt:filetime>
  </property>
</Properties>
</file>