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60" r:id="rId3"/>
    <p:sldId id="261" r:id="rId4"/>
    <p:sldId id="276" r:id="rId5"/>
    <p:sldId id="278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66" r:id="rId16"/>
    <p:sldId id="273" r:id="rId17"/>
    <p:sldId id="281" r:id="rId18"/>
    <p:sldId id="279" r:id="rId19"/>
    <p:sldId id="286" r:id="rId20"/>
    <p:sldId id="287" r:id="rId21"/>
    <p:sldId id="267" r:id="rId22"/>
    <p:sldId id="269" r:id="rId23"/>
    <p:sldId id="258" r:id="rId24"/>
    <p:sldId id="259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3" autoAdjust="0"/>
    <p:restoredTop sz="89717" autoAdjust="0"/>
  </p:normalViewPr>
  <p:slideViewPr>
    <p:cSldViewPr>
      <p:cViewPr varScale="1">
        <p:scale>
          <a:sx n="57" d="100"/>
          <a:sy n="57" d="100"/>
        </p:scale>
        <p:origin x="93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392E3-D6B7-4B6D-8E41-2FD128DDB9F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48ACB77-27F1-42BC-985E-CF5EDA742E16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1400" b="1" dirty="0">
              <a:latin typeface="Arial" pitchFamily="34" charset="0"/>
              <a:cs typeface="Arial" pitchFamily="34" charset="0"/>
            </a:rPr>
            <a:t>Community Development Society  </a:t>
          </a:r>
          <a:r>
            <a:rPr lang="en-US" sz="1400" b="1" dirty="0" smtClean="0">
              <a:latin typeface="Arial" pitchFamily="34" charset="0"/>
              <a:cs typeface="Arial" pitchFamily="34" charset="0"/>
            </a:rPr>
            <a:t>(CDS) at </a:t>
          </a:r>
          <a:r>
            <a:rPr lang="en-US" sz="1400" b="1" dirty="0">
              <a:latin typeface="Arial" pitchFamily="34" charset="0"/>
              <a:cs typeface="Arial" pitchFamily="34" charset="0"/>
            </a:rPr>
            <a:t>city level (3)</a:t>
          </a:r>
        </a:p>
      </dgm:t>
    </dgm:pt>
    <dgm:pt modelId="{20EADF20-E338-49B9-9356-2B5D7267B56E}" type="parTrans" cxnId="{0C2B3E5B-54C7-4FBC-8957-78A71D269A3E}">
      <dgm:prSet/>
      <dgm:spPr/>
      <dgm:t>
        <a:bodyPr/>
        <a:lstStyle/>
        <a:p>
          <a:endParaRPr lang="en-US" sz="1400" b="1">
            <a:latin typeface="Arial" pitchFamily="34" charset="0"/>
            <a:cs typeface="Arial" pitchFamily="34" charset="0"/>
          </a:endParaRPr>
        </a:p>
      </dgm:t>
    </dgm:pt>
    <dgm:pt modelId="{B4453883-5EBE-42FF-9DBC-0F7C072DD0E4}" type="sibTrans" cxnId="{0C2B3E5B-54C7-4FBC-8957-78A71D269A3E}">
      <dgm:prSet/>
      <dgm:spPr/>
      <dgm:t>
        <a:bodyPr/>
        <a:lstStyle/>
        <a:p>
          <a:endParaRPr lang="en-US" sz="1400" b="1">
            <a:latin typeface="Arial" pitchFamily="34" charset="0"/>
            <a:cs typeface="Arial" pitchFamily="34" charset="0"/>
          </a:endParaRPr>
        </a:p>
      </dgm:t>
    </dgm:pt>
    <dgm:pt modelId="{F6D783E1-C83B-4A5C-8351-098E8EF9CCF4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1400" b="1" dirty="0" err="1">
              <a:latin typeface="Arial" pitchFamily="34" charset="0"/>
              <a:cs typeface="Arial" pitchFamily="34" charset="0"/>
            </a:rPr>
            <a:t>Neighbourhood</a:t>
          </a:r>
          <a:r>
            <a:rPr lang="en-US" sz="1400" b="1" dirty="0">
              <a:latin typeface="Arial" pitchFamily="34" charset="0"/>
              <a:cs typeface="Arial" pitchFamily="34" charset="0"/>
            </a:rPr>
            <a:t> Committees (NHCs) at Ward Level (33)</a:t>
          </a:r>
        </a:p>
      </dgm:t>
    </dgm:pt>
    <dgm:pt modelId="{FF114882-3516-4BCD-B4CB-4931E6A70497}" type="parTrans" cxnId="{F6E95325-88DE-4C59-80AF-A2E1ECDD3038}">
      <dgm:prSet/>
      <dgm:spPr/>
      <dgm:t>
        <a:bodyPr/>
        <a:lstStyle/>
        <a:p>
          <a:endParaRPr lang="en-US" sz="1400" b="1">
            <a:latin typeface="Arial" pitchFamily="34" charset="0"/>
            <a:cs typeface="Arial" pitchFamily="34" charset="0"/>
          </a:endParaRPr>
        </a:p>
      </dgm:t>
    </dgm:pt>
    <dgm:pt modelId="{C4A57F93-A1AE-4065-982B-8654F5EDA7E6}" type="sibTrans" cxnId="{F6E95325-88DE-4C59-80AF-A2E1ECDD3038}">
      <dgm:prSet/>
      <dgm:spPr/>
      <dgm:t>
        <a:bodyPr/>
        <a:lstStyle/>
        <a:p>
          <a:endParaRPr lang="en-US" sz="1400" b="1">
            <a:latin typeface="Arial" pitchFamily="34" charset="0"/>
            <a:cs typeface="Arial" pitchFamily="34" charset="0"/>
          </a:endParaRPr>
        </a:p>
      </dgm:t>
    </dgm:pt>
    <dgm:pt modelId="{C5001360-B566-4D48-BD71-9FD7A1560705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400" b="1">
              <a:latin typeface="Arial" pitchFamily="34" charset="0"/>
              <a:cs typeface="Arial" pitchFamily="34" charset="0"/>
            </a:rPr>
            <a:t>Neighbourhood Groups (NHGs) at para level (423)</a:t>
          </a:r>
        </a:p>
      </dgm:t>
    </dgm:pt>
    <dgm:pt modelId="{07BB34F7-0503-4BC2-A780-9C637C0A9315}" type="parTrans" cxnId="{19A2C394-F566-4B87-B0C5-943A67A4F349}">
      <dgm:prSet/>
      <dgm:spPr/>
      <dgm:t>
        <a:bodyPr/>
        <a:lstStyle/>
        <a:p>
          <a:endParaRPr lang="en-US" sz="1400" b="1">
            <a:latin typeface="Arial" pitchFamily="34" charset="0"/>
            <a:cs typeface="Arial" pitchFamily="34" charset="0"/>
          </a:endParaRPr>
        </a:p>
      </dgm:t>
    </dgm:pt>
    <dgm:pt modelId="{04E8AEF0-51BD-4FAC-81EC-4E6EE1B562E2}" type="sibTrans" cxnId="{19A2C394-F566-4B87-B0C5-943A67A4F349}">
      <dgm:prSet/>
      <dgm:spPr/>
      <dgm:t>
        <a:bodyPr/>
        <a:lstStyle/>
        <a:p>
          <a:endParaRPr lang="en-US" sz="1400" b="1">
            <a:latin typeface="Arial" pitchFamily="34" charset="0"/>
            <a:cs typeface="Arial" pitchFamily="34" charset="0"/>
          </a:endParaRPr>
        </a:p>
      </dgm:t>
    </dgm:pt>
    <dgm:pt modelId="{8AF03CB2-9AFA-4999-9839-B5CD26DDE84A}" type="pres">
      <dgm:prSet presAssocID="{685392E3-D6B7-4B6D-8E41-2FD128DDB9F6}" presName="Name0" presStyleCnt="0">
        <dgm:presLayoutVars>
          <dgm:dir/>
          <dgm:animLvl val="lvl"/>
          <dgm:resizeHandles val="exact"/>
        </dgm:presLayoutVars>
      </dgm:prSet>
      <dgm:spPr/>
    </dgm:pt>
    <dgm:pt modelId="{7F420F60-EF01-42CA-8ECC-8151478E65F1}" type="pres">
      <dgm:prSet presAssocID="{548ACB77-27F1-42BC-985E-CF5EDA742E16}" presName="Name8" presStyleCnt="0"/>
      <dgm:spPr/>
    </dgm:pt>
    <dgm:pt modelId="{FD232309-23B8-44F6-A38C-814723BE1DA4}" type="pres">
      <dgm:prSet presAssocID="{548ACB77-27F1-42BC-985E-CF5EDA742E16}" presName="level" presStyleLbl="node1" presStyleIdx="0" presStyleCnt="3" custScaleX="1052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97229-3FA5-41A7-A8BC-769EB5378CAF}" type="pres">
      <dgm:prSet presAssocID="{548ACB77-27F1-42BC-985E-CF5EDA742E1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72B37-984C-4E35-B04E-4416DDF63F50}" type="pres">
      <dgm:prSet presAssocID="{F6D783E1-C83B-4A5C-8351-098E8EF9CCF4}" presName="Name8" presStyleCnt="0"/>
      <dgm:spPr/>
    </dgm:pt>
    <dgm:pt modelId="{AE6C18D7-4F3D-4542-9388-4CCD3442B384}" type="pres">
      <dgm:prSet presAssocID="{F6D783E1-C83B-4A5C-8351-098E8EF9CCF4}" presName="level" presStyleLbl="node1" presStyleIdx="1" presStyleCnt="3" custScaleY="9222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92B73-5A6C-4BAB-A571-848B00758DC3}" type="pres">
      <dgm:prSet presAssocID="{F6D783E1-C83B-4A5C-8351-098E8EF9CCF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72AA9B-949A-431C-89C8-055AA0B234BE}" type="pres">
      <dgm:prSet presAssocID="{C5001360-B566-4D48-BD71-9FD7A1560705}" presName="Name8" presStyleCnt="0"/>
      <dgm:spPr/>
    </dgm:pt>
    <dgm:pt modelId="{1A9729B7-ADAF-4C1B-A55D-8ED9415197F2}" type="pres">
      <dgm:prSet presAssocID="{C5001360-B566-4D48-BD71-9FD7A1560705}" presName="level" presStyleLbl="node1" presStyleIdx="2" presStyleCnt="3" custLinFactNeighborX="-22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62B540-9C52-44FC-A136-9A600CBB8615}" type="pres">
      <dgm:prSet presAssocID="{C5001360-B566-4D48-BD71-9FD7A156070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2B3E5B-54C7-4FBC-8957-78A71D269A3E}" srcId="{685392E3-D6B7-4B6D-8E41-2FD128DDB9F6}" destId="{548ACB77-27F1-42BC-985E-CF5EDA742E16}" srcOrd="0" destOrd="0" parTransId="{20EADF20-E338-49B9-9356-2B5D7267B56E}" sibTransId="{B4453883-5EBE-42FF-9DBC-0F7C072DD0E4}"/>
    <dgm:cxn modelId="{0A7F0108-565B-41E5-8BE6-D95C1D74BE99}" type="presOf" srcId="{F6D783E1-C83B-4A5C-8351-098E8EF9CCF4}" destId="{BB292B73-5A6C-4BAB-A571-848B00758DC3}" srcOrd="1" destOrd="0" presId="urn:microsoft.com/office/officeart/2005/8/layout/pyramid1"/>
    <dgm:cxn modelId="{CDE4F8A4-7A55-49C8-B33E-FD0A4C2CB8BC}" type="presOf" srcId="{F6D783E1-C83B-4A5C-8351-098E8EF9CCF4}" destId="{AE6C18D7-4F3D-4542-9388-4CCD3442B384}" srcOrd="0" destOrd="0" presId="urn:microsoft.com/office/officeart/2005/8/layout/pyramid1"/>
    <dgm:cxn modelId="{E2A1D79D-97A5-4685-A675-CF9B193DAE6A}" type="presOf" srcId="{685392E3-D6B7-4B6D-8E41-2FD128DDB9F6}" destId="{8AF03CB2-9AFA-4999-9839-B5CD26DDE84A}" srcOrd="0" destOrd="0" presId="urn:microsoft.com/office/officeart/2005/8/layout/pyramid1"/>
    <dgm:cxn modelId="{677B17C0-107B-4C07-8875-89142D4B90E0}" type="presOf" srcId="{C5001360-B566-4D48-BD71-9FD7A1560705}" destId="{DA62B540-9C52-44FC-A136-9A600CBB8615}" srcOrd="1" destOrd="0" presId="urn:microsoft.com/office/officeart/2005/8/layout/pyramid1"/>
    <dgm:cxn modelId="{4D3C0B56-7626-4386-BE2B-89E9DCA7C96B}" type="presOf" srcId="{548ACB77-27F1-42BC-985E-CF5EDA742E16}" destId="{FD232309-23B8-44F6-A38C-814723BE1DA4}" srcOrd="0" destOrd="0" presId="urn:microsoft.com/office/officeart/2005/8/layout/pyramid1"/>
    <dgm:cxn modelId="{19A2C394-F566-4B87-B0C5-943A67A4F349}" srcId="{685392E3-D6B7-4B6D-8E41-2FD128DDB9F6}" destId="{C5001360-B566-4D48-BD71-9FD7A1560705}" srcOrd="2" destOrd="0" parTransId="{07BB34F7-0503-4BC2-A780-9C637C0A9315}" sibTransId="{04E8AEF0-51BD-4FAC-81EC-4E6EE1B562E2}"/>
    <dgm:cxn modelId="{240C5CA0-2917-419E-BD8D-76696B979F64}" type="presOf" srcId="{C5001360-B566-4D48-BD71-9FD7A1560705}" destId="{1A9729B7-ADAF-4C1B-A55D-8ED9415197F2}" srcOrd="0" destOrd="0" presId="urn:microsoft.com/office/officeart/2005/8/layout/pyramid1"/>
    <dgm:cxn modelId="{F6E95325-88DE-4C59-80AF-A2E1ECDD3038}" srcId="{685392E3-D6B7-4B6D-8E41-2FD128DDB9F6}" destId="{F6D783E1-C83B-4A5C-8351-098E8EF9CCF4}" srcOrd="1" destOrd="0" parTransId="{FF114882-3516-4BCD-B4CB-4931E6A70497}" sibTransId="{C4A57F93-A1AE-4065-982B-8654F5EDA7E6}"/>
    <dgm:cxn modelId="{446475F6-EB90-4488-A476-879DF0DC246D}" type="presOf" srcId="{548ACB77-27F1-42BC-985E-CF5EDA742E16}" destId="{1CB97229-3FA5-41A7-A8BC-769EB5378CAF}" srcOrd="1" destOrd="0" presId="urn:microsoft.com/office/officeart/2005/8/layout/pyramid1"/>
    <dgm:cxn modelId="{713B450D-027E-4B3F-9177-CF26D869141C}" type="presParOf" srcId="{8AF03CB2-9AFA-4999-9839-B5CD26DDE84A}" destId="{7F420F60-EF01-42CA-8ECC-8151478E65F1}" srcOrd="0" destOrd="0" presId="urn:microsoft.com/office/officeart/2005/8/layout/pyramid1"/>
    <dgm:cxn modelId="{71C42E77-09A2-4400-A9F5-F23C0E2294E3}" type="presParOf" srcId="{7F420F60-EF01-42CA-8ECC-8151478E65F1}" destId="{FD232309-23B8-44F6-A38C-814723BE1DA4}" srcOrd="0" destOrd="0" presId="urn:microsoft.com/office/officeart/2005/8/layout/pyramid1"/>
    <dgm:cxn modelId="{02B21B27-228A-410C-B502-6700BD096F77}" type="presParOf" srcId="{7F420F60-EF01-42CA-8ECC-8151478E65F1}" destId="{1CB97229-3FA5-41A7-A8BC-769EB5378CAF}" srcOrd="1" destOrd="0" presId="urn:microsoft.com/office/officeart/2005/8/layout/pyramid1"/>
    <dgm:cxn modelId="{F2278792-58CE-410F-A624-EBE271E4A068}" type="presParOf" srcId="{8AF03CB2-9AFA-4999-9839-B5CD26DDE84A}" destId="{2B472B37-984C-4E35-B04E-4416DDF63F50}" srcOrd="1" destOrd="0" presId="urn:microsoft.com/office/officeart/2005/8/layout/pyramid1"/>
    <dgm:cxn modelId="{FF7471E5-C52A-4665-A52C-190A85FAD6EB}" type="presParOf" srcId="{2B472B37-984C-4E35-B04E-4416DDF63F50}" destId="{AE6C18D7-4F3D-4542-9388-4CCD3442B384}" srcOrd="0" destOrd="0" presId="urn:microsoft.com/office/officeart/2005/8/layout/pyramid1"/>
    <dgm:cxn modelId="{357205F9-7550-4876-AA72-8755CA1B4CD3}" type="presParOf" srcId="{2B472B37-984C-4E35-B04E-4416DDF63F50}" destId="{BB292B73-5A6C-4BAB-A571-848B00758DC3}" srcOrd="1" destOrd="0" presId="urn:microsoft.com/office/officeart/2005/8/layout/pyramid1"/>
    <dgm:cxn modelId="{0328727B-76E5-4606-B6AB-C6CE0EE0906D}" type="presParOf" srcId="{8AF03CB2-9AFA-4999-9839-B5CD26DDE84A}" destId="{5C72AA9B-949A-431C-89C8-055AA0B234BE}" srcOrd="2" destOrd="0" presId="urn:microsoft.com/office/officeart/2005/8/layout/pyramid1"/>
    <dgm:cxn modelId="{B200B239-FA7E-42D1-8206-2C92B71EDC06}" type="presParOf" srcId="{5C72AA9B-949A-431C-89C8-055AA0B234BE}" destId="{1A9729B7-ADAF-4C1B-A55D-8ED9415197F2}" srcOrd="0" destOrd="0" presId="urn:microsoft.com/office/officeart/2005/8/layout/pyramid1"/>
    <dgm:cxn modelId="{E92381B1-A23B-4477-9707-95A4C4EA162F}" type="presParOf" srcId="{5C72AA9B-949A-431C-89C8-055AA0B234BE}" destId="{DA62B540-9C52-44FC-A136-9A600CBB861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E807ED-1B8E-421D-AE4B-ADFB320C08F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021E6B-5A94-435A-B42A-E48D83378D56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1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CDS with members from each NHC</a:t>
          </a:r>
        </a:p>
      </dgm:t>
    </dgm:pt>
    <dgm:pt modelId="{98CDB328-1848-4939-962D-A53D87942B52}" type="parTrans" cxnId="{E0B58A1C-B156-4F85-8CEA-D7FDC6C1B7C4}">
      <dgm:prSet/>
      <dgm:spPr/>
      <dgm:t>
        <a:bodyPr/>
        <a:lstStyle/>
        <a:p>
          <a:endParaRPr lang="en-US" sz="1400" b="1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5391535F-A0A3-4838-B895-CE36F87F38CC}" type="sibTrans" cxnId="{E0B58A1C-B156-4F85-8CEA-D7FDC6C1B7C4}">
      <dgm:prSet custT="1"/>
      <dgm:spPr/>
      <dgm:t>
        <a:bodyPr/>
        <a:lstStyle/>
        <a:p>
          <a:endParaRPr lang="en-US" sz="1400" b="1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DF222BEC-7CB0-4C04-8797-6134F717CA2B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1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NHCs with 2 members from each NHG</a:t>
          </a:r>
        </a:p>
      </dgm:t>
    </dgm:pt>
    <dgm:pt modelId="{8A61D908-2BED-45E7-A916-C0B100EDB88C}" type="parTrans" cxnId="{D7D7E958-087F-4235-99F1-469E62D4DE0D}">
      <dgm:prSet/>
      <dgm:spPr/>
      <dgm:t>
        <a:bodyPr/>
        <a:lstStyle/>
        <a:p>
          <a:endParaRPr lang="en-US" sz="1400" b="1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0319A5C8-062F-4C14-BF8C-EABA63D2FBFA}" type="sibTrans" cxnId="{D7D7E958-087F-4235-99F1-469E62D4DE0D}">
      <dgm:prSet custT="1"/>
      <dgm:spPr/>
      <dgm:t>
        <a:bodyPr/>
        <a:lstStyle/>
        <a:p>
          <a:endParaRPr lang="en-US" sz="1400" b="1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5A5E7905-1C3B-4B3E-B41B-B0BD2C10292E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RCVs in each NHG</a:t>
          </a:r>
        </a:p>
      </dgm:t>
    </dgm:pt>
    <dgm:pt modelId="{CD5D612D-EF70-4014-827D-989947BBF791}" type="sibTrans" cxnId="{956215FE-027A-4EEC-8020-4154CFDD9BA7}">
      <dgm:prSet/>
      <dgm:spPr/>
      <dgm:t>
        <a:bodyPr/>
        <a:lstStyle/>
        <a:p>
          <a:endParaRPr lang="en-US" sz="1400" b="1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44BCCAD3-A04C-4BD4-B4F7-445F0B598DD4}" type="parTrans" cxnId="{956215FE-027A-4EEC-8020-4154CFDD9BA7}">
      <dgm:prSet/>
      <dgm:spPr/>
      <dgm:t>
        <a:bodyPr/>
        <a:lstStyle/>
        <a:p>
          <a:endParaRPr lang="en-US" sz="1400" b="1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860F08F6-8050-4D50-B6E7-173659E1E070}" type="pres">
      <dgm:prSet presAssocID="{3CE807ED-1B8E-421D-AE4B-ADFB320C08F1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C031A7-A51F-4572-B1A7-A9D97EDF99E2}" type="pres">
      <dgm:prSet presAssocID="{7D021E6B-5A94-435A-B42A-E48D83378D5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786F7-8E24-4892-9233-EAC091DE9CFE}" type="pres">
      <dgm:prSet presAssocID="{5391535F-A0A3-4838-B895-CE36F87F38CC}" presName="sibTrans" presStyleLbl="sibTrans2D1" presStyleIdx="0" presStyleCnt="2" custAng="10800000"/>
      <dgm:spPr/>
      <dgm:t>
        <a:bodyPr/>
        <a:lstStyle/>
        <a:p>
          <a:endParaRPr lang="en-US"/>
        </a:p>
      </dgm:t>
    </dgm:pt>
    <dgm:pt modelId="{7F99F186-2141-4913-8918-97741D04BDFB}" type="pres">
      <dgm:prSet presAssocID="{5391535F-A0A3-4838-B895-CE36F87F38CC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DEAE13C-9495-49E5-9429-77E75474CA51}" type="pres">
      <dgm:prSet presAssocID="{DF222BEC-7CB0-4C04-8797-6134F717CA2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23174-72E3-4BA1-9115-EBA38AC7C6F4}" type="pres">
      <dgm:prSet presAssocID="{0319A5C8-062F-4C14-BF8C-EABA63D2FBFA}" presName="sibTrans" presStyleLbl="sibTrans2D1" presStyleIdx="1" presStyleCnt="2" custAng="11058990"/>
      <dgm:spPr/>
      <dgm:t>
        <a:bodyPr/>
        <a:lstStyle/>
        <a:p>
          <a:endParaRPr lang="en-US"/>
        </a:p>
      </dgm:t>
    </dgm:pt>
    <dgm:pt modelId="{7F8BDC93-0C34-44CF-9B83-916B868A5122}" type="pres">
      <dgm:prSet presAssocID="{0319A5C8-062F-4C14-BF8C-EABA63D2FBF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98C60D1-CC4C-4456-B766-16A745703CE7}" type="pres">
      <dgm:prSet presAssocID="{5A5E7905-1C3B-4B3E-B41B-B0BD2C10292E}" presName="node" presStyleLbl="node1" presStyleIdx="2" presStyleCnt="3" custLinFactNeighborX="6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D62C4E-0F8A-412F-9423-ECB5F65A0E54}" type="presOf" srcId="{0319A5C8-062F-4C14-BF8C-EABA63D2FBFA}" destId="{7F8BDC93-0C34-44CF-9B83-916B868A5122}" srcOrd="1" destOrd="0" presId="urn:microsoft.com/office/officeart/2005/8/layout/process2"/>
    <dgm:cxn modelId="{5ED34B65-2B79-4FD9-AEFF-C6428700C8F5}" type="presOf" srcId="{5391535F-A0A3-4838-B895-CE36F87F38CC}" destId="{E67786F7-8E24-4892-9233-EAC091DE9CFE}" srcOrd="0" destOrd="0" presId="urn:microsoft.com/office/officeart/2005/8/layout/process2"/>
    <dgm:cxn modelId="{D83112B3-7D7C-4CED-BE9F-EF7DAC43DEE8}" type="presOf" srcId="{5A5E7905-1C3B-4B3E-B41B-B0BD2C10292E}" destId="{798C60D1-CC4C-4456-B766-16A745703CE7}" srcOrd="0" destOrd="0" presId="urn:microsoft.com/office/officeart/2005/8/layout/process2"/>
    <dgm:cxn modelId="{D11CFC0D-235A-4DAD-BFE2-C80480DB49F7}" type="presOf" srcId="{5391535F-A0A3-4838-B895-CE36F87F38CC}" destId="{7F99F186-2141-4913-8918-97741D04BDFB}" srcOrd="1" destOrd="0" presId="urn:microsoft.com/office/officeart/2005/8/layout/process2"/>
    <dgm:cxn modelId="{F2176C22-9521-4009-BAFF-C62BA04CB853}" type="presOf" srcId="{3CE807ED-1B8E-421D-AE4B-ADFB320C08F1}" destId="{860F08F6-8050-4D50-B6E7-173659E1E070}" srcOrd="0" destOrd="0" presId="urn:microsoft.com/office/officeart/2005/8/layout/process2"/>
    <dgm:cxn modelId="{956215FE-027A-4EEC-8020-4154CFDD9BA7}" srcId="{3CE807ED-1B8E-421D-AE4B-ADFB320C08F1}" destId="{5A5E7905-1C3B-4B3E-B41B-B0BD2C10292E}" srcOrd="2" destOrd="0" parTransId="{44BCCAD3-A04C-4BD4-B4F7-445F0B598DD4}" sibTransId="{CD5D612D-EF70-4014-827D-989947BBF791}"/>
    <dgm:cxn modelId="{98DFAC74-D2FD-4C61-BDB1-86DD5A0973B3}" type="presOf" srcId="{7D021E6B-5A94-435A-B42A-E48D83378D56}" destId="{E6C031A7-A51F-4572-B1A7-A9D97EDF99E2}" srcOrd="0" destOrd="0" presId="urn:microsoft.com/office/officeart/2005/8/layout/process2"/>
    <dgm:cxn modelId="{D7D7E958-087F-4235-99F1-469E62D4DE0D}" srcId="{3CE807ED-1B8E-421D-AE4B-ADFB320C08F1}" destId="{DF222BEC-7CB0-4C04-8797-6134F717CA2B}" srcOrd="1" destOrd="0" parTransId="{8A61D908-2BED-45E7-A916-C0B100EDB88C}" sibTransId="{0319A5C8-062F-4C14-BF8C-EABA63D2FBFA}"/>
    <dgm:cxn modelId="{E0B58A1C-B156-4F85-8CEA-D7FDC6C1B7C4}" srcId="{3CE807ED-1B8E-421D-AE4B-ADFB320C08F1}" destId="{7D021E6B-5A94-435A-B42A-E48D83378D56}" srcOrd="0" destOrd="0" parTransId="{98CDB328-1848-4939-962D-A53D87942B52}" sibTransId="{5391535F-A0A3-4838-B895-CE36F87F38CC}"/>
    <dgm:cxn modelId="{C6DC3E25-B75C-41A3-BF8B-5089A31B4EB5}" type="presOf" srcId="{DF222BEC-7CB0-4C04-8797-6134F717CA2B}" destId="{8DEAE13C-9495-49E5-9429-77E75474CA51}" srcOrd="0" destOrd="0" presId="urn:microsoft.com/office/officeart/2005/8/layout/process2"/>
    <dgm:cxn modelId="{3B262D5B-8937-4B9A-A030-C7D7F32E6561}" type="presOf" srcId="{0319A5C8-062F-4C14-BF8C-EABA63D2FBFA}" destId="{51D23174-72E3-4BA1-9115-EBA38AC7C6F4}" srcOrd="0" destOrd="0" presId="urn:microsoft.com/office/officeart/2005/8/layout/process2"/>
    <dgm:cxn modelId="{2DAE12F1-27FC-4466-AFE6-11A0112117CC}" type="presParOf" srcId="{860F08F6-8050-4D50-B6E7-173659E1E070}" destId="{E6C031A7-A51F-4572-B1A7-A9D97EDF99E2}" srcOrd="0" destOrd="0" presId="urn:microsoft.com/office/officeart/2005/8/layout/process2"/>
    <dgm:cxn modelId="{FF72C003-F4C5-47AD-A7DC-69C30384A7AB}" type="presParOf" srcId="{860F08F6-8050-4D50-B6E7-173659E1E070}" destId="{E67786F7-8E24-4892-9233-EAC091DE9CFE}" srcOrd="1" destOrd="0" presId="urn:microsoft.com/office/officeart/2005/8/layout/process2"/>
    <dgm:cxn modelId="{4A4243D7-25DF-4FD0-8FFA-F3A9A1A91D20}" type="presParOf" srcId="{E67786F7-8E24-4892-9233-EAC091DE9CFE}" destId="{7F99F186-2141-4913-8918-97741D04BDFB}" srcOrd="0" destOrd="0" presId="urn:microsoft.com/office/officeart/2005/8/layout/process2"/>
    <dgm:cxn modelId="{9FB73213-F668-4EC2-87CD-A24AA1F19D2E}" type="presParOf" srcId="{860F08F6-8050-4D50-B6E7-173659E1E070}" destId="{8DEAE13C-9495-49E5-9429-77E75474CA51}" srcOrd="2" destOrd="0" presId="urn:microsoft.com/office/officeart/2005/8/layout/process2"/>
    <dgm:cxn modelId="{73E51A98-92F1-4C15-8F52-6F63F5ACD04B}" type="presParOf" srcId="{860F08F6-8050-4D50-B6E7-173659E1E070}" destId="{51D23174-72E3-4BA1-9115-EBA38AC7C6F4}" srcOrd="3" destOrd="0" presId="urn:microsoft.com/office/officeart/2005/8/layout/process2"/>
    <dgm:cxn modelId="{F0B0321F-C513-40A6-89D1-DDC92E56DB23}" type="presParOf" srcId="{51D23174-72E3-4BA1-9115-EBA38AC7C6F4}" destId="{7F8BDC93-0C34-44CF-9B83-916B868A5122}" srcOrd="0" destOrd="0" presId="urn:microsoft.com/office/officeart/2005/8/layout/process2"/>
    <dgm:cxn modelId="{CD68B77D-6A40-431B-AC6C-8A1ED5F14FE8}" type="presParOf" srcId="{860F08F6-8050-4D50-B6E7-173659E1E070}" destId="{798C60D1-CC4C-4456-B766-16A745703CE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31A17C-C4C3-4984-BE57-37A4536C07B6}" type="doc">
      <dgm:prSet loTypeId="urn:microsoft.com/office/officeart/2005/8/layout/hProcess7#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E22C0FF-81E6-4C23-9C4C-F8F9576E2103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CITY LEVEL</a:t>
          </a:r>
          <a:endParaRPr lang="en-US" sz="2000" b="1" dirty="0">
            <a:solidFill>
              <a:schemeClr val="tx1"/>
            </a:solidFill>
          </a:endParaRPr>
        </a:p>
      </dgm:t>
    </dgm:pt>
    <dgm:pt modelId="{B3A6A689-B72A-450B-8237-8C63DF8FCC25}" type="parTrans" cxnId="{42216390-7FA0-4299-A5F1-77025C19D7C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895B1DAB-6701-4858-A2DF-1CB3C68E87D1}" type="sibTrans" cxnId="{42216390-7FA0-4299-A5F1-77025C19D7C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D696F86F-5246-41D5-9E18-294573C17CAF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Community Development Societies (CDS)</a:t>
          </a:r>
        </a:p>
        <a:p>
          <a:endParaRPr lang="en-US" sz="2000" dirty="0" smtClean="0">
            <a:solidFill>
              <a:schemeClr val="tx1"/>
            </a:solidFill>
          </a:endParaRPr>
        </a:p>
        <a:p>
          <a:endParaRPr lang="en-US" sz="2000" dirty="0" smtClean="0">
            <a:solidFill>
              <a:schemeClr val="tx1"/>
            </a:solidFill>
          </a:endParaRPr>
        </a:p>
        <a:p>
          <a:endParaRPr lang="en-US" sz="2000" dirty="0" smtClean="0">
            <a:solidFill>
              <a:schemeClr val="tx1"/>
            </a:solidFill>
          </a:endParaRPr>
        </a:p>
        <a:p>
          <a:r>
            <a:rPr lang="en-US" sz="2000" dirty="0" err="1" smtClean="0">
              <a:solidFill>
                <a:schemeClr val="tx1"/>
              </a:solidFill>
            </a:rPr>
            <a:t>Sanjukta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Nagarik</a:t>
          </a:r>
          <a:r>
            <a:rPr lang="en-US" sz="2000" dirty="0" smtClean="0">
              <a:solidFill>
                <a:schemeClr val="tx1"/>
              </a:solidFill>
            </a:rPr>
            <a:t> Committee (SNC) of Left Front</a:t>
          </a:r>
          <a:endParaRPr lang="en-US" sz="2000" dirty="0">
            <a:solidFill>
              <a:schemeClr val="tx1"/>
            </a:solidFill>
          </a:endParaRPr>
        </a:p>
      </dgm:t>
    </dgm:pt>
    <dgm:pt modelId="{ECFBB812-B9A6-4C0A-9509-76ED7C1B3FB2}" type="parTrans" cxnId="{4FFB7EFC-CFC5-460A-A564-ABBC33A9D66D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46537D17-C130-46E4-9E50-9AAF696D4025}" type="sibTrans" cxnId="{4FFB7EFC-CFC5-460A-A564-ABBC33A9D66D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3110DADC-AC32-4541-961C-1E5FB34B5213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WARD LEVEL</a:t>
          </a:r>
          <a:endParaRPr lang="en-US" sz="2000" b="1" dirty="0">
            <a:solidFill>
              <a:schemeClr val="tx1"/>
            </a:solidFill>
          </a:endParaRPr>
        </a:p>
      </dgm:t>
    </dgm:pt>
    <dgm:pt modelId="{7F3230B4-3E11-43AA-AC9F-02D130F5E586}" type="parTrans" cxnId="{1FE6AF50-6F66-4CD4-BAC2-DFC206A15D3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4954D50E-B55E-4BF2-88C4-DFEC64F0561E}" type="sibTrans" cxnId="{1FE6AF50-6F66-4CD4-BAC2-DFC206A15D3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86C40AA8-A80A-4866-89F9-38507AB61CDF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Ward Committees (WC)</a:t>
          </a:r>
        </a:p>
        <a:p>
          <a:endParaRPr lang="en-US" sz="2000" dirty="0" smtClean="0">
            <a:solidFill>
              <a:schemeClr val="tx1"/>
            </a:solidFill>
          </a:endParaRPr>
        </a:p>
        <a:p>
          <a:r>
            <a:rPr lang="en-US" sz="2000" dirty="0" err="1" smtClean="0">
              <a:solidFill>
                <a:schemeClr val="tx1"/>
              </a:solidFill>
            </a:rPr>
            <a:t>Neighbourhood</a:t>
          </a:r>
          <a:r>
            <a:rPr lang="en-US" sz="2000" dirty="0" smtClean="0">
              <a:solidFill>
                <a:schemeClr val="tx1"/>
              </a:solidFill>
            </a:rPr>
            <a:t> Committees (NHCs)</a:t>
          </a:r>
        </a:p>
        <a:p>
          <a:endParaRPr lang="en-US" sz="2000" dirty="0" smtClean="0">
            <a:solidFill>
              <a:schemeClr val="tx1"/>
            </a:solidFill>
          </a:endParaRPr>
        </a:p>
        <a:p>
          <a:r>
            <a:rPr lang="en-US" sz="2000" i="1" dirty="0" err="1" smtClean="0">
              <a:solidFill>
                <a:schemeClr val="tx1"/>
              </a:solidFill>
            </a:rPr>
            <a:t>Nagarik</a:t>
          </a:r>
          <a:r>
            <a:rPr lang="en-US" sz="2000" dirty="0" smtClean="0">
              <a:solidFill>
                <a:schemeClr val="tx1"/>
              </a:solidFill>
            </a:rPr>
            <a:t> Committees (NC)</a:t>
          </a:r>
          <a:endParaRPr lang="en-US" sz="2000" dirty="0">
            <a:solidFill>
              <a:schemeClr val="tx1"/>
            </a:solidFill>
          </a:endParaRPr>
        </a:p>
      </dgm:t>
    </dgm:pt>
    <dgm:pt modelId="{E88C6619-2C34-48B8-B70C-122B113FD7EB}" type="parTrans" cxnId="{7F5BF39C-4DA1-4FFE-B55A-C9FBC7B1D6B0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9D5025EC-65BB-436A-882C-62AF5D60FF29}" type="sibTrans" cxnId="{7F5BF39C-4DA1-4FFE-B55A-C9FBC7B1D6B0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2FB28219-8844-4848-96F3-B0313687D5E7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SLUM LEVEL</a:t>
          </a:r>
          <a:endParaRPr lang="en-US" sz="2000" b="1" dirty="0">
            <a:solidFill>
              <a:schemeClr val="tx1"/>
            </a:solidFill>
          </a:endParaRPr>
        </a:p>
      </dgm:t>
    </dgm:pt>
    <dgm:pt modelId="{3B1FF851-5771-4249-9B63-F1B39265CF5D}" type="parTrans" cxnId="{6BF3A5E1-FB7E-4890-ACB8-B7505B4AF06F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D53EBC51-1C08-4174-B169-A0B086B18A0F}" type="sibTrans" cxnId="{6BF3A5E1-FB7E-4890-ACB8-B7505B4AF06F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BF6B61F7-184E-403C-A84D-63EDAAFDC71F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</a:rPr>
            <a:t>Neighbourhood</a:t>
          </a:r>
          <a:r>
            <a:rPr lang="en-US" sz="2000" dirty="0" smtClean="0">
              <a:solidFill>
                <a:schemeClr val="tx1"/>
              </a:solidFill>
            </a:rPr>
            <a:t> Groups (NHGs)/ SHGs</a:t>
          </a:r>
        </a:p>
        <a:p>
          <a:endParaRPr lang="en-US" sz="2000" dirty="0" smtClean="0">
            <a:solidFill>
              <a:schemeClr val="tx1"/>
            </a:solidFill>
          </a:endParaRPr>
        </a:p>
        <a:p>
          <a:r>
            <a:rPr lang="en-US" sz="2000" dirty="0" err="1" smtClean="0">
              <a:solidFill>
                <a:schemeClr val="tx1"/>
              </a:solidFill>
            </a:rPr>
            <a:t>Users’s</a:t>
          </a:r>
          <a:r>
            <a:rPr lang="en-US" sz="2000" dirty="0" smtClean="0">
              <a:solidFill>
                <a:schemeClr val="tx1"/>
              </a:solidFill>
            </a:rPr>
            <a:t> groups (BWMCs)</a:t>
          </a:r>
        </a:p>
        <a:p>
          <a:endParaRPr lang="en-US" sz="2000" dirty="0" smtClean="0">
            <a:solidFill>
              <a:schemeClr val="tx1"/>
            </a:solidFill>
          </a:endParaRPr>
        </a:p>
        <a:p>
          <a:r>
            <a:rPr lang="en-US" sz="2000" i="1" dirty="0" err="1" smtClean="0">
              <a:solidFill>
                <a:schemeClr val="tx1"/>
              </a:solidFill>
            </a:rPr>
            <a:t>Bustee</a:t>
          </a:r>
          <a:r>
            <a:rPr lang="en-US" sz="2000" i="1" dirty="0" smtClean="0">
              <a:solidFill>
                <a:schemeClr val="tx1"/>
              </a:solidFill>
            </a:rPr>
            <a:t> </a:t>
          </a:r>
          <a:r>
            <a:rPr lang="en-US" sz="2000" dirty="0" smtClean="0">
              <a:solidFill>
                <a:schemeClr val="tx1"/>
              </a:solidFill>
            </a:rPr>
            <a:t>Committees (BC)</a:t>
          </a:r>
          <a:endParaRPr lang="en-US" sz="2000" dirty="0">
            <a:solidFill>
              <a:schemeClr val="tx1"/>
            </a:solidFill>
          </a:endParaRPr>
        </a:p>
      </dgm:t>
    </dgm:pt>
    <dgm:pt modelId="{08A3066D-8534-4DAE-88A4-90C513CDEE79}" type="parTrans" cxnId="{7B16A669-652E-4643-A54E-E4E4FF805BFA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ECE84A8-EDCC-442D-8236-EEED86E78384}" type="sibTrans" cxnId="{7B16A669-652E-4643-A54E-E4E4FF805BFA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321508BF-9FEF-4F0B-9EDB-A3608DC10F39}" type="pres">
      <dgm:prSet presAssocID="{7231A17C-C4C3-4984-BE57-37A4536C07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851C72-A5A5-4107-B9DB-657122ADA6F7}" type="pres">
      <dgm:prSet presAssocID="{3E22C0FF-81E6-4C23-9C4C-F8F9576E2103}" presName="compositeNode" presStyleCnt="0">
        <dgm:presLayoutVars>
          <dgm:bulletEnabled val="1"/>
        </dgm:presLayoutVars>
      </dgm:prSet>
      <dgm:spPr/>
    </dgm:pt>
    <dgm:pt modelId="{D16BC26C-C1E1-4C81-B899-9BEB7A315939}" type="pres">
      <dgm:prSet presAssocID="{3E22C0FF-81E6-4C23-9C4C-F8F9576E2103}" presName="bgRect" presStyleLbl="node1" presStyleIdx="0" presStyleCnt="3" custScaleY="149224"/>
      <dgm:spPr/>
      <dgm:t>
        <a:bodyPr/>
        <a:lstStyle/>
        <a:p>
          <a:endParaRPr lang="en-US"/>
        </a:p>
      </dgm:t>
    </dgm:pt>
    <dgm:pt modelId="{697AC908-D517-4AEB-AB8D-2319F73D05DE}" type="pres">
      <dgm:prSet presAssocID="{3E22C0FF-81E6-4C23-9C4C-F8F9576E2103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53909-07B9-4756-9A16-88C110CFB3AB}" type="pres">
      <dgm:prSet presAssocID="{3E22C0FF-81E6-4C23-9C4C-F8F9576E210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DDEE5-BC44-40BB-B523-8C07404A33CE}" type="pres">
      <dgm:prSet presAssocID="{895B1DAB-6701-4858-A2DF-1CB3C68E87D1}" presName="hSp" presStyleCnt="0"/>
      <dgm:spPr/>
    </dgm:pt>
    <dgm:pt modelId="{E17573F8-CFF6-4321-B76E-F0F6FF32E697}" type="pres">
      <dgm:prSet presAssocID="{895B1DAB-6701-4858-A2DF-1CB3C68E87D1}" presName="vProcSp" presStyleCnt="0"/>
      <dgm:spPr/>
    </dgm:pt>
    <dgm:pt modelId="{B4E98279-AF6E-4726-980E-76967A3B0573}" type="pres">
      <dgm:prSet presAssocID="{895B1DAB-6701-4858-A2DF-1CB3C68E87D1}" presName="vSp1" presStyleCnt="0"/>
      <dgm:spPr/>
    </dgm:pt>
    <dgm:pt modelId="{7EB3A841-4B0D-4BB1-B7F9-4D3A9622539E}" type="pres">
      <dgm:prSet presAssocID="{895B1DAB-6701-4858-A2DF-1CB3C68E87D1}" presName="simulatedConn" presStyleLbl="solidFgAcc1" presStyleIdx="0" presStyleCnt="2"/>
      <dgm:spPr/>
    </dgm:pt>
    <dgm:pt modelId="{328C2E5E-565C-4D25-89E1-335FD79D7A59}" type="pres">
      <dgm:prSet presAssocID="{895B1DAB-6701-4858-A2DF-1CB3C68E87D1}" presName="vSp2" presStyleCnt="0"/>
      <dgm:spPr/>
    </dgm:pt>
    <dgm:pt modelId="{25B1BDA9-F836-4C16-AC1D-6DEB98C21765}" type="pres">
      <dgm:prSet presAssocID="{895B1DAB-6701-4858-A2DF-1CB3C68E87D1}" presName="sibTrans" presStyleCnt="0"/>
      <dgm:spPr/>
    </dgm:pt>
    <dgm:pt modelId="{03193245-A58E-48C7-8DAB-A666741D2AB4}" type="pres">
      <dgm:prSet presAssocID="{3110DADC-AC32-4541-961C-1E5FB34B5213}" presName="compositeNode" presStyleCnt="0">
        <dgm:presLayoutVars>
          <dgm:bulletEnabled val="1"/>
        </dgm:presLayoutVars>
      </dgm:prSet>
      <dgm:spPr/>
    </dgm:pt>
    <dgm:pt modelId="{6C3EED41-9F42-4586-BB7D-B58FBB0CA292}" type="pres">
      <dgm:prSet presAssocID="{3110DADC-AC32-4541-961C-1E5FB34B5213}" presName="bgRect" presStyleLbl="node1" presStyleIdx="1" presStyleCnt="3" custScaleY="142805"/>
      <dgm:spPr/>
      <dgm:t>
        <a:bodyPr/>
        <a:lstStyle/>
        <a:p>
          <a:endParaRPr lang="en-US"/>
        </a:p>
      </dgm:t>
    </dgm:pt>
    <dgm:pt modelId="{79BDA625-D6C0-4A0A-85CE-A1658EC09773}" type="pres">
      <dgm:prSet presAssocID="{3110DADC-AC32-4541-961C-1E5FB34B5213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EAAF35-FF35-40CB-8519-A759FE96FAB9}" type="pres">
      <dgm:prSet presAssocID="{3110DADC-AC32-4541-961C-1E5FB34B5213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7B602-8F0D-47D9-A53A-D50C7EDF5185}" type="pres">
      <dgm:prSet presAssocID="{4954D50E-B55E-4BF2-88C4-DFEC64F0561E}" presName="hSp" presStyleCnt="0"/>
      <dgm:spPr/>
    </dgm:pt>
    <dgm:pt modelId="{5A616354-E5B4-48C7-B7AC-1E9F5FBC81CB}" type="pres">
      <dgm:prSet presAssocID="{4954D50E-B55E-4BF2-88C4-DFEC64F0561E}" presName="vProcSp" presStyleCnt="0"/>
      <dgm:spPr/>
    </dgm:pt>
    <dgm:pt modelId="{80FCCF2F-58B9-4129-B8B7-62A72174EF76}" type="pres">
      <dgm:prSet presAssocID="{4954D50E-B55E-4BF2-88C4-DFEC64F0561E}" presName="vSp1" presStyleCnt="0"/>
      <dgm:spPr/>
    </dgm:pt>
    <dgm:pt modelId="{CF094F52-85B5-4876-8574-A05387117D84}" type="pres">
      <dgm:prSet presAssocID="{4954D50E-B55E-4BF2-88C4-DFEC64F0561E}" presName="simulatedConn" presStyleLbl="solidFgAcc1" presStyleIdx="1" presStyleCnt="2"/>
      <dgm:spPr/>
    </dgm:pt>
    <dgm:pt modelId="{730BEC94-89C3-4AED-8AF8-FED3F4D49D5C}" type="pres">
      <dgm:prSet presAssocID="{4954D50E-B55E-4BF2-88C4-DFEC64F0561E}" presName="vSp2" presStyleCnt="0"/>
      <dgm:spPr/>
    </dgm:pt>
    <dgm:pt modelId="{21374F86-256D-4DAE-AA4D-5564C8324B5F}" type="pres">
      <dgm:prSet presAssocID="{4954D50E-B55E-4BF2-88C4-DFEC64F0561E}" presName="sibTrans" presStyleCnt="0"/>
      <dgm:spPr/>
    </dgm:pt>
    <dgm:pt modelId="{B82813D8-EF6E-42D7-AC96-C406F0C58538}" type="pres">
      <dgm:prSet presAssocID="{2FB28219-8844-4848-96F3-B0313687D5E7}" presName="compositeNode" presStyleCnt="0">
        <dgm:presLayoutVars>
          <dgm:bulletEnabled val="1"/>
        </dgm:presLayoutVars>
      </dgm:prSet>
      <dgm:spPr/>
    </dgm:pt>
    <dgm:pt modelId="{C21BA348-DAD1-4167-B79A-CB69C8425314}" type="pres">
      <dgm:prSet presAssocID="{2FB28219-8844-4848-96F3-B0313687D5E7}" presName="bgRect" presStyleLbl="node1" presStyleIdx="2" presStyleCnt="3" custScaleY="142805"/>
      <dgm:spPr/>
      <dgm:t>
        <a:bodyPr/>
        <a:lstStyle/>
        <a:p>
          <a:endParaRPr lang="en-US"/>
        </a:p>
      </dgm:t>
    </dgm:pt>
    <dgm:pt modelId="{C21F9022-170E-453D-B390-92735FFEE2BF}" type="pres">
      <dgm:prSet presAssocID="{2FB28219-8844-4848-96F3-B0313687D5E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5799B-C66C-47AF-B15F-5AA2FADB7867}" type="pres">
      <dgm:prSet presAssocID="{2FB28219-8844-4848-96F3-B0313687D5E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D243C5-8236-40D1-A851-B2B9B168804B}" type="presOf" srcId="{BF6B61F7-184E-403C-A84D-63EDAAFDC71F}" destId="{6975799B-C66C-47AF-B15F-5AA2FADB7867}" srcOrd="0" destOrd="0" presId="urn:microsoft.com/office/officeart/2005/8/layout/hProcess7#2"/>
    <dgm:cxn modelId="{E3CA5725-1196-4BCA-B7B0-B9D7C7C9354F}" type="presOf" srcId="{3E22C0FF-81E6-4C23-9C4C-F8F9576E2103}" destId="{697AC908-D517-4AEB-AB8D-2319F73D05DE}" srcOrd="1" destOrd="0" presId="urn:microsoft.com/office/officeart/2005/8/layout/hProcess7#2"/>
    <dgm:cxn modelId="{FC7C5F25-97F8-4EFB-B9E6-F0AEECA8DFA0}" type="presOf" srcId="{2FB28219-8844-4848-96F3-B0313687D5E7}" destId="{C21F9022-170E-453D-B390-92735FFEE2BF}" srcOrd="1" destOrd="0" presId="urn:microsoft.com/office/officeart/2005/8/layout/hProcess7#2"/>
    <dgm:cxn modelId="{2955EDFA-5E8B-43D3-AE25-301FD846F532}" type="presOf" srcId="{2FB28219-8844-4848-96F3-B0313687D5E7}" destId="{C21BA348-DAD1-4167-B79A-CB69C8425314}" srcOrd="0" destOrd="0" presId="urn:microsoft.com/office/officeart/2005/8/layout/hProcess7#2"/>
    <dgm:cxn modelId="{8013E824-4192-4FC3-AD38-83BB27204180}" type="presOf" srcId="{86C40AA8-A80A-4866-89F9-38507AB61CDF}" destId="{15EAAF35-FF35-40CB-8519-A759FE96FAB9}" srcOrd="0" destOrd="0" presId="urn:microsoft.com/office/officeart/2005/8/layout/hProcess7#2"/>
    <dgm:cxn modelId="{C7AAFEDC-F4DF-4306-BF76-AF09BF299436}" type="presOf" srcId="{7231A17C-C4C3-4984-BE57-37A4536C07B6}" destId="{321508BF-9FEF-4F0B-9EDB-A3608DC10F39}" srcOrd="0" destOrd="0" presId="urn:microsoft.com/office/officeart/2005/8/layout/hProcess7#2"/>
    <dgm:cxn modelId="{4FFB7EFC-CFC5-460A-A564-ABBC33A9D66D}" srcId="{3E22C0FF-81E6-4C23-9C4C-F8F9576E2103}" destId="{D696F86F-5246-41D5-9E18-294573C17CAF}" srcOrd="0" destOrd="0" parTransId="{ECFBB812-B9A6-4C0A-9509-76ED7C1B3FB2}" sibTransId="{46537D17-C130-46E4-9E50-9AAF696D4025}"/>
    <dgm:cxn modelId="{1A7E29C6-DAE9-4990-8E31-7CB969F4334E}" type="presOf" srcId="{3110DADC-AC32-4541-961C-1E5FB34B5213}" destId="{6C3EED41-9F42-4586-BB7D-B58FBB0CA292}" srcOrd="0" destOrd="0" presId="urn:microsoft.com/office/officeart/2005/8/layout/hProcess7#2"/>
    <dgm:cxn modelId="{487AD26C-6913-4309-A5FF-D256CC37392A}" type="presOf" srcId="{3110DADC-AC32-4541-961C-1E5FB34B5213}" destId="{79BDA625-D6C0-4A0A-85CE-A1658EC09773}" srcOrd="1" destOrd="0" presId="urn:microsoft.com/office/officeart/2005/8/layout/hProcess7#2"/>
    <dgm:cxn modelId="{1FE6AF50-6F66-4CD4-BAC2-DFC206A15D3C}" srcId="{7231A17C-C4C3-4984-BE57-37A4536C07B6}" destId="{3110DADC-AC32-4541-961C-1E5FB34B5213}" srcOrd="1" destOrd="0" parTransId="{7F3230B4-3E11-43AA-AC9F-02D130F5E586}" sibTransId="{4954D50E-B55E-4BF2-88C4-DFEC64F0561E}"/>
    <dgm:cxn modelId="{C114D561-9817-4A99-95D6-AFA195FD59F6}" type="presOf" srcId="{D696F86F-5246-41D5-9E18-294573C17CAF}" destId="{85C53909-07B9-4756-9A16-88C110CFB3AB}" srcOrd="0" destOrd="0" presId="urn:microsoft.com/office/officeart/2005/8/layout/hProcess7#2"/>
    <dgm:cxn modelId="{42216390-7FA0-4299-A5F1-77025C19D7C5}" srcId="{7231A17C-C4C3-4984-BE57-37A4536C07B6}" destId="{3E22C0FF-81E6-4C23-9C4C-F8F9576E2103}" srcOrd="0" destOrd="0" parTransId="{B3A6A689-B72A-450B-8237-8C63DF8FCC25}" sibTransId="{895B1DAB-6701-4858-A2DF-1CB3C68E87D1}"/>
    <dgm:cxn modelId="{7F5BF39C-4DA1-4FFE-B55A-C9FBC7B1D6B0}" srcId="{3110DADC-AC32-4541-961C-1E5FB34B5213}" destId="{86C40AA8-A80A-4866-89F9-38507AB61CDF}" srcOrd="0" destOrd="0" parTransId="{E88C6619-2C34-48B8-B70C-122B113FD7EB}" sibTransId="{9D5025EC-65BB-436A-882C-62AF5D60FF29}"/>
    <dgm:cxn modelId="{E99263AE-EF0A-4026-BE50-C0187A1CCA73}" type="presOf" srcId="{3E22C0FF-81E6-4C23-9C4C-F8F9576E2103}" destId="{D16BC26C-C1E1-4C81-B899-9BEB7A315939}" srcOrd="0" destOrd="0" presId="urn:microsoft.com/office/officeart/2005/8/layout/hProcess7#2"/>
    <dgm:cxn modelId="{6BF3A5E1-FB7E-4890-ACB8-B7505B4AF06F}" srcId="{7231A17C-C4C3-4984-BE57-37A4536C07B6}" destId="{2FB28219-8844-4848-96F3-B0313687D5E7}" srcOrd="2" destOrd="0" parTransId="{3B1FF851-5771-4249-9B63-F1B39265CF5D}" sibTransId="{D53EBC51-1C08-4174-B169-A0B086B18A0F}"/>
    <dgm:cxn modelId="{7B16A669-652E-4643-A54E-E4E4FF805BFA}" srcId="{2FB28219-8844-4848-96F3-B0313687D5E7}" destId="{BF6B61F7-184E-403C-A84D-63EDAAFDC71F}" srcOrd="0" destOrd="0" parTransId="{08A3066D-8534-4DAE-88A4-90C513CDEE79}" sibTransId="{0ECE84A8-EDCC-442D-8236-EEED86E78384}"/>
    <dgm:cxn modelId="{013FD236-C561-499D-A370-31FC25B44FB8}" type="presParOf" srcId="{321508BF-9FEF-4F0B-9EDB-A3608DC10F39}" destId="{04851C72-A5A5-4107-B9DB-657122ADA6F7}" srcOrd="0" destOrd="0" presId="urn:microsoft.com/office/officeart/2005/8/layout/hProcess7#2"/>
    <dgm:cxn modelId="{7FBD57D4-CEAE-4EAF-8DEB-DCD9D6FCC7CB}" type="presParOf" srcId="{04851C72-A5A5-4107-B9DB-657122ADA6F7}" destId="{D16BC26C-C1E1-4C81-B899-9BEB7A315939}" srcOrd="0" destOrd="0" presId="urn:microsoft.com/office/officeart/2005/8/layout/hProcess7#2"/>
    <dgm:cxn modelId="{93CC96DD-5E05-4075-A7E4-F3760DA40694}" type="presParOf" srcId="{04851C72-A5A5-4107-B9DB-657122ADA6F7}" destId="{697AC908-D517-4AEB-AB8D-2319F73D05DE}" srcOrd="1" destOrd="0" presId="urn:microsoft.com/office/officeart/2005/8/layout/hProcess7#2"/>
    <dgm:cxn modelId="{13B87C3F-FAA2-4F3B-8C9A-41DC74C8DDEA}" type="presParOf" srcId="{04851C72-A5A5-4107-B9DB-657122ADA6F7}" destId="{85C53909-07B9-4756-9A16-88C110CFB3AB}" srcOrd="2" destOrd="0" presId="urn:microsoft.com/office/officeart/2005/8/layout/hProcess7#2"/>
    <dgm:cxn modelId="{BA678B01-71DF-45B9-B3E7-2ADF48B8BBB5}" type="presParOf" srcId="{321508BF-9FEF-4F0B-9EDB-A3608DC10F39}" destId="{003DDEE5-BC44-40BB-B523-8C07404A33CE}" srcOrd="1" destOrd="0" presId="urn:microsoft.com/office/officeart/2005/8/layout/hProcess7#2"/>
    <dgm:cxn modelId="{46ABF86A-DFE3-487C-8E64-D51262EDFC92}" type="presParOf" srcId="{321508BF-9FEF-4F0B-9EDB-A3608DC10F39}" destId="{E17573F8-CFF6-4321-B76E-F0F6FF32E697}" srcOrd="2" destOrd="0" presId="urn:microsoft.com/office/officeart/2005/8/layout/hProcess7#2"/>
    <dgm:cxn modelId="{C662EC67-F8E4-4D92-AB76-A8ED7AB3545D}" type="presParOf" srcId="{E17573F8-CFF6-4321-B76E-F0F6FF32E697}" destId="{B4E98279-AF6E-4726-980E-76967A3B0573}" srcOrd="0" destOrd="0" presId="urn:microsoft.com/office/officeart/2005/8/layout/hProcess7#2"/>
    <dgm:cxn modelId="{0E9C8625-D733-4A4D-8DCE-46AB096AC670}" type="presParOf" srcId="{E17573F8-CFF6-4321-B76E-F0F6FF32E697}" destId="{7EB3A841-4B0D-4BB1-B7F9-4D3A9622539E}" srcOrd="1" destOrd="0" presId="urn:microsoft.com/office/officeart/2005/8/layout/hProcess7#2"/>
    <dgm:cxn modelId="{3A753550-0A3B-4219-A4C3-686F00A6EEB3}" type="presParOf" srcId="{E17573F8-CFF6-4321-B76E-F0F6FF32E697}" destId="{328C2E5E-565C-4D25-89E1-335FD79D7A59}" srcOrd="2" destOrd="0" presId="urn:microsoft.com/office/officeart/2005/8/layout/hProcess7#2"/>
    <dgm:cxn modelId="{9CF425F9-DE6B-4823-8CB9-3569F52E96D9}" type="presParOf" srcId="{321508BF-9FEF-4F0B-9EDB-A3608DC10F39}" destId="{25B1BDA9-F836-4C16-AC1D-6DEB98C21765}" srcOrd="3" destOrd="0" presId="urn:microsoft.com/office/officeart/2005/8/layout/hProcess7#2"/>
    <dgm:cxn modelId="{8C09FAB9-5CE7-418E-9C49-5F0D61A72652}" type="presParOf" srcId="{321508BF-9FEF-4F0B-9EDB-A3608DC10F39}" destId="{03193245-A58E-48C7-8DAB-A666741D2AB4}" srcOrd="4" destOrd="0" presId="urn:microsoft.com/office/officeart/2005/8/layout/hProcess7#2"/>
    <dgm:cxn modelId="{E17EAB6C-9F5D-4B46-82ED-DBB1B8F86C8C}" type="presParOf" srcId="{03193245-A58E-48C7-8DAB-A666741D2AB4}" destId="{6C3EED41-9F42-4586-BB7D-B58FBB0CA292}" srcOrd="0" destOrd="0" presId="urn:microsoft.com/office/officeart/2005/8/layout/hProcess7#2"/>
    <dgm:cxn modelId="{03B59045-B80B-4EFB-BE27-CA57C1D04F40}" type="presParOf" srcId="{03193245-A58E-48C7-8DAB-A666741D2AB4}" destId="{79BDA625-D6C0-4A0A-85CE-A1658EC09773}" srcOrd="1" destOrd="0" presId="urn:microsoft.com/office/officeart/2005/8/layout/hProcess7#2"/>
    <dgm:cxn modelId="{CF30B3C7-739C-41CD-9247-5C97461526C2}" type="presParOf" srcId="{03193245-A58E-48C7-8DAB-A666741D2AB4}" destId="{15EAAF35-FF35-40CB-8519-A759FE96FAB9}" srcOrd="2" destOrd="0" presId="urn:microsoft.com/office/officeart/2005/8/layout/hProcess7#2"/>
    <dgm:cxn modelId="{3091935D-AA5F-4901-8DFB-A13EDE2BCDAE}" type="presParOf" srcId="{321508BF-9FEF-4F0B-9EDB-A3608DC10F39}" destId="{5047B602-8F0D-47D9-A53A-D50C7EDF5185}" srcOrd="5" destOrd="0" presId="urn:microsoft.com/office/officeart/2005/8/layout/hProcess7#2"/>
    <dgm:cxn modelId="{28C241B0-4DCC-423A-AC2C-07072E7C7EFA}" type="presParOf" srcId="{321508BF-9FEF-4F0B-9EDB-A3608DC10F39}" destId="{5A616354-E5B4-48C7-B7AC-1E9F5FBC81CB}" srcOrd="6" destOrd="0" presId="urn:microsoft.com/office/officeart/2005/8/layout/hProcess7#2"/>
    <dgm:cxn modelId="{F58AA811-EFF7-4F63-B626-E73C240F17CA}" type="presParOf" srcId="{5A616354-E5B4-48C7-B7AC-1E9F5FBC81CB}" destId="{80FCCF2F-58B9-4129-B8B7-62A72174EF76}" srcOrd="0" destOrd="0" presId="urn:microsoft.com/office/officeart/2005/8/layout/hProcess7#2"/>
    <dgm:cxn modelId="{D72603BB-4C7E-4C26-93C3-536A2D033EB5}" type="presParOf" srcId="{5A616354-E5B4-48C7-B7AC-1E9F5FBC81CB}" destId="{CF094F52-85B5-4876-8574-A05387117D84}" srcOrd="1" destOrd="0" presId="urn:microsoft.com/office/officeart/2005/8/layout/hProcess7#2"/>
    <dgm:cxn modelId="{8CFDD937-6215-406A-ABE3-68B47B5703EE}" type="presParOf" srcId="{5A616354-E5B4-48C7-B7AC-1E9F5FBC81CB}" destId="{730BEC94-89C3-4AED-8AF8-FED3F4D49D5C}" srcOrd="2" destOrd="0" presId="urn:microsoft.com/office/officeart/2005/8/layout/hProcess7#2"/>
    <dgm:cxn modelId="{0D7A88AE-5CEC-45CF-923D-A00E7DDEF0D2}" type="presParOf" srcId="{321508BF-9FEF-4F0B-9EDB-A3608DC10F39}" destId="{21374F86-256D-4DAE-AA4D-5564C8324B5F}" srcOrd="7" destOrd="0" presId="urn:microsoft.com/office/officeart/2005/8/layout/hProcess7#2"/>
    <dgm:cxn modelId="{6622A53D-A5F5-4587-B79C-FFE81824E010}" type="presParOf" srcId="{321508BF-9FEF-4F0B-9EDB-A3608DC10F39}" destId="{B82813D8-EF6E-42D7-AC96-C406F0C58538}" srcOrd="8" destOrd="0" presId="urn:microsoft.com/office/officeart/2005/8/layout/hProcess7#2"/>
    <dgm:cxn modelId="{A26E7D64-E00A-4B2C-9A3B-518008AEAB7F}" type="presParOf" srcId="{B82813D8-EF6E-42D7-AC96-C406F0C58538}" destId="{C21BA348-DAD1-4167-B79A-CB69C8425314}" srcOrd="0" destOrd="0" presId="urn:microsoft.com/office/officeart/2005/8/layout/hProcess7#2"/>
    <dgm:cxn modelId="{5B07FAC7-DAF9-4858-9EF7-F9A8EB9F6012}" type="presParOf" srcId="{B82813D8-EF6E-42D7-AC96-C406F0C58538}" destId="{C21F9022-170E-453D-B390-92735FFEE2BF}" srcOrd="1" destOrd="0" presId="urn:microsoft.com/office/officeart/2005/8/layout/hProcess7#2"/>
    <dgm:cxn modelId="{41EC2AE0-652C-4770-8F24-2694576ABFAD}" type="presParOf" srcId="{B82813D8-EF6E-42D7-AC96-C406F0C58538}" destId="{6975799B-C66C-47AF-B15F-5AA2FADB7867}" srcOrd="2" destOrd="0" presId="urn:microsoft.com/office/officeart/2005/8/layout/hProcess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32309-23B8-44F6-A38C-814723BE1DA4}">
      <dsp:nvSpPr>
        <dsp:cNvPr id="0" name=""/>
        <dsp:cNvSpPr/>
      </dsp:nvSpPr>
      <dsp:spPr>
        <a:xfrm>
          <a:off x="1535479" y="0"/>
          <a:ext cx="1729640" cy="1564558"/>
        </a:xfrm>
        <a:prstGeom prst="trapezoid">
          <a:avLst>
            <a:gd name="adj" fmla="val 525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itchFamily="34" charset="0"/>
              <a:cs typeface="Arial" pitchFamily="34" charset="0"/>
            </a:rPr>
            <a:t>Community Development Society  </a:t>
          </a: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(CDS) at </a:t>
          </a:r>
          <a:r>
            <a:rPr lang="en-US" sz="1400" b="1" kern="1200" dirty="0">
              <a:latin typeface="Arial" pitchFamily="34" charset="0"/>
              <a:cs typeface="Arial" pitchFamily="34" charset="0"/>
            </a:rPr>
            <a:t>city level (3)</a:t>
          </a:r>
        </a:p>
      </dsp:txBody>
      <dsp:txXfrm>
        <a:off x="1535479" y="0"/>
        <a:ext cx="1729640" cy="1564558"/>
      </dsp:txXfrm>
    </dsp:sp>
    <dsp:sp modelId="{AE6C18D7-4F3D-4542-9388-4CCD3442B384}">
      <dsp:nvSpPr>
        <dsp:cNvPr id="0" name=""/>
        <dsp:cNvSpPr/>
      </dsp:nvSpPr>
      <dsp:spPr>
        <a:xfrm>
          <a:off x="821393" y="1564558"/>
          <a:ext cx="3157813" cy="1442882"/>
        </a:xfrm>
        <a:prstGeom prst="trapezoid">
          <a:avLst>
            <a:gd name="adj" fmla="val 525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>
              <a:latin typeface="Arial" pitchFamily="34" charset="0"/>
              <a:cs typeface="Arial" pitchFamily="34" charset="0"/>
            </a:rPr>
            <a:t>Neighbourhood</a:t>
          </a:r>
          <a:r>
            <a:rPr lang="en-US" sz="1400" b="1" kern="1200" dirty="0">
              <a:latin typeface="Arial" pitchFamily="34" charset="0"/>
              <a:cs typeface="Arial" pitchFamily="34" charset="0"/>
            </a:rPr>
            <a:t> Committees (NHCs) at Ward Level (33)</a:t>
          </a:r>
        </a:p>
      </dsp:txBody>
      <dsp:txXfrm>
        <a:off x="1374010" y="1564558"/>
        <a:ext cx="2052578" cy="1442882"/>
      </dsp:txXfrm>
    </dsp:sp>
    <dsp:sp modelId="{1A9729B7-ADAF-4C1B-A55D-8ED9415197F2}">
      <dsp:nvSpPr>
        <dsp:cNvPr id="0" name=""/>
        <dsp:cNvSpPr/>
      </dsp:nvSpPr>
      <dsp:spPr>
        <a:xfrm>
          <a:off x="0" y="3007441"/>
          <a:ext cx="4800600" cy="1564558"/>
        </a:xfrm>
        <a:prstGeom prst="trapezoid">
          <a:avLst>
            <a:gd name="adj" fmla="val 525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>
              <a:latin typeface="Arial" pitchFamily="34" charset="0"/>
              <a:cs typeface="Arial" pitchFamily="34" charset="0"/>
            </a:rPr>
            <a:t>Neighbourhood Groups (NHGs) at para level (423)</a:t>
          </a:r>
        </a:p>
      </dsp:txBody>
      <dsp:txXfrm>
        <a:off x="840104" y="3007441"/>
        <a:ext cx="3120390" cy="15645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031A7-A51F-4572-B1A7-A9D97EDF99E2}">
      <dsp:nvSpPr>
        <dsp:cNvPr id="0" name=""/>
        <dsp:cNvSpPr/>
      </dsp:nvSpPr>
      <dsp:spPr>
        <a:xfrm>
          <a:off x="1177290" y="0"/>
          <a:ext cx="2160270" cy="120015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CDS with members from each NHC</a:t>
          </a:r>
        </a:p>
      </dsp:txBody>
      <dsp:txXfrm>
        <a:off x="1212441" y="35151"/>
        <a:ext cx="2089968" cy="1129848"/>
      </dsp:txXfrm>
    </dsp:sp>
    <dsp:sp modelId="{E67786F7-8E24-4892-9233-EAC091DE9CFE}">
      <dsp:nvSpPr>
        <dsp:cNvPr id="0" name=""/>
        <dsp:cNvSpPr/>
      </dsp:nvSpPr>
      <dsp:spPr>
        <a:xfrm rot="16200000">
          <a:off x="2032396" y="1230153"/>
          <a:ext cx="450056" cy="5400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2095404" y="1410176"/>
        <a:ext cx="324041" cy="315039"/>
      </dsp:txXfrm>
    </dsp:sp>
    <dsp:sp modelId="{8DEAE13C-9495-49E5-9429-77E75474CA51}">
      <dsp:nvSpPr>
        <dsp:cNvPr id="0" name=""/>
        <dsp:cNvSpPr/>
      </dsp:nvSpPr>
      <dsp:spPr>
        <a:xfrm>
          <a:off x="1177290" y="1800224"/>
          <a:ext cx="2160270" cy="1200150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NHCs with 2 members from each NHG</a:t>
          </a:r>
        </a:p>
      </dsp:txBody>
      <dsp:txXfrm>
        <a:off x="1212441" y="1835375"/>
        <a:ext cx="2089968" cy="1129848"/>
      </dsp:txXfrm>
    </dsp:sp>
    <dsp:sp modelId="{51D23174-72E3-4BA1-9115-EBA38AC7C6F4}">
      <dsp:nvSpPr>
        <dsp:cNvPr id="0" name=""/>
        <dsp:cNvSpPr/>
      </dsp:nvSpPr>
      <dsp:spPr>
        <a:xfrm rot="16200000">
          <a:off x="2099697" y="3030378"/>
          <a:ext cx="451336" cy="5400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2163345" y="3210145"/>
        <a:ext cx="324041" cy="315935"/>
      </dsp:txXfrm>
    </dsp:sp>
    <dsp:sp modelId="{798C60D1-CC4C-4456-B766-16A745703CE7}">
      <dsp:nvSpPr>
        <dsp:cNvPr id="0" name=""/>
        <dsp:cNvSpPr/>
      </dsp:nvSpPr>
      <dsp:spPr>
        <a:xfrm>
          <a:off x="1313170" y="3600450"/>
          <a:ext cx="2160270" cy="1200150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RCVs in each NHG</a:t>
          </a:r>
        </a:p>
      </dsp:txBody>
      <dsp:txXfrm>
        <a:off x="1348321" y="3635601"/>
        <a:ext cx="2089968" cy="11298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BC26C-C1E1-4C81-B899-9BEB7A315939}">
      <dsp:nvSpPr>
        <dsp:cNvPr id="0" name=""/>
        <dsp:cNvSpPr/>
      </dsp:nvSpPr>
      <dsp:spPr>
        <a:xfrm>
          <a:off x="583" y="152393"/>
          <a:ext cx="2510662" cy="4495812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CITY LEVEL</a:t>
          </a:r>
          <a:endParaRPr lang="en-US" sz="2000" b="1" kern="1200" dirty="0">
            <a:solidFill>
              <a:schemeClr val="tx1"/>
            </a:solidFill>
          </a:endParaRPr>
        </a:p>
      </dsp:txBody>
      <dsp:txXfrm rot="16200000">
        <a:off x="-1591633" y="1744610"/>
        <a:ext cx="3686566" cy="502132"/>
      </dsp:txXfrm>
    </dsp:sp>
    <dsp:sp modelId="{85C53909-07B9-4756-9A16-88C110CFB3AB}">
      <dsp:nvSpPr>
        <dsp:cNvPr id="0" name=""/>
        <dsp:cNvSpPr/>
      </dsp:nvSpPr>
      <dsp:spPr>
        <a:xfrm>
          <a:off x="502715" y="152393"/>
          <a:ext cx="1870443" cy="449581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Community Development Societies (CDS)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Sanjukta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Nagarik</a:t>
          </a:r>
          <a:r>
            <a:rPr lang="en-US" sz="2000" kern="1200" dirty="0" smtClean="0">
              <a:solidFill>
                <a:schemeClr val="tx1"/>
              </a:solidFill>
            </a:rPr>
            <a:t> Committee (SNC) of Left Front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02715" y="152393"/>
        <a:ext cx="1870443" cy="4495812"/>
      </dsp:txXfrm>
    </dsp:sp>
    <dsp:sp modelId="{6C3EED41-9F42-4586-BB7D-B58FBB0CA292}">
      <dsp:nvSpPr>
        <dsp:cNvPr id="0" name=""/>
        <dsp:cNvSpPr/>
      </dsp:nvSpPr>
      <dsp:spPr>
        <a:xfrm>
          <a:off x="2599118" y="152393"/>
          <a:ext cx="2510662" cy="4302421"/>
        </a:xfrm>
        <a:prstGeom prst="roundRect">
          <a:avLst>
            <a:gd name="adj" fmla="val 5000"/>
          </a:avLst>
        </a:prstGeom>
        <a:solidFill>
          <a:schemeClr val="accent4">
            <a:hueOff val="5206173"/>
            <a:satOff val="-29601"/>
            <a:lumOff val="95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WARD LEVEL</a:t>
          </a:r>
          <a:endParaRPr lang="en-US" sz="2000" b="1" kern="1200" dirty="0">
            <a:solidFill>
              <a:schemeClr val="tx1"/>
            </a:solidFill>
          </a:endParaRPr>
        </a:p>
      </dsp:txBody>
      <dsp:txXfrm rot="16200000">
        <a:off x="1086192" y="1665320"/>
        <a:ext cx="3527985" cy="502132"/>
      </dsp:txXfrm>
    </dsp:sp>
    <dsp:sp modelId="{7EB3A841-4B0D-4BB1-B7F9-4D3A9622539E}">
      <dsp:nvSpPr>
        <dsp:cNvPr id="0" name=""/>
        <dsp:cNvSpPr/>
      </dsp:nvSpPr>
      <dsp:spPr>
        <a:xfrm rot="5400000">
          <a:off x="2390429" y="2545257"/>
          <a:ext cx="442485" cy="37659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AAF35-FF35-40CB-8519-A759FE96FAB9}">
      <dsp:nvSpPr>
        <dsp:cNvPr id="0" name=""/>
        <dsp:cNvSpPr/>
      </dsp:nvSpPr>
      <dsp:spPr>
        <a:xfrm>
          <a:off x="3101251" y="152393"/>
          <a:ext cx="1870443" cy="430242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Ward Committees (WC)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Neighbourhood</a:t>
          </a:r>
          <a:r>
            <a:rPr lang="en-US" sz="2000" kern="1200" dirty="0" smtClean="0">
              <a:solidFill>
                <a:schemeClr val="tx1"/>
              </a:solidFill>
            </a:rPr>
            <a:t> Committees (NHCs)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err="1" smtClean="0">
              <a:solidFill>
                <a:schemeClr val="tx1"/>
              </a:solidFill>
            </a:rPr>
            <a:t>Nagarik</a:t>
          </a:r>
          <a:r>
            <a:rPr lang="en-US" sz="2000" kern="1200" dirty="0" smtClean="0">
              <a:solidFill>
                <a:schemeClr val="tx1"/>
              </a:solidFill>
            </a:rPr>
            <a:t> Committees (NC)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101251" y="152393"/>
        <a:ext cx="1870443" cy="4302421"/>
      </dsp:txXfrm>
    </dsp:sp>
    <dsp:sp modelId="{C21BA348-DAD1-4167-B79A-CB69C8425314}">
      <dsp:nvSpPr>
        <dsp:cNvPr id="0" name=""/>
        <dsp:cNvSpPr/>
      </dsp:nvSpPr>
      <dsp:spPr>
        <a:xfrm>
          <a:off x="5197654" y="152393"/>
          <a:ext cx="2510662" cy="4302421"/>
        </a:xfrm>
        <a:prstGeom prst="roundRect">
          <a:avLst>
            <a:gd name="adj" fmla="val 5000"/>
          </a:avLst>
        </a:prstGeom>
        <a:solidFill>
          <a:schemeClr val="accent4">
            <a:hueOff val="10412346"/>
            <a:satOff val="-59202"/>
            <a:lumOff val="190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SLUM LEVEL</a:t>
          </a:r>
          <a:endParaRPr lang="en-US" sz="2000" b="1" kern="1200" dirty="0">
            <a:solidFill>
              <a:schemeClr val="tx1"/>
            </a:solidFill>
          </a:endParaRPr>
        </a:p>
      </dsp:txBody>
      <dsp:txXfrm rot="16200000">
        <a:off x="3684727" y="1665320"/>
        <a:ext cx="3527985" cy="502132"/>
      </dsp:txXfrm>
    </dsp:sp>
    <dsp:sp modelId="{CF094F52-85B5-4876-8574-A05387117D84}">
      <dsp:nvSpPr>
        <dsp:cNvPr id="0" name=""/>
        <dsp:cNvSpPr/>
      </dsp:nvSpPr>
      <dsp:spPr>
        <a:xfrm rot="5400000">
          <a:off x="4988964" y="2545257"/>
          <a:ext cx="442485" cy="37659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0412346"/>
              <a:satOff val="-59202"/>
              <a:lumOff val="19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5799B-C66C-47AF-B15F-5AA2FADB7867}">
      <dsp:nvSpPr>
        <dsp:cNvPr id="0" name=""/>
        <dsp:cNvSpPr/>
      </dsp:nvSpPr>
      <dsp:spPr>
        <a:xfrm>
          <a:off x="5699786" y="152393"/>
          <a:ext cx="1870443" cy="430242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Neighbourhood</a:t>
          </a:r>
          <a:r>
            <a:rPr lang="en-US" sz="2000" kern="1200" dirty="0" smtClean="0">
              <a:solidFill>
                <a:schemeClr val="tx1"/>
              </a:solidFill>
            </a:rPr>
            <a:t> Groups (NHGs)/ SHGs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Users’s</a:t>
          </a:r>
          <a:r>
            <a:rPr lang="en-US" sz="2000" kern="1200" dirty="0" smtClean="0">
              <a:solidFill>
                <a:schemeClr val="tx1"/>
              </a:solidFill>
            </a:rPr>
            <a:t> groups (BWMCs)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err="1" smtClean="0">
              <a:solidFill>
                <a:schemeClr val="tx1"/>
              </a:solidFill>
            </a:rPr>
            <a:t>Bustee</a:t>
          </a:r>
          <a:r>
            <a:rPr lang="en-US" sz="2000" i="1" kern="1200" dirty="0" smtClean="0">
              <a:solidFill>
                <a:schemeClr val="tx1"/>
              </a:solidFill>
            </a:rPr>
            <a:t> </a:t>
          </a:r>
          <a:r>
            <a:rPr lang="en-US" sz="2000" kern="1200" dirty="0" smtClean="0">
              <a:solidFill>
                <a:schemeClr val="tx1"/>
              </a:solidFill>
            </a:rPr>
            <a:t>Committees (BC)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699786" y="152393"/>
        <a:ext cx="1870443" cy="4302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45461-7310-4C71-930C-783D263CC003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57501-81CC-4069-8290-1B94C61EF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2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57501-81CC-4069-8290-1B94C61EFF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48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57501-81CC-4069-8290-1B94C61EFF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00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53392-10F6-44C6-B945-2E650B7C810C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8959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BE6A1-BEE4-48EC-9A10-7BE884D40D91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8681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57501-81CC-4069-8290-1B94C61EFF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2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Ward 2, 25 – under AITC</a:t>
            </a:r>
          </a:p>
          <a:p>
            <a:r>
              <a:rPr lang="en-US" dirty="0" smtClean="0"/>
              <a:t>Ward 11, 33 – under Left Front (CPIM)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C377E-905A-49A4-A511-8FC266EC59B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9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57501-81CC-4069-8290-1B94C61EFF2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48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57501-81CC-4069-8290-1B94C61EFF2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49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6E098C7-3923-4AF3-B641-5033441D87D6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606E983-32E6-4F86-9BAD-0522F3AD33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98C7-3923-4AF3-B641-5033441D87D6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E983-32E6-4F86-9BAD-0522F3AD33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98C7-3923-4AF3-B641-5033441D87D6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E983-32E6-4F86-9BAD-0522F3AD33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6E098C7-3923-4AF3-B641-5033441D87D6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06E983-32E6-4F86-9BAD-0522F3AD33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6E098C7-3923-4AF3-B641-5033441D87D6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606E983-32E6-4F86-9BAD-0522F3AD33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98C7-3923-4AF3-B641-5033441D87D6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E983-32E6-4F86-9BAD-0522F3AD33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98C7-3923-4AF3-B641-5033441D87D6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E983-32E6-4F86-9BAD-0522F3AD339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6E098C7-3923-4AF3-B641-5033441D87D6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06E983-32E6-4F86-9BAD-0522F3AD33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98C7-3923-4AF3-B641-5033441D87D6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E983-32E6-4F86-9BAD-0522F3AD33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6E098C7-3923-4AF3-B641-5033441D87D6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06E983-32E6-4F86-9BAD-0522F3AD339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6E098C7-3923-4AF3-B641-5033441D87D6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06E983-32E6-4F86-9BAD-0522F3AD339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6E098C7-3923-4AF3-B641-5033441D87D6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606E983-32E6-4F86-9BAD-0522F3AD33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458200" cy="147002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Participatory Local Governance: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Theory </a:t>
            </a:r>
            <a:r>
              <a:rPr lang="en-US" dirty="0"/>
              <a:t>and </a:t>
            </a:r>
            <a:r>
              <a:rPr lang="en-US" dirty="0" smtClean="0"/>
              <a:t>Praxis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14600"/>
            <a:ext cx="8686800" cy="1752600"/>
          </a:xfrm>
        </p:spPr>
        <p:txBody>
          <a:bodyPr>
            <a:normAutofit lnSpcReduction="10000"/>
          </a:bodyPr>
          <a:lstStyle/>
          <a:p>
            <a:pPr algn="ctr"/>
            <a:endParaRPr lang="en-US" dirty="0"/>
          </a:p>
          <a:p>
            <a:pPr algn="ctr"/>
            <a:r>
              <a:rPr lang="en-US" dirty="0" smtClean="0"/>
              <a:t>National Conference on</a:t>
            </a:r>
          </a:p>
          <a:p>
            <a:pPr algn="ctr"/>
            <a:r>
              <a:rPr lang="en-US" b="1" dirty="0" smtClean="0"/>
              <a:t>‘</a:t>
            </a:r>
            <a:r>
              <a:rPr lang="en-US" b="1" dirty="0"/>
              <a:t>Building Inclusive Urban Communities (</a:t>
            </a:r>
            <a:r>
              <a:rPr lang="en-US" b="1" dirty="0" err="1"/>
              <a:t>BInUCom</a:t>
            </a:r>
            <a:r>
              <a:rPr lang="en-US" b="1" dirty="0" smtClean="0"/>
              <a:t>)</a:t>
            </a:r>
          </a:p>
          <a:p>
            <a:pPr algn="ctr"/>
            <a:r>
              <a:rPr lang="en-US" b="1" dirty="0" smtClean="0"/>
              <a:t>School </a:t>
            </a:r>
            <a:r>
              <a:rPr lang="en-US" b="1" dirty="0"/>
              <a:t>of Planning and Architecture, Vijayawada </a:t>
            </a:r>
            <a:endParaRPr lang="en-US" b="1" dirty="0" smtClean="0"/>
          </a:p>
          <a:p>
            <a:pPr algn="ctr"/>
            <a:r>
              <a:rPr lang="en-US" b="1" dirty="0" smtClean="0"/>
              <a:t>February </a:t>
            </a:r>
            <a:r>
              <a:rPr lang="en-US" b="1" dirty="0"/>
              <a:t>6-8, 2019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66800" y="4800600"/>
            <a:ext cx="8686800" cy="1752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Dr.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Anurima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Mukherjee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Basu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lang="en-US" sz="1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Assistant Professor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Faculty of Planning, CEPT University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lang="en-US" sz="1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Ahmedabad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dirty="0" smtClean="0"/>
              <a:t>Participation in SWM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457200" y="1298248"/>
          <a:ext cx="7848600" cy="2283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8101"/>
                <a:gridCol w="1088101"/>
                <a:gridCol w="1252798"/>
                <a:gridCol w="1447800"/>
                <a:gridCol w="914400"/>
                <a:gridCol w="990600"/>
                <a:gridCol w="1066800"/>
              </a:tblGrid>
              <a:tr h="136501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 smtClean="0">
                          <a:effectLst/>
                        </a:rPr>
                        <a:t>Zone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Events held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Nos attended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8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 smtClean="0">
                          <a:effectLst/>
                        </a:rPr>
                        <a:t>Meetings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 smtClean="0">
                          <a:effectLst/>
                        </a:rPr>
                        <a:t>Campaigns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 smtClean="0">
                          <a:effectLst/>
                        </a:rPr>
                        <a:t>Promotional campaigns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 smtClean="0">
                          <a:effectLst/>
                        </a:rPr>
                        <a:t>RWAs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 smtClean="0">
                          <a:effectLst/>
                        </a:rPr>
                        <a:t>SHGs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 smtClean="0">
                          <a:effectLst/>
                        </a:rPr>
                        <a:t>Religious leaders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0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 smtClean="0">
                          <a:effectLst/>
                        </a:rPr>
                        <a:t>Central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0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 smtClean="0">
                          <a:effectLst/>
                        </a:rPr>
                        <a:t>East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>
                          <a:effectLst/>
                        </a:rPr>
                        <a:t>116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>
                          <a:effectLst/>
                        </a:rPr>
                        <a:t>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83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0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 smtClean="0">
                          <a:effectLst/>
                        </a:rPr>
                        <a:t>North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138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0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 smtClean="0">
                          <a:effectLst/>
                        </a:rPr>
                        <a:t>South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>
                          <a:effectLst/>
                        </a:rPr>
                        <a:t>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19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 smtClean="0">
                          <a:effectLst/>
                        </a:rPr>
                        <a:t>South east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19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 smtClean="0">
                          <a:effectLst/>
                        </a:rPr>
                        <a:t>South west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>
                          <a:effectLst/>
                        </a:rPr>
                        <a:t>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19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 smtClean="0">
                          <a:effectLst/>
                        </a:rPr>
                        <a:t>West zone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>
                          <a:effectLst/>
                        </a:rPr>
                        <a:t>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96" marR="7196" marT="71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57D767-4A8A-43DE-9D61-3F7046225CFE}"/>
              </a:ext>
            </a:extLst>
          </p:cNvPr>
          <p:cNvSpPr txBox="1"/>
          <p:nvPr/>
        </p:nvSpPr>
        <p:spPr>
          <a:xfrm>
            <a:off x="762000" y="3884474"/>
            <a:ext cx="75788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latin typeface="Century Gothic" panose="020B0502020202020204" pitchFamily="34" charset="0"/>
              </a:rPr>
              <a:t>Meetings, campaigns and promotional events are regularly held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latin typeface="Century Gothic" panose="020B0502020202020204" pitchFamily="34" charset="0"/>
              </a:rPr>
              <a:t>No involvement of ward committees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latin typeface="Century Gothic" panose="020B0502020202020204" pitchFamily="34" charset="0"/>
              </a:rPr>
              <a:t>Less attendance of RWAs, SHGs though they are mobilised for awareness generation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latin typeface="Century Gothic" panose="020B0502020202020204" pitchFamily="34" charset="0"/>
              </a:rPr>
              <a:t>Participation is limited to attending campaigns, meetings</a:t>
            </a:r>
            <a:endParaRPr lang="en-IN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8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467600" cy="49499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Initiated </a:t>
            </a:r>
            <a:r>
              <a:rPr lang="en-US" dirty="0"/>
              <a:t>in </a:t>
            </a:r>
            <a:r>
              <a:rPr lang="en-US" dirty="0" smtClean="0"/>
              <a:t>1999 </a:t>
            </a:r>
            <a:r>
              <a:rPr lang="en-US" dirty="0"/>
              <a:t>to achieve 100% garbage collection in </a:t>
            </a:r>
            <a:r>
              <a:rPr lang="en-US" dirty="0" err="1"/>
              <a:t>Surat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Partnership with residential societies to maintain internal cleanliness </a:t>
            </a:r>
          </a:p>
          <a:p>
            <a:r>
              <a:rPr lang="en-US" dirty="0"/>
              <a:t>At present total 865 numbers of societies are </a:t>
            </a:r>
            <a:r>
              <a:rPr lang="en-US" dirty="0" smtClean="0"/>
              <a:t>registered covering approx. 19% of total population</a:t>
            </a:r>
          </a:p>
          <a:p>
            <a:r>
              <a:rPr lang="en-IN" dirty="0" smtClean="0"/>
              <a:t>Role of society - primary </a:t>
            </a:r>
            <a:r>
              <a:rPr lang="en-IN" dirty="0"/>
              <a:t>collection; segregation at source and maintaining </a:t>
            </a:r>
            <a:r>
              <a:rPr lang="en-IN" dirty="0" smtClean="0"/>
              <a:t>cleanliness, purchasing </a:t>
            </a:r>
            <a:r>
              <a:rPr lang="en-IN" dirty="0"/>
              <a:t>necessary </a:t>
            </a:r>
            <a:r>
              <a:rPr lang="en-IN" dirty="0" err="1" smtClean="0"/>
              <a:t>equipments</a:t>
            </a:r>
            <a:endParaRPr lang="en-IN" dirty="0" smtClean="0"/>
          </a:p>
          <a:p>
            <a:r>
              <a:rPr lang="en-IN" dirty="0" smtClean="0"/>
              <a:t>Role of SMC – regular inspection and transfer of </a:t>
            </a:r>
            <a:r>
              <a:rPr lang="en-GB" dirty="0" err="1"/>
              <a:t>Anudan</a:t>
            </a:r>
            <a:r>
              <a:rPr lang="en-GB" dirty="0"/>
              <a:t> </a:t>
            </a:r>
            <a:r>
              <a:rPr lang="en-GB" dirty="0" smtClean="0"/>
              <a:t>for 25</a:t>
            </a:r>
            <a:r>
              <a:rPr lang="en-GB" dirty="0"/>
              <a:t>% of </a:t>
            </a:r>
            <a:r>
              <a:rPr lang="en-GB" dirty="0" smtClean="0"/>
              <a:t>layout </a:t>
            </a:r>
            <a:r>
              <a:rPr lang="en-GB" dirty="0"/>
              <a:t>area </a:t>
            </a:r>
            <a:r>
              <a:rPr lang="en-GB" dirty="0" smtClean="0"/>
              <a:t>@ 80 </a:t>
            </a:r>
            <a:r>
              <a:rPr lang="en-GB" dirty="0" err="1"/>
              <a:t>paise</a:t>
            </a:r>
            <a:r>
              <a:rPr lang="en-GB" dirty="0"/>
              <a:t> per </a:t>
            </a:r>
            <a:r>
              <a:rPr lang="en-GB" dirty="0" err="1"/>
              <a:t>sq.m</a:t>
            </a:r>
            <a:r>
              <a:rPr lang="en-GB" dirty="0"/>
              <a:t>.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 in </a:t>
            </a:r>
            <a:r>
              <a:rPr lang="en-US" dirty="0" err="1" smtClean="0"/>
              <a:t>anudan</a:t>
            </a:r>
            <a:r>
              <a:rPr lang="en-US" dirty="0" smtClean="0"/>
              <a:t> scheme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2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Only registered housing societies are covered </a:t>
            </a:r>
          </a:p>
          <a:p>
            <a:endParaRPr lang="en-US" dirty="0" smtClean="0"/>
          </a:p>
          <a:p>
            <a:r>
              <a:rPr lang="en-US" dirty="0" smtClean="0"/>
              <a:t>Survey conducted in 3 zones with maximum </a:t>
            </a:r>
            <a:r>
              <a:rPr lang="en-US" dirty="0" err="1" smtClean="0"/>
              <a:t>Anudan</a:t>
            </a:r>
            <a:r>
              <a:rPr lang="en-US" dirty="0" smtClean="0"/>
              <a:t> societies show – mostly housing societies with larger layouts and low rise housing typology are covered </a:t>
            </a:r>
          </a:p>
          <a:p>
            <a:endParaRPr lang="en-US" dirty="0" smtClean="0"/>
          </a:p>
          <a:p>
            <a:r>
              <a:rPr lang="en-US" dirty="0" smtClean="0"/>
              <a:t>Coverage of scheme is low in areas with low-income housing – SMC does not reach out to these societies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 in </a:t>
            </a:r>
            <a:r>
              <a:rPr lang="en-US" dirty="0" err="1" smtClean="0"/>
              <a:t>anudan</a:t>
            </a:r>
            <a:r>
              <a:rPr lang="en-US" dirty="0" smtClean="0"/>
              <a:t> scheme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71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– </a:t>
            </a:r>
            <a:r>
              <a:rPr lang="en-US" dirty="0" err="1" smtClean="0"/>
              <a:t>anudan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non-</a:t>
            </a:r>
            <a:r>
              <a:rPr lang="en-US" dirty="0" err="1" smtClean="0"/>
              <a:t>anudan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457200" y="1522466"/>
          <a:ext cx="8077201" cy="4494995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2011192"/>
                <a:gridCol w="2238260"/>
                <a:gridCol w="2238260"/>
                <a:gridCol w="1589489"/>
              </a:tblGrid>
              <a:tr h="40682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400" b="1" u="none" strike="noStrike" dirty="0">
                          <a:effectLst/>
                        </a:rPr>
                        <a:t>Society Name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3" marR="8303" marT="8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effectLst/>
                        </a:rPr>
                        <a:t>Anudan Society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3" marR="8303" marT="8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Non-</a:t>
                      </a:r>
                      <a:r>
                        <a:rPr lang="en-GB" sz="1400" b="1" u="none" strike="noStrike" dirty="0" err="1">
                          <a:effectLst/>
                        </a:rPr>
                        <a:t>Anudan</a:t>
                      </a:r>
                      <a:r>
                        <a:rPr lang="en-GB" sz="1400" b="1" u="none" strike="noStrike" dirty="0">
                          <a:effectLst/>
                        </a:rPr>
                        <a:t> Society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3" marR="8303" marT="8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 err="1">
                          <a:effectLst/>
                        </a:rPr>
                        <a:t>Shantivan</a:t>
                      </a:r>
                      <a:r>
                        <a:rPr lang="en-GB" sz="1400" b="1" u="none" strike="noStrike" dirty="0">
                          <a:effectLst/>
                        </a:rPr>
                        <a:t> society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3" marR="8303" marT="8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effectLst/>
                        </a:rPr>
                        <a:t>Umiyanagar society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3" marR="8303" marT="8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 err="1">
                          <a:effectLst/>
                        </a:rPr>
                        <a:t>Upal</a:t>
                      </a:r>
                      <a:r>
                        <a:rPr lang="en-GB" sz="1400" b="1" u="none" strike="noStrike" dirty="0">
                          <a:effectLst/>
                        </a:rPr>
                        <a:t> towers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3" marR="8303" marT="8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66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Individual </a:t>
                      </a:r>
                      <a:r>
                        <a:rPr lang="en-GB" sz="1400" u="none" strike="noStrike" dirty="0" smtClean="0">
                          <a:effectLst/>
                        </a:rPr>
                        <a:t>house </a:t>
                      </a:r>
                      <a:r>
                        <a:rPr lang="en-GB" sz="1400" u="none" strike="noStrike" dirty="0">
                          <a:effectLst/>
                        </a:rPr>
                        <a:t>Layout area (</a:t>
                      </a:r>
                      <a:r>
                        <a:rPr lang="en-GB" sz="1400" u="none" strike="noStrike" dirty="0" err="1">
                          <a:effectLst/>
                        </a:rPr>
                        <a:t>sq.m</a:t>
                      </a:r>
                      <a:r>
                        <a:rPr lang="en-GB" sz="1400" u="none" strike="noStrike" dirty="0">
                          <a:effectLst/>
                        </a:rPr>
                        <a:t>.)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3" marR="8303" marT="8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1200 sq.ft.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3" marR="8303" marT="8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576 sq.ft.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3" marR="8303" marT="8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400 sq.ft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3" marR="8303" marT="8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66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Annual SWM user charges to SMC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3" marR="8303" marT="8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Rs. 1296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3" marR="8303" marT="8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Rs. 972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3" marR="8303" marT="8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Rs. 810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3" marR="8303" marT="8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66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No. of household units in society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3" marR="8303" marT="8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3" marR="8303" marT="8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3" marR="8303" marT="8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3" marR="8303" marT="8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Society’ layout area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3" marR="8303" marT="8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16,000 sq.m.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3" marR="8303" marT="8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8000 sq.m.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3" marR="8303" marT="8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5000 sq.m.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3" marR="8303" marT="8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66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 err="1">
                          <a:effectLst/>
                        </a:rPr>
                        <a:t>Anudan</a:t>
                      </a:r>
                      <a:r>
                        <a:rPr lang="en-GB" sz="1400" u="none" strike="noStrike" dirty="0">
                          <a:effectLst/>
                        </a:rPr>
                        <a:t> amount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3" marR="8303" marT="8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Rs. 3200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3" marR="8303" marT="8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Rs. 1600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3" marR="8303" marT="8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 smtClean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3" marR="8303" marT="8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66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Monthly society expenses for SWM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3" marR="8303" marT="8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8200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3" marR="8303" marT="8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5000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3" marR="8303" marT="8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9500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3" marR="8303" marT="8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66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Monthly Expense/ hh unit (for SWM only)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3" marR="8303" marT="8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3" marR="8303" marT="8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3" marR="8303" marT="8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3" marR="8303" marT="8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Presence of society head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3" marR="8303" marT="8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3" marR="8303" marT="8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3" marR="8303" marT="8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03" marR="8303" marT="8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319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Subsidizing </a:t>
            </a:r>
            <a:r>
              <a:rPr lang="en-GB" dirty="0"/>
              <a:t>societies with larger layout area </a:t>
            </a:r>
            <a:endParaRPr lang="en-GB" dirty="0" smtClean="0"/>
          </a:p>
          <a:p>
            <a:r>
              <a:rPr lang="en-GB" dirty="0" smtClean="0"/>
              <a:t>No objective criteria for selection of societies for partnership</a:t>
            </a:r>
          </a:p>
          <a:p>
            <a:r>
              <a:rPr lang="en-GB" dirty="0" smtClean="0"/>
              <a:t>SMC’s efforts to increase coverage under the scheme is less</a:t>
            </a:r>
          </a:p>
          <a:p>
            <a:r>
              <a:rPr lang="en-GB" dirty="0" smtClean="0"/>
              <a:t>Awareness about </a:t>
            </a:r>
            <a:r>
              <a:rPr lang="en-GB" dirty="0" err="1" smtClean="0"/>
              <a:t>Anudan</a:t>
            </a:r>
            <a:r>
              <a:rPr lang="en-GB" dirty="0" smtClean="0"/>
              <a:t> scheme was less amongst residents</a:t>
            </a:r>
          </a:p>
          <a:p>
            <a:r>
              <a:rPr lang="en-GB" dirty="0" smtClean="0"/>
              <a:t>NGOs, CBOs not aware of this scheme – they have been mobilised only for </a:t>
            </a:r>
            <a:r>
              <a:rPr lang="en-GB" dirty="0" smtClean="0"/>
              <a:t>campaigns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 smtClean="0"/>
              <a:t>What about </a:t>
            </a:r>
            <a:r>
              <a:rPr lang="en-GB" i="1" dirty="0" err="1" smtClean="0"/>
              <a:t>Janandolan</a:t>
            </a:r>
            <a:r>
              <a:rPr lang="en-GB" dirty="0"/>
              <a:t>!</a:t>
            </a:r>
            <a:r>
              <a:rPr lang="en-GB" dirty="0" smtClean="0"/>
              <a:t> </a:t>
            </a:r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129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Participatory local governance in </a:t>
            </a:r>
            <a:r>
              <a:rPr lang="en-US" dirty="0" err="1" smtClean="0"/>
              <a:t>Chandannagar</a:t>
            </a:r>
            <a:endParaRPr lang="en-US" dirty="0" smtClean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66738" y="1752600"/>
            <a:ext cx="8196262" cy="4267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Ward Committees (WC) in all 33 wards of CMC – </a:t>
            </a:r>
            <a:r>
              <a:rPr lang="en-US" sz="2400" dirty="0" err="1" smtClean="0"/>
              <a:t>Councillor</a:t>
            </a:r>
            <a:r>
              <a:rPr lang="en-US" sz="2400" dirty="0" smtClean="0"/>
              <a:t> with WC members (9-17)</a:t>
            </a:r>
          </a:p>
          <a:p>
            <a:endParaRPr lang="en-US" sz="2400" dirty="0" smtClean="0"/>
          </a:p>
          <a:p>
            <a:pPr eaLnBrk="1" hangingPunct="1"/>
            <a:r>
              <a:rPr lang="en-US" dirty="0" smtClean="0"/>
              <a:t>Users’ groups of slum residents formed under KUSP (DFID aided </a:t>
            </a:r>
            <a:r>
              <a:rPr lang="en-US" dirty="0" err="1" smtClean="0"/>
              <a:t>programme</a:t>
            </a:r>
            <a:r>
              <a:rPr lang="en-US" dirty="0" smtClean="0"/>
              <a:t>) – one for each slum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sz="2400" dirty="0" smtClean="0"/>
              <a:t>Presence of other local </a:t>
            </a:r>
            <a:r>
              <a:rPr lang="en-US" sz="2400" dirty="0" err="1" smtClean="0"/>
              <a:t>organisations</a:t>
            </a:r>
            <a:r>
              <a:rPr lang="en-US" sz="2400" dirty="0" smtClean="0"/>
              <a:t> </a:t>
            </a:r>
          </a:p>
          <a:p>
            <a:pPr lvl="1"/>
            <a:r>
              <a:rPr lang="en-US" sz="2100" dirty="0" smtClean="0"/>
              <a:t>SJSRY institutions - NHCs-NHGs-CDSs, </a:t>
            </a:r>
            <a:r>
              <a:rPr lang="en-US" sz="2100" i="1" dirty="0" err="1" smtClean="0"/>
              <a:t>nagarik</a:t>
            </a:r>
            <a:r>
              <a:rPr lang="en-US" sz="2100" i="1" dirty="0" smtClean="0"/>
              <a:t> committees (NC), </a:t>
            </a:r>
            <a:r>
              <a:rPr lang="en-US" sz="2100" i="1" dirty="0" err="1" smtClean="0"/>
              <a:t>bustee</a:t>
            </a:r>
            <a:r>
              <a:rPr lang="en-US" sz="2100" i="1" dirty="0" smtClean="0"/>
              <a:t> committees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1310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SJSRY Institutions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838200" y="1752601"/>
          <a:ext cx="4800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52950" y="1600200"/>
          <a:ext cx="45148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2513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498080" cy="1143000"/>
          </a:xfrm>
        </p:spPr>
        <p:txBody>
          <a:bodyPr/>
          <a:lstStyle/>
          <a:p>
            <a:r>
              <a:rPr lang="en-US" dirty="0" smtClean="0"/>
              <a:t>Participatory institutions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785385"/>
              </p:ext>
            </p:extLst>
          </p:nvPr>
        </p:nvGraphicFramePr>
        <p:xfrm>
          <a:off x="685800" y="1219200"/>
          <a:ext cx="77089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1066800" y="1371600"/>
            <a:ext cx="749808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29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 in </a:t>
            </a:r>
            <a:r>
              <a:rPr lang="en-US" dirty="0"/>
              <a:t>Ward Committees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WC Rules 2001 of the state makes it mandatory </a:t>
            </a:r>
            <a:r>
              <a:rPr lang="en-US" dirty="0"/>
              <a:t>to have women members from BPL families in </a:t>
            </a:r>
            <a:r>
              <a:rPr lang="en-US" dirty="0" smtClean="0"/>
              <a:t>WCs – usually CDS/ NHC members are included</a:t>
            </a:r>
          </a:p>
          <a:p>
            <a:endParaRPr lang="en-US" dirty="0" smtClean="0"/>
          </a:p>
          <a:p>
            <a:r>
              <a:rPr lang="en-US" dirty="0" smtClean="0"/>
              <a:t>In some wards NC and BC members are also represented in WCs</a:t>
            </a:r>
          </a:p>
          <a:p>
            <a:endParaRPr lang="en-US" dirty="0"/>
          </a:p>
          <a:p>
            <a:r>
              <a:rPr lang="en-US" dirty="0" smtClean="0"/>
              <a:t>Users’ groups could attend meetings of WCs and get involved in other programs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693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58" y="-381000"/>
            <a:ext cx="7498080" cy="1143000"/>
          </a:xfrm>
        </p:spPr>
        <p:txBody>
          <a:bodyPr/>
          <a:lstStyle/>
          <a:p>
            <a:r>
              <a:rPr lang="en-US" dirty="0" smtClean="0"/>
              <a:t>Slums selected for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lum bright="7000" contrast="31000"/>
          </a:blip>
          <a:srcRect/>
          <a:stretch>
            <a:fillRect/>
          </a:stretch>
        </p:blipFill>
        <p:spPr bwMode="auto">
          <a:xfrm>
            <a:off x="152400" y="838200"/>
            <a:ext cx="8763000" cy="594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29400" y="1676400"/>
            <a:ext cx="914400" cy="381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TMC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2895600"/>
            <a:ext cx="9906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Left Front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95260" y="4045543"/>
            <a:ext cx="868680" cy="381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TMC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1605" y="5127082"/>
            <a:ext cx="9906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Left Front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1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842" y="304800"/>
            <a:ext cx="7498080" cy="944562"/>
          </a:xfrm>
        </p:spPr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Participatory (local) governance has emerged as a practical response to a ‘new’ context of governing</a:t>
            </a:r>
          </a:p>
          <a:p>
            <a:endParaRPr lang="en-US" sz="2000" dirty="0" smtClean="0"/>
          </a:p>
          <a:p>
            <a:r>
              <a:rPr lang="en-US" sz="2400" dirty="0" smtClean="0"/>
              <a:t>Adopted by diverse range of organizations in  pursuit of ‘good governance’ and ‘inclusive governance’</a:t>
            </a:r>
          </a:p>
          <a:p>
            <a:endParaRPr lang="en-US" sz="2400" dirty="0" smtClean="0"/>
          </a:p>
          <a:p>
            <a:r>
              <a:rPr lang="en-US" sz="2400" dirty="0" smtClean="0"/>
              <a:t>Encompasses an array of diverse practices – from participation in projects to local councils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1497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Participatory institutions/spaces </a:t>
            </a:r>
            <a:r>
              <a:rPr lang="en-US" dirty="0"/>
              <a:t>in study slums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234128"/>
              </p:ext>
            </p:extLst>
          </p:nvPr>
        </p:nvGraphicFramePr>
        <p:xfrm>
          <a:off x="457200" y="1417638"/>
          <a:ext cx="8382000" cy="5516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571978"/>
                <a:gridCol w="1552222"/>
                <a:gridCol w="1397000"/>
                <a:gridCol w="1397000"/>
                <a:gridCol w="1397000"/>
              </a:tblGrid>
              <a:tr h="13025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Ward No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Gill Sans MT" pitchFamily="34" charset="0"/>
                        <a:ea typeface="Calibri"/>
                        <a:cs typeface="Mangal"/>
                      </a:endParaRPr>
                    </a:p>
                  </a:txBody>
                  <a:tcPr marL="65198" marR="65198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Gill Sans MT" pitchFamily="34" charset="0"/>
                          <a:ea typeface="Calibri"/>
                          <a:cs typeface="Mangal"/>
                        </a:rPr>
                        <a:t>Name of slum</a:t>
                      </a:r>
                    </a:p>
                  </a:txBody>
                  <a:tcPr marL="65198" marR="65198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Ward Committees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SJSRY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insts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User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Groups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Grassrootsorg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of Left parties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4231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Gill Sans MT" pitchFamily="34" charset="0"/>
                          <a:ea typeface="Calibri"/>
                          <a:cs typeface="Mangal"/>
                        </a:rPr>
                        <a:t>TMC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Gill Sans MT" pitchFamily="34" charset="0"/>
                        <a:ea typeface="Calibri"/>
                        <a:cs typeface="Mangal"/>
                      </a:endParaRPr>
                    </a:p>
                  </a:txBody>
                  <a:tcPr marL="65198" marR="651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Gill Sans MT" pitchFamily="34" charset="0"/>
                        <a:ea typeface="Calibri"/>
                        <a:cs typeface="Mangal"/>
                      </a:endParaRPr>
                    </a:p>
                  </a:txBody>
                  <a:tcPr marL="65198" marR="65198" marT="0" marB="0"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017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latin typeface="Gill Sans MT" pitchFamily="34" charset="0"/>
                        <a:ea typeface="Calibri"/>
                        <a:cs typeface="Mangal"/>
                      </a:endParaRPr>
                    </a:p>
                  </a:txBody>
                  <a:tcPr marL="65198" marR="651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Gill Sans MT" pitchFamily="34" charset="0"/>
                          <a:ea typeface="Calibri"/>
                          <a:cs typeface="Mangal"/>
                        </a:rPr>
                        <a:t>Kantapukur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Gill Sans MT" pitchFamily="34" charset="0"/>
                          <a:ea typeface="Calibri"/>
                          <a:cs typeface="Mangal"/>
                        </a:rPr>
                        <a:t> Gar-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Gill Sans MT" pitchFamily="34" charset="0"/>
                          <a:ea typeface="Calibri"/>
                          <a:cs typeface="Mangal"/>
                        </a:rPr>
                        <a:t>er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Gill Sans MT" pitchFamily="34" charset="0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Gill Sans MT" pitchFamily="34" charset="0"/>
                          <a:ea typeface="Calibri"/>
                          <a:cs typeface="Mangal"/>
                        </a:rPr>
                        <a:t>Dhar</a:t>
                      </a:r>
                      <a:endParaRPr lang="en-US" sz="2000" dirty="0">
                        <a:solidFill>
                          <a:schemeClr val="tx1"/>
                        </a:solidFill>
                        <a:latin typeface="Gill Sans MT" pitchFamily="34" charset="0"/>
                        <a:ea typeface="Calibri"/>
                        <a:cs typeface="Mangal"/>
                      </a:endParaRPr>
                    </a:p>
                  </a:txBody>
                  <a:tcPr marL="65198" marR="65198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347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2000" dirty="0">
                        <a:solidFill>
                          <a:schemeClr val="tx1"/>
                        </a:solidFill>
                        <a:latin typeface="Gill Sans MT" pitchFamily="34" charset="0"/>
                        <a:ea typeface="Calibri"/>
                        <a:cs typeface="Mangal"/>
                      </a:endParaRPr>
                    </a:p>
                  </a:txBody>
                  <a:tcPr marL="65198" marR="651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Gill Sans MT" pitchFamily="34" charset="0"/>
                          <a:ea typeface="Calibri"/>
                          <a:cs typeface="Mangal"/>
                        </a:rPr>
                        <a:t>Subhaspally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Gill Sans MT" pitchFamily="34" charset="0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Gill Sans MT" pitchFamily="34" charset="0"/>
                          <a:ea typeface="Calibri"/>
                          <a:cs typeface="Mangal"/>
                        </a:rPr>
                        <a:t>Uttarpara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Gill Sans MT" pitchFamily="34" charset="0"/>
                        <a:ea typeface="Calibri"/>
                        <a:cs typeface="Mangal"/>
                      </a:endParaRPr>
                    </a:p>
                  </a:txBody>
                  <a:tcPr marL="65198" marR="65198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31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Gill Sans MT" pitchFamily="34" charset="0"/>
                          <a:ea typeface="Calibri"/>
                          <a:cs typeface="Mangal"/>
                        </a:rPr>
                        <a:t>Left Front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Gill Sans MT" pitchFamily="34" charset="0"/>
                        <a:ea typeface="Calibri"/>
                        <a:cs typeface="Mangal"/>
                      </a:endParaRPr>
                    </a:p>
                  </a:txBody>
                  <a:tcPr marL="65198" marR="651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Gill Sans MT" pitchFamily="34" charset="0"/>
                        <a:ea typeface="Calibri"/>
                        <a:cs typeface="Mangal"/>
                      </a:endParaRPr>
                    </a:p>
                  </a:txBody>
                  <a:tcPr marL="65198" marR="65198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347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2000" dirty="0">
                        <a:solidFill>
                          <a:schemeClr val="tx1"/>
                        </a:solidFill>
                        <a:latin typeface="Gill Sans MT" pitchFamily="34" charset="0"/>
                        <a:ea typeface="Calibri"/>
                        <a:cs typeface="Mangal"/>
                      </a:endParaRPr>
                    </a:p>
                  </a:txBody>
                  <a:tcPr marL="65198" marR="651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Gill Sans MT" pitchFamily="34" charset="0"/>
                          <a:ea typeface="Calibri"/>
                          <a:cs typeface="Mangal"/>
                        </a:rPr>
                        <a:t>Urdibazar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Gill Sans MT" pitchFamily="34" charset="0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Gill Sans MT" pitchFamily="34" charset="0"/>
                          <a:ea typeface="Calibri"/>
                          <a:cs typeface="Mangal"/>
                        </a:rPr>
                        <a:t>Chunagoli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Gill Sans MT" pitchFamily="34" charset="0"/>
                        <a:ea typeface="Calibri"/>
                        <a:cs typeface="Mangal"/>
                      </a:endParaRPr>
                    </a:p>
                  </a:txBody>
                  <a:tcPr marL="65198" marR="65198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1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sz="2000" dirty="0">
                        <a:solidFill>
                          <a:schemeClr val="tx1"/>
                        </a:solidFill>
                        <a:latin typeface="Gill Sans MT" pitchFamily="34" charset="0"/>
                        <a:ea typeface="Calibri"/>
                        <a:cs typeface="Mangal"/>
                      </a:endParaRPr>
                    </a:p>
                  </a:txBody>
                  <a:tcPr marL="65198" marR="651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Gill Sans MT" pitchFamily="34" charset="0"/>
                          <a:ea typeface="Calibri"/>
                          <a:cs typeface="Mangal"/>
                        </a:rPr>
                        <a:t>RNS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Gill Sans MT" pitchFamily="34" charset="0"/>
                          <a:ea typeface="Calibri"/>
                          <a:cs typeface="Mangal"/>
                        </a:rPr>
                        <a:t>Road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latin typeface="Gill Sans MT" pitchFamily="34" charset="0"/>
                        <a:ea typeface="Calibri"/>
                        <a:cs typeface="Mangal"/>
                      </a:endParaRPr>
                    </a:p>
                  </a:txBody>
                  <a:tcPr marL="65198" marR="65198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3581400" y="35814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91098" y="43434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81400" y="55626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91098" y="62484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29200" y="43434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67302" y="43434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780713" y="43434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05400" y="55626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780713" y="55626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19255" y="62484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780713" y="62484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477000" y="55626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8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7650480" cy="48006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 smtClean="0"/>
              <a:t>WCs do not regularly meet in all wards. In some, they function as administrative wing of CMC.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WC members area nominated by </a:t>
            </a:r>
            <a:r>
              <a:rPr lang="en-US" sz="2400" dirty="0" err="1" smtClean="0"/>
              <a:t>Councillor</a:t>
            </a:r>
            <a:r>
              <a:rPr lang="en-US" sz="2400" dirty="0" smtClean="0"/>
              <a:t> – act as ‘gate-keepers’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Users’ groups are active in few slums - lack </a:t>
            </a:r>
            <a:r>
              <a:rPr lang="en-US" sz="2400" dirty="0"/>
              <a:t>of encouragement and support from </a:t>
            </a:r>
            <a:r>
              <a:rPr lang="en-US" sz="2400" dirty="0" smtClean="0"/>
              <a:t>CMC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NCs and BCs </a:t>
            </a:r>
            <a:r>
              <a:rPr lang="en-US" sz="2400" dirty="0" err="1" smtClean="0"/>
              <a:t>mobilise</a:t>
            </a:r>
            <a:r>
              <a:rPr lang="en-US" sz="2400" dirty="0" smtClean="0"/>
              <a:t> slum residents on some issues but fail to claim larger space</a:t>
            </a:r>
          </a:p>
          <a:p>
            <a:pPr lvl="1"/>
            <a:endParaRPr lang="en-US" sz="2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Participation in Ward Committees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8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76488" cy="4800600"/>
          </a:xfrm>
        </p:spPr>
        <p:txBody>
          <a:bodyPr/>
          <a:lstStyle/>
          <a:p>
            <a:r>
              <a:rPr lang="en-US" sz="2800" dirty="0" smtClean="0"/>
              <a:t>CDS/NHC/SHGs </a:t>
            </a:r>
          </a:p>
          <a:p>
            <a:pPr lvl="1"/>
            <a:r>
              <a:rPr lang="en-US" sz="2400" dirty="0" smtClean="0"/>
              <a:t>Restricted scope, has failed to </a:t>
            </a:r>
            <a:r>
              <a:rPr lang="en-US" sz="2400" dirty="0" err="1" smtClean="0"/>
              <a:t>mobilise</a:t>
            </a:r>
            <a:r>
              <a:rPr lang="en-US" sz="2400" dirty="0" smtClean="0"/>
              <a:t> poor women on other development issues</a:t>
            </a:r>
          </a:p>
          <a:p>
            <a:pPr lvl="1"/>
            <a:r>
              <a:rPr lang="en-US" sz="2400" dirty="0" smtClean="0"/>
              <a:t>Members are not aware/ not interested in taking up wider role as community representatives</a:t>
            </a:r>
          </a:p>
          <a:p>
            <a:pPr lvl="1"/>
            <a:r>
              <a:rPr lang="en-US" sz="2400" dirty="0" smtClean="0"/>
              <a:t>Suffer from role-conflict, members are not able to question the authorities, function more as ground-level staff taking orders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 in Ward Committees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8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Concluding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Participation in SWM in </a:t>
            </a:r>
            <a:r>
              <a:rPr lang="en-US" dirty="0" err="1" smtClean="0"/>
              <a:t>Surat</a:t>
            </a:r>
            <a:r>
              <a:rPr lang="en-US" dirty="0" smtClean="0"/>
              <a:t> – </a:t>
            </a:r>
          </a:p>
          <a:p>
            <a:pPr lvl="1"/>
            <a:r>
              <a:rPr lang="en-US" dirty="0" smtClean="0"/>
              <a:t>Campaigns and meetings -</a:t>
            </a:r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ubsidising</a:t>
            </a:r>
            <a:r>
              <a:rPr lang="en-US" dirty="0" smtClean="0"/>
              <a:t> the ‘elite’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Participation in WCs – West Bengal – inclusion of urban poor is enabled but is it enough?</a:t>
            </a:r>
          </a:p>
          <a:p>
            <a:endParaRPr lang="en-US" dirty="0" smtClean="0"/>
          </a:p>
          <a:p>
            <a:r>
              <a:rPr lang="en-US" dirty="0" smtClean="0"/>
              <a:t>Weak links amongst local institutions and no link with democratic local institutions</a:t>
            </a:r>
          </a:p>
          <a:p>
            <a:endParaRPr lang="en-US" dirty="0"/>
          </a:p>
          <a:p>
            <a:r>
              <a:rPr lang="en-US" dirty="0" err="1" smtClean="0"/>
              <a:t>Mobilisation</a:t>
            </a:r>
            <a:r>
              <a:rPr lang="en-US" dirty="0" smtClean="0"/>
              <a:t> </a:t>
            </a:r>
            <a:r>
              <a:rPr lang="en-US" dirty="0"/>
              <a:t>outside </a:t>
            </a:r>
            <a:r>
              <a:rPr lang="en-US" dirty="0" smtClean="0"/>
              <a:t>formal </a:t>
            </a:r>
            <a:r>
              <a:rPr lang="en-US" dirty="0"/>
              <a:t>spaces/ institutions on issues of access to various services- these do not get institutional </a:t>
            </a:r>
            <a:r>
              <a:rPr lang="en-US" dirty="0" smtClean="0"/>
              <a:t>expression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Elite capture of participatory spaces - or is it construed that way?</a:t>
            </a:r>
          </a:p>
          <a:p>
            <a:r>
              <a:rPr lang="en-US" dirty="0" smtClean="0"/>
              <a:t>Essentially linked to legal property ownership – constructing ‘citizens’</a:t>
            </a:r>
          </a:p>
          <a:p>
            <a:r>
              <a:rPr lang="en-US" dirty="0" smtClean="0"/>
              <a:t>Participation as a ‘development’ project does not enable engagement wider politics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mtClean="0"/>
              <a:t>HOW DO WE INTERPRET AND ‘DO’ PARTICIPATION?</a:t>
            </a:r>
            <a:endParaRPr lang="en-US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Thank you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43516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498080" cy="944562"/>
          </a:xfrm>
        </p:spPr>
        <p:txBody>
          <a:bodyPr>
            <a:noAutofit/>
          </a:bodyPr>
          <a:lstStyle/>
          <a:p>
            <a:r>
              <a:rPr lang="en-US" dirty="0" smtClean="0"/>
              <a:t>Basic </a:t>
            </a:r>
            <a:r>
              <a:rPr lang="en-US" dirty="0" err="1" smtClean="0"/>
              <a:t>tenents</a:t>
            </a:r>
            <a:r>
              <a:rPr lang="en-US" dirty="0" smtClean="0"/>
              <a:t> of participatory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562088" cy="480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Multiplicity of actors with diverse interests </a:t>
            </a:r>
          </a:p>
          <a:p>
            <a:endParaRPr lang="en-US" sz="2400" dirty="0" smtClean="0"/>
          </a:p>
          <a:p>
            <a:r>
              <a:rPr lang="en-US" sz="2400" dirty="0" smtClean="0"/>
              <a:t>Emphasis on inclusion of people, especially the poor and </a:t>
            </a:r>
            <a:r>
              <a:rPr lang="en-US" sz="2400" dirty="0" err="1" smtClean="0"/>
              <a:t>marginalised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Process of collective decision-making </a:t>
            </a:r>
          </a:p>
          <a:p>
            <a:endParaRPr lang="en-US" sz="2400" dirty="0" smtClean="0"/>
          </a:p>
          <a:p>
            <a:r>
              <a:rPr lang="en-US" altLang="en-US" dirty="0" smtClean="0"/>
              <a:t>Changes the </a:t>
            </a:r>
            <a:r>
              <a:rPr lang="en-US" altLang="en-US" i="1" dirty="0" smtClean="0"/>
              <a:t>way </a:t>
            </a:r>
            <a:r>
              <a:rPr lang="en-US" altLang="en-US" dirty="0" smtClean="0"/>
              <a:t>local governments work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Importance on processes, and role of </a:t>
            </a:r>
            <a:r>
              <a:rPr lang="en-US" altLang="en-US" dirty="0"/>
              <a:t>institutions </a:t>
            </a:r>
            <a:r>
              <a:rPr lang="en-US" altLang="en-US" dirty="0" smtClean="0"/>
              <a:t>in facilitating involvement of actors/ </a:t>
            </a:r>
            <a:r>
              <a:rPr lang="en-US" altLang="en-US" dirty="0" err="1" smtClean="0"/>
              <a:t>organisations</a:t>
            </a:r>
            <a:endParaRPr lang="en-US" altLang="en-US" dirty="0" smtClean="0"/>
          </a:p>
          <a:p>
            <a:endParaRPr lang="en-US" altLang="en-US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3655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7498080" cy="52578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dirty="0" smtClean="0"/>
              <a:t>Theoretical roots: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Influence from political science – political empowerment through participation – direct role in policy-making – citizenship as a core concern of participatory exercises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Development Studies (neoliberalism and new institutionalism) – apolitical view of civil society – as ‘beneficiaries’, ‘users’, ‘consumers’ with </a:t>
            </a:r>
            <a:r>
              <a:rPr lang="en-US" u="sng" dirty="0" smtClean="0"/>
              <a:t>entitlements and not rights</a:t>
            </a:r>
          </a:p>
          <a:p>
            <a:pPr>
              <a:lnSpc>
                <a:spcPct val="80000"/>
              </a:lnSpc>
            </a:pPr>
            <a:endParaRPr lang="en-US" u="sng" dirty="0"/>
          </a:p>
          <a:p>
            <a:pPr>
              <a:lnSpc>
                <a:spcPct val="80000"/>
              </a:lnSpc>
            </a:pPr>
            <a:r>
              <a:rPr lang="en-US" dirty="0"/>
              <a:t>‘Political’ participatory governance </a:t>
            </a:r>
            <a:r>
              <a:rPr lang="en-US" dirty="0" err="1"/>
              <a:t>vs</a:t>
            </a:r>
            <a:r>
              <a:rPr lang="en-US" dirty="0"/>
              <a:t> ‘developmental’ community based participation </a:t>
            </a:r>
          </a:p>
          <a:p>
            <a:pPr>
              <a:lnSpc>
                <a:spcPct val="80000"/>
              </a:lnSpc>
            </a:pPr>
            <a:endParaRPr lang="en-US" u="sng" dirty="0" smtClean="0"/>
          </a:p>
          <a:p>
            <a:pPr lvl="1">
              <a:lnSpc>
                <a:spcPct val="80000"/>
              </a:lnSpc>
              <a:buNone/>
            </a:pPr>
            <a:endParaRPr lang="en-US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3000" y="233074"/>
            <a:ext cx="7498080" cy="792162"/>
          </a:xfrm>
        </p:spPr>
        <p:txBody>
          <a:bodyPr>
            <a:noAutofit/>
          </a:bodyPr>
          <a:lstStyle/>
          <a:p>
            <a:r>
              <a:rPr lang="en-US" dirty="0" err="1"/>
              <a:t>Conceptualising</a:t>
            </a:r>
            <a:r>
              <a:rPr lang="en-US" dirty="0"/>
              <a:t> participatory governance</a:t>
            </a:r>
          </a:p>
        </p:txBody>
      </p:sp>
    </p:spTree>
    <p:extLst>
      <p:ext uri="{BB962C8B-B14F-4D97-AF65-F5344CB8AC3E}">
        <p14:creationId xmlns:p14="http://schemas.microsoft.com/office/powerpoint/2010/main" val="288887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Participation in  SWM component of </a:t>
            </a:r>
            <a:r>
              <a:rPr lang="en-US" dirty="0" err="1" smtClean="0"/>
              <a:t>Swachh</a:t>
            </a:r>
            <a:r>
              <a:rPr lang="en-US" dirty="0" smtClean="0"/>
              <a:t> Bharat Mission – </a:t>
            </a:r>
            <a:r>
              <a:rPr lang="en-US" dirty="0" err="1" smtClean="0"/>
              <a:t>Surat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Participation through Ward Committees, Users’ Groups &amp; grassroots </a:t>
            </a:r>
            <a:r>
              <a:rPr lang="en-US" dirty="0" err="1" smtClean="0"/>
              <a:t>organisations</a:t>
            </a:r>
            <a:r>
              <a:rPr lang="en-US" dirty="0" smtClean="0"/>
              <a:t> in a  small town in West Bengal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1309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/>
              <a:t>Participation in SWM in </a:t>
            </a:r>
            <a:r>
              <a:rPr lang="en-US" dirty="0" err="1"/>
              <a:t>Surat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924800" cy="5026152"/>
          </a:xfrm>
        </p:spPr>
        <p:txBody>
          <a:bodyPr/>
          <a:lstStyle/>
          <a:p>
            <a:r>
              <a:rPr lang="en-US" dirty="0"/>
              <a:t>SBM </a:t>
            </a:r>
            <a:r>
              <a:rPr lang="en-US" dirty="0" smtClean="0"/>
              <a:t>as </a:t>
            </a:r>
            <a:r>
              <a:rPr lang="en-US" dirty="0"/>
              <a:t>a </a:t>
            </a:r>
            <a:r>
              <a:rPr lang="en-US" dirty="0" smtClean="0"/>
              <a:t>‘people’s </a:t>
            </a:r>
            <a:r>
              <a:rPr lang="en-US" dirty="0"/>
              <a:t>movement’ or ‘</a:t>
            </a:r>
            <a:r>
              <a:rPr lang="en-US" i="1" dirty="0" err="1"/>
              <a:t>janandolan</a:t>
            </a:r>
            <a:r>
              <a:rPr lang="en-US" i="1" dirty="0"/>
              <a:t>’- </a:t>
            </a:r>
            <a:r>
              <a:rPr lang="en-US" dirty="0"/>
              <a:t>with participation </a:t>
            </a:r>
            <a:r>
              <a:rPr lang="en-US" dirty="0" smtClean="0"/>
              <a:t>from wide </a:t>
            </a:r>
            <a:r>
              <a:rPr lang="en-US" dirty="0"/>
              <a:t>range of </a:t>
            </a:r>
            <a:r>
              <a:rPr lang="en-US" dirty="0" smtClean="0"/>
              <a:t>stakeholders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en-IN" dirty="0"/>
              <a:t>Active participation </a:t>
            </a:r>
            <a:r>
              <a:rPr lang="en-IN" dirty="0" smtClean="0"/>
              <a:t>of </a:t>
            </a:r>
            <a:r>
              <a:rPr lang="en-IN" dirty="0"/>
              <a:t>Ward Committees, Area </a:t>
            </a:r>
            <a:r>
              <a:rPr lang="en-IN" dirty="0" err="1"/>
              <a:t>Sabhas</a:t>
            </a:r>
            <a:r>
              <a:rPr lang="en-IN" dirty="0"/>
              <a:t>, Resident </a:t>
            </a:r>
            <a:r>
              <a:rPr lang="en-IN" dirty="0" smtClean="0"/>
              <a:t>Welfare</a:t>
            </a:r>
            <a:r>
              <a:rPr lang="en-IN" dirty="0"/>
              <a:t> </a:t>
            </a:r>
            <a:r>
              <a:rPr lang="en-IN" dirty="0" smtClean="0"/>
              <a:t>Associations</a:t>
            </a:r>
            <a:r>
              <a:rPr lang="en-IN" dirty="0"/>
              <a:t>, </a:t>
            </a:r>
            <a:r>
              <a:rPr lang="en-IN" dirty="0" smtClean="0"/>
              <a:t>NGOs, Civil </a:t>
            </a:r>
            <a:r>
              <a:rPr lang="en-IN" dirty="0"/>
              <a:t>Society </a:t>
            </a:r>
            <a:r>
              <a:rPr lang="en-IN" dirty="0" smtClean="0"/>
              <a:t>Groups and private sector</a:t>
            </a:r>
            <a:endParaRPr lang="en-IN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Guidelines </a:t>
            </a:r>
            <a:r>
              <a:rPr lang="en-US" dirty="0"/>
              <a:t>on “</a:t>
            </a:r>
            <a:r>
              <a:rPr lang="en-US" dirty="0" err="1"/>
              <a:t>Swachh</a:t>
            </a:r>
            <a:r>
              <a:rPr lang="en-US" dirty="0"/>
              <a:t> </a:t>
            </a:r>
            <a:r>
              <a:rPr lang="en-US" dirty="0" err="1"/>
              <a:t>Neighbourhood</a:t>
            </a:r>
            <a:r>
              <a:rPr lang="en-US" dirty="0"/>
              <a:t>”, </a:t>
            </a:r>
            <a:r>
              <a:rPr lang="en-US" dirty="0" smtClean="0"/>
              <a:t>emphasizes </a:t>
            </a:r>
            <a:r>
              <a:rPr lang="en-US" dirty="0"/>
              <a:t>the need for citizen engagement for making </a:t>
            </a:r>
            <a:r>
              <a:rPr lang="en-US" dirty="0" err="1"/>
              <a:t>neigbourhoods</a:t>
            </a:r>
            <a:r>
              <a:rPr lang="en-US" dirty="0"/>
              <a:t> ‘</a:t>
            </a:r>
            <a:r>
              <a:rPr lang="en-US" dirty="0" err="1"/>
              <a:t>swachh</a:t>
            </a:r>
            <a:r>
              <a:rPr lang="en-US" dirty="0"/>
              <a:t>’ and garbage </a:t>
            </a:r>
            <a:r>
              <a:rPr lang="en-US" dirty="0" smtClean="0"/>
              <a:t>free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1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CEPT M.PLAN\SEM 2\1847dfa.jpg">
            <a:extLst>
              <a:ext uri="{FF2B5EF4-FFF2-40B4-BE49-F238E27FC236}">
                <a16:creationId xmlns:a16="http://schemas.microsoft.com/office/drawing/2014/main" xmlns="" id="{A1D54A7F-96CF-4D7D-BD11-CA5B7F909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8" r="36213" b="3705"/>
          <a:stretch/>
        </p:blipFill>
        <p:spPr bwMode="auto">
          <a:xfrm flipH="1">
            <a:off x="8530252" y="-6529"/>
            <a:ext cx="613747" cy="612109"/>
          </a:xfrm>
          <a:prstGeom prst="roundRect">
            <a:avLst>
              <a:gd name="adj" fmla="val 2946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C66F18B0-9126-498F-A51C-5E72199297B7}"/>
              </a:ext>
            </a:extLst>
          </p:cNvPr>
          <p:cNvSpPr/>
          <p:nvPr/>
        </p:nvSpPr>
        <p:spPr>
          <a:xfrm>
            <a:off x="7656163" y="-123986"/>
            <a:ext cx="1503335" cy="728420"/>
          </a:xfrm>
          <a:custGeom>
            <a:avLst/>
            <a:gdLst>
              <a:gd name="connsiteX0" fmla="*/ 61993 w 1503335"/>
              <a:gd name="connsiteY0" fmla="*/ 123986 h 728420"/>
              <a:gd name="connsiteX1" fmla="*/ 1162373 w 1503335"/>
              <a:gd name="connsiteY1" fmla="*/ 728420 h 728420"/>
              <a:gd name="connsiteX2" fmla="*/ 1472339 w 1503335"/>
              <a:gd name="connsiteY2" fmla="*/ 712922 h 728420"/>
              <a:gd name="connsiteX3" fmla="*/ 1503335 w 1503335"/>
              <a:gd name="connsiteY3" fmla="*/ 139484 h 728420"/>
              <a:gd name="connsiteX4" fmla="*/ 1472339 w 1503335"/>
              <a:gd name="connsiteY4" fmla="*/ 15498 h 728420"/>
              <a:gd name="connsiteX5" fmla="*/ 0 w 1503335"/>
              <a:gd name="connsiteY5" fmla="*/ 0 h 728420"/>
              <a:gd name="connsiteX6" fmla="*/ 61993 w 1503335"/>
              <a:gd name="connsiteY6" fmla="*/ 123986 h 72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3335" h="728420">
                <a:moveTo>
                  <a:pt x="61993" y="123986"/>
                </a:moveTo>
                <a:lnTo>
                  <a:pt x="1162373" y="728420"/>
                </a:lnTo>
                <a:lnTo>
                  <a:pt x="1472339" y="712922"/>
                </a:lnTo>
                <a:lnTo>
                  <a:pt x="1503335" y="139484"/>
                </a:lnTo>
                <a:lnTo>
                  <a:pt x="1472339" y="15498"/>
                </a:lnTo>
                <a:lnTo>
                  <a:pt x="0" y="0"/>
                </a:lnTo>
                <a:lnTo>
                  <a:pt x="61993" y="123986"/>
                </a:lnTo>
                <a:close/>
              </a:path>
            </a:pathLst>
          </a:custGeom>
          <a:solidFill>
            <a:srgbClr val="80A001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31266E73-88D4-4A7C-BC5D-8587A801FF8B}"/>
              </a:ext>
            </a:extLst>
          </p:cNvPr>
          <p:cNvSpPr/>
          <p:nvPr/>
        </p:nvSpPr>
        <p:spPr>
          <a:xfrm>
            <a:off x="7671254" y="-6529"/>
            <a:ext cx="1489312" cy="634975"/>
          </a:xfrm>
          <a:custGeom>
            <a:avLst/>
            <a:gdLst>
              <a:gd name="connsiteX0" fmla="*/ 0 w 876300"/>
              <a:gd name="connsiteY0" fmla="*/ 0 h 590550"/>
              <a:gd name="connsiteX1" fmla="*/ 561975 w 876300"/>
              <a:gd name="connsiteY1" fmla="*/ 590550 h 590550"/>
              <a:gd name="connsiteX2" fmla="*/ 866775 w 876300"/>
              <a:gd name="connsiteY2" fmla="*/ 590550 h 590550"/>
              <a:gd name="connsiteX3" fmla="*/ 876300 w 876300"/>
              <a:gd name="connsiteY3" fmla="*/ 0 h 590550"/>
              <a:gd name="connsiteX4" fmla="*/ 0 w 876300"/>
              <a:gd name="connsiteY4" fmla="*/ 0 h 590550"/>
              <a:gd name="connsiteX0" fmla="*/ 0 w 876300"/>
              <a:gd name="connsiteY0" fmla="*/ 0 h 609600"/>
              <a:gd name="connsiteX1" fmla="*/ 327791 w 876300"/>
              <a:gd name="connsiteY1" fmla="*/ 609600 h 609600"/>
              <a:gd name="connsiteX2" fmla="*/ 866775 w 876300"/>
              <a:gd name="connsiteY2" fmla="*/ 590550 h 609600"/>
              <a:gd name="connsiteX3" fmla="*/ 876300 w 876300"/>
              <a:gd name="connsiteY3" fmla="*/ 0 h 609600"/>
              <a:gd name="connsiteX4" fmla="*/ 0 w 876300"/>
              <a:gd name="connsiteY4" fmla="*/ 0 h 609600"/>
              <a:gd name="connsiteX0" fmla="*/ 0 w 876300"/>
              <a:gd name="connsiteY0" fmla="*/ 0 h 609600"/>
              <a:gd name="connsiteX1" fmla="*/ 327791 w 876300"/>
              <a:gd name="connsiteY1" fmla="*/ 609600 h 609600"/>
              <a:gd name="connsiteX2" fmla="*/ 859221 w 876300"/>
              <a:gd name="connsiteY2" fmla="*/ 609398 h 609600"/>
              <a:gd name="connsiteX3" fmla="*/ 876300 w 876300"/>
              <a:gd name="connsiteY3" fmla="*/ 0 h 609600"/>
              <a:gd name="connsiteX4" fmla="*/ 0 w 876300"/>
              <a:gd name="connsiteY4" fmla="*/ 0 h 609600"/>
              <a:gd name="connsiteX0" fmla="*/ 0 w 881884"/>
              <a:gd name="connsiteY0" fmla="*/ 0 h 628246"/>
              <a:gd name="connsiteX1" fmla="*/ 327791 w 881884"/>
              <a:gd name="connsiteY1" fmla="*/ 609600 h 628246"/>
              <a:gd name="connsiteX2" fmla="*/ 881884 w 881884"/>
              <a:gd name="connsiteY2" fmla="*/ 628246 h 628246"/>
              <a:gd name="connsiteX3" fmla="*/ 876300 w 881884"/>
              <a:gd name="connsiteY3" fmla="*/ 0 h 628246"/>
              <a:gd name="connsiteX4" fmla="*/ 0 w 881884"/>
              <a:gd name="connsiteY4" fmla="*/ 0 h 628246"/>
              <a:gd name="connsiteX0" fmla="*/ 0 w 1181178"/>
              <a:gd name="connsiteY0" fmla="*/ 0 h 628246"/>
              <a:gd name="connsiteX1" fmla="*/ 627085 w 1181178"/>
              <a:gd name="connsiteY1" fmla="*/ 609600 h 628246"/>
              <a:gd name="connsiteX2" fmla="*/ 1181178 w 1181178"/>
              <a:gd name="connsiteY2" fmla="*/ 628246 h 628246"/>
              <a:gd name="connsiteX3" fmla="*/ 1175594 w 1181178"/>
              <a:gd name="connsiteY3" fmla="*/ 0 h 628246"/>
              <a:gd name="connsiteX4" fmla="*/ 0 w 1181178"/>
              <a:gd name="connsiteY4" fmla="*/ 0 h 62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178" h="628246">
                <a:moveTo>
                  <a:pt x="0" y="0"/>
                </a:moveTo>
                <a:lnTo>
                  <a:pt x="627085" y="609600"/>
                </a:lnTo>
                <a:lnTo>
                  <a:pt x="1181178" y="628246"/>
                </a:lnTo>
                <a:cubicBezTo>
                  <a:pt x="1179317" y="418831"/>
                  <a:pt x="1177455" y="209415"/>
                  <a:pt x="117559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56C1CB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0C9DE1E-A280-4A7C-80B6-2C29A467339B}"/>
              </a:ext>
            </a:extLst>
          </p:cNvPr>
          <p:cNvCxnSpPr/>
          <p:nvPr/>
        </p:nvCxnSpPr>
        <p:spPr>
          <a:xfrm>
            <a:off x="15499" y="653651"/>
            <a:ext cx="914399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BC390EE-EB75-4FB7-9793-E1806C23A455}"/>
              </a:ext>
            </a:extLst>
          </p:cNvPr>
          <p:cNvSpPr/>
          <p:nvPr/>
        </p:nvSpPr>
        <p:spPr>
          <a:xfrm>
            <a:off x="7503886" y="-40086"/>
            <a:ext cx="1640114" cy="315857"/>
          </a:xfrm>
          <a:custGeom>
            <a:avLst/>
            <a:gdLst>
              <a:gd name="connsiteX0" fmla="*/ 0 w 1640114"/>
              <a:gd name="connsiteY0" fmla="*/ 29028 h 275771"/>
              <a:gd name="connsiteX1" fmla="*/ 1640114 w 1640114"/>
              <a:gd name="connsiteY1" fmla="*/ 275771 h 275771"/>
              <a:gd name="connsiteX2" fmla="*/ 1640114 w 1640114"/>
              <a:gd name="connsiteY2" fmla="*/ 0 h 275771"/>
              <a:gd name="connsiteX3" fmla="*/ 0 w 1640114"/>
              <a:gd name="connsiteY3" fmla="*/ 29028 h 27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0114" h="275771">
                <a:moveTo>
                  <a:pt x="0" y="29028"/>
                </a:moveTo>
                <a:lnTo>
                  <a:pt x="1640114" y="275771"/>
                </a:lnTo>
                <a:lnTo>
                  <a:pt x="1640114" y="0"/>
                </a:lnTo>
                <a:lnTo>
                  <a:pt x="0" y="2902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BAFC9C1-E070-40BE-A45F-376B95ED3E25}"/>
              </a:ext>
            </a:extLst>
          </p:cNvPr>
          <p:cNvSpPr/>
          <p:nvPr/>
        </p:nvSpPr>
        <p:spPr>
          <a:xfrm>
            <a:off x="5054224" y="1082724"/>
            <a:ext cx="4089775" cy="2117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1400" dirty="0">
                <a:solidFill>
                  <a:srgbClr val="125C62"/>
                </a:solidFill>
                <a:latin typeface="Raleway" panose="020B0003030101060003" pitchFamily="34" charset="0"/>
              </a:rPr>
              <a:t>7 ADMINISTRATIVE ZONES</a:t>
            </a:r>
          </a:p>
          <a:p>
            <a:pPr algn="r"/>
            <a:endParaRPr lang="en-IN" sz="1400" dirty="0">
              <a:solidFill>
                <a:srgbClr val="125C62"/>
              </a:solidFill>
              <a:latin typeface="Raleway" panose="020B0003030101060003" pitchFamily="34" charset="0"/>
            </a:endParaRPr>
          </a:p>
          <a:p>
            <a:pPr algn="r"/>
            <a:r>
              <a:rPr lang="en-IN" sz="1400" dirty="0" smtClean="0">
                <a:solidFill>
                  <a:srgbClr val="125C62"/>
                </a:solidFill>
                <a:latin typeface="Raleway" panose="020B0003030101060003" pitchFamily="34" charset="0"/>
              </a:rPr>
              <a:t>100 </a:t>
            </a:r>
            <a:r>
              <a:rPr lang="en-IN" sz="1400" dirty="0">
                <a:solidFill>
                  <a:srgbClr val="125C62"/>
                </a:solidFill>
                <a:latin typeface="Raleway" panose="020B0003030101060003" pitchFamily="34" charset="0"/>
              </a:rPr>
              <a:t>ADMINISTRATOVE WARDS</a:t>
            </a:r>
          </a:p>
          <a:p>
            <a:pPr algn="r"/>
            <a:r>
              <a:rPr lang="en-IN" sz="1400" dirty="0">
                <a:solidFill>
                  <a:srgbClr val="125C62"/>
                </a:solidFill>
                <a:latin typeface="Raleway" panose="020B0003030101060003" pitchFamily="34" charset="0"/>
              </a:rPr>
              <a:t>87 SANITARY WARDS</a:t>
            </a:r>
          </a:p>
          <a:p>
            <a:pPr algn="r"/>
            <a:endParaRPr lang="en-IN" sz="1400" dirty="0">
              <a:solidFill>
                <a:srgbClr val="125C62"/>
              </a:solidFill>
              <a:latin typeface="Raleway" panose="020B0003030101060003" pitchFamily="34" charset="0"/>
            </a:endParaRPr>
          </a:p>
          <a:p>
            <a:pPr algn="r"/>
            <a:r>
              <a:rPr lang="en-IN" sz="1400" dirty="0">
                <a:solidFill>
                  <a:srgbClr val="125C62"/>
                </a:solidFill>
                <a:latin typeface="Raleway" panose="020B0003030101060003" pitchFamily="34" charset="0"/>
              </a:rPr>
              <a:t>Each zonal officer vested with complete authority to build, maintain and operate the basic amenities of the area under that </a:t>
            </a:r>
            <a:r>
              <a:rPr lang="en-IN" sz="1400" dirty="0" smtClean="0">
                <a:solidFill>
                  <a:srgbClr val="125C62"/>
                </a:solidFill>
                <a:latin typeface="Raleway" panose="020B0003030101060003" pitchFamily="34" charset="0"/>
              </a:rPr>
              <a:t>zone</a:t>
            </a:r>
          </a:p>
          <a:p>
            <a:pPr algn="r"/>
            <a:endParaRPr lang="en-IN" sz="1400" dirty="0">
              <a:solidFill>
                <a:srgbClr val="125C62"/>
              </a:solidFill>
              <a:latin typeface="Raleway" panose="020B0003030101060003" pitchFamily="34" charset="0"/>
            </a:endParaRPr>
          </a:p>
          <a:p>
            <a:pPr algn="r"/>
            <a:r>
              <a:rPr lang="en-IN" sz="1400" dirty="0" smtClean="0">
                <a:solidFill>
                  <a:srgbClr val="125C62"/>
                </a:solidFill>
                <a:latin typeface="Raleway" panose="020B0003030101060003" pitchFamily="34" charset="0"/>
              </a:rPr>
              <a:t>Plague outbreak in 1994- led to administrative reforms, decentralisation and involvement of local organisations, residents </a:t>
            </a:r>
            <a:endParaRPr lang="en-IN" sz="1200" dirty="0">
              <a:solidFill>
                <a:srgbClr val="125C62"/>
              </a:solidFill>
              <a:latin typeface="Raleway" panose="020B0003030101060003" pitchFamily="34" charset="0"/>
            </a:endParaRPr>
          </a:p>
          <a:p>
            <a:pPr algn="r"/>
            <a:endParaRPr lang="en-IN" sz="1200" dirty="0">
              <a:solidFill>
                <a:srgbClr val="125C62"/>
              </a:solidFill>
              <a:latin typeface="Raleway" panose="020B0003030101060003" pitchFamily="34" charset="0"/>
            </a:endParaRPr>
          </a:p>
          <a:p>
            <a:pPr algn="r"/>
            <a:endParaRPr lang="en-IN" sz="1200" dirty="0">
              <a:solidFill>
                <a:srgbClr val="125C62"/>
              </a:solidFill>
              <a:latin typeface="Raleway" panose="020B0003030101060003" pitchFamily="34" charset="0"/>
            </a:endParaRPr>
          </a:p>
          <a:p>
            <a:pPr algn="r"/>
            <a:endParaRPr lang="en-IN" sz="1200" dirty="0">
              <a:solidFill>
                <a:srgbClr val="125C62"/>
              </a:solidFill>
              <a:latin typeface="Raleway" panose="020B0003030101060003" pitchFamily="34" charset="0"/>
            </a:endParaRPr>
          </a:p>
          <a:p>
            <a:pPr algn="r"/>
            <a:endParaRPr lang="en-IN" sz="1400" i="1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31A0CD8-623A-4D8E-8D13-81AAA76A31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7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9" y="727307"/>
            <a:ext cx="5038725" cy="6124575"/>
          </a:xfrm>
          <a:prstGeom prst="rect">
            <a:avLst/>
          </a:prstGeom>
          <a:effectLst>
            <a:glow rad="127000">
              <a:schemeClr val="accent1">
                <a:alpha val="93000"/>
              </a:schemeClr>
            </a:glow>
          </a:effec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457200" y="-45720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Surat</a:t>
            </a:r>
            <a:r>
              <a:rPr lang="en-US" dirty="0" smtClean="0"/>
              <a:t> - background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181599" y="3200400"/>
          <a:ext cx="3977896" cy="2789478"/>
        </p:xfrm>
        <a:graphic>
          <a:graphicData uri="http://schemas.openxmlformats.org/drawingml/2006/table">
            <a:tbl>
              <a:tblPr firstRow="1" firstCol="1" bandRow="1"/>
              <a:tblGrid>
                <a:gridCol w="994474"/>
                <a:gridCol w="834327"/>
                <a:gridCol w="1154621"/>
                <a:gridCol w="994474"/>
              </a:tblGrid>
              <a:tr h="321787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Zone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Area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Population - Census 2011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Density per Sq.km.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7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(Sq. Km.)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7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Central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408760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49971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2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South West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347714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3107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7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South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694768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11249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2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South East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748295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38390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7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East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1138809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30348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7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North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703494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19346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7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West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424986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8288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7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326.5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4466826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13680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06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8048"/>
            <a:ext cx="7467600" cy="4873752"/>
          </a:xfrm>
        </p:spPr>
        <p:txBody>
          <a:bodyPr/>
          <a:lstStyle/>
          <a:p>
            <a:r>
              <a:rPr lang="en-US" dirty="0" smtClean="0"/>
              <a:t>Involvement of NGOs, SHGs, Religious leaders, </a:t>
            </a:r>
            <a:r>
              <a:rPr lang="en-US" dirty="0" err="1" smtClean="0"/>
              <a:t>ragpickers</a:t>
            </a:r>
            <a:r>
              <a:rPr lang="en-US" dirty="0" smtClean="0"/>
              <a:t>, volunteers ( </a:t>
            </a:r>
            <a:r>
              <a:rPr lang="en-US" dirty="0" err="1" smtClean="0"/>
              <a:t>Swachhgrahis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Anudan</a:t>
            </a:r>
            <a:r>
              <a:rPr lang="en-US" dirty="0" smtClean="0"/>
              <a:t> Scheme for residential societies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Private sector - treatment of plastic waste, PPP contracts for management of biomedical, e-waste, organic waste, D2D collection contracts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CFAC2FD5-F056-440C-BDCC-06989CA01D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63531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PARTICIPATORY INITIATIVES OF SMC IN  SBM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876377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68362"/>
          </a:xfrm>
        </p:spPr>
        <p:txBody>
          <a:bodyPr/>
          <a:lstStyle/>
          <a:p>
            <a:r>
              <a:rPr lang="en-US" dirty="0" smtClean="0"/>
              <a:t>Participation in SWM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ECDE73DD-8796-4862-856F-EB54D28EADD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8199" y="3733800"/>
          <a:ext cx="6705602" cy="265658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73038">
                  <a:extLst>
                    <a:ext uri="{9D8B030D-6E8A-4147-A177-3AD203B41FA5}">
                      <a16:colId xmlns:a16="http://schemas.microsoft.com/office/drawing/2014/main" xmlns="" val="2156786481"/>
                    </a:ext>
                  </a:extLst>
                </a:gridCol>
                <a:gridCol w="711346">
                  <a:extLst>
                    <a:ext uri="{9D8B030D-6E8A-4147-A177-3AD203B41FA5}">
                      <a16:colId xmlns:a16="http://schemas.microsoft.com/office/drawing/2014/main" xmlns="" val="464621435"/>
                    </a:ext>
                  </a:extLst>
                </a:gridCol>
                <a:gridCol w="661461">
                  <a:extLst>
                    <a:ext uri="{9D8B030D-6E8A-4147-A177-3AD203B41FA5}">
                      <a16:colId xmlns:a16="http://schemas.microsoft.com/office/drawing/2014/main" xmlns="" val="178708666"/>
                    </a:ext>
                  </a:extLst>
                </a:gridCol>
                <a:gridCol w="1102434">
                  <a:extLst>
                    <a:ext uri="{9D8B030D-6E8A-4147-A177-3AD203B41FA5}">
                      <a16:colId xmlns:a16="http://schemas.microsoft.com/office/drawing/2014/main" xmlns="" val="2265923704"/>
                    </a:ext>
                  </a:extLst>
                </a:gridCol>
                <a:gridCol w="1322921">
                  <a:extLst>
                    <a:ext uri="{9D8B030D-6E8A-4147-A177-3AD203B41FA5}">
                      <a16:colId xmlns:a16="http://schemas.microsoft.com/office/drawing/2014/main" xmlns="" val="1753141161"/>
                    </a:ext>
                  </a:extLst>
                </a:gridCol>
                <a:gridCol w="1634402">
                  <a:extLst>
                    <a:ext uri="{9D8B030D-6E8A-4147-A177-3AD203B41FA5}">
                      <a16:colId xmlns:a16="http://schemas.microsoft.com/office/drawing/2014/main" xmlns="" val="230174670"/>
                    </a:ext>
                  </a:extLst>
                </a:gridCol>
              </a:tblGrid>
              <a:tr h="44476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Zone name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NGOs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SHGs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Religious leaders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 err="1" smtClean="0">
                          <a:effectLst/>
                          <a:latin typeface="Century Gothic" panose="020B0502020202020204" pitchFamily="34" charset="0"/>
                        </a:rPr>
                        <a:t>Swachhagrahis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 err="1" smtClean="0">
                          <a:effectLst/>
                          <a:latin typeface="Century Gothic" panose="020B0502020202020204" pitchFamily="34" charset="0"/>
                        </a:rPr>
                        <a:t>Ragpickers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2131"/>
                  </a:ext>
                </a:extLst>
              </a:tr>
              <a:tr h="22723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u="none" strike="noStrike" dirty="0" smtClean="0">
                          <a:effectLst/>
                          <a:latin typeface="Century Gothic" panose="020B0502020202020204" pitchFamily="34" charset="0"/>
                        </a:rPr>
                        <a:t>Central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35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5290180"/>
                  </a:ext>
                </a:extLst>
              </a:tr>
              <a:tr h="22723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u="none" strike="noStrike" dirty="0" smtClean="0">
                          <a:effectLst/>
                          <a:latin typeface="Century Gothic" panose="020B0502020202020204" pitchFamily="34" charset="0"/>
                        </a:rPr>
                        <a:t>East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47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206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134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50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79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18566"/>
                  </a:ext>
                </a:extLst>
              </a:tr>
              <a:tr h="22723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u="none" strike="noStrike" dirty="0" smtClean="0">
                          <a:effectLst/>
                          <a:latin typeface="Century Gothic" panose="020B0502020202020204" pitchFamily="34" charset="0"/>
                        </a:rPr>
                        <a:t>North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25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6316200"/>
                  </a:ext>
                </a:extLst>
              </a:tr>
              <a:tr h="22723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u="none" strike="noStrike" dirty="0" smtClean="0">
                          <a:effectLst/>
                          <a:latin typeface="Century Gothic" panose="020B0502020202020204" pitchFamily="34" charset="0"/>
                        </a:rPr>
                        <a:t>South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36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101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7049487"/>
                  </a:ext>
                </a:extLst>
              </a:tr>
              <a:tr h="42905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u="none" strike="noStrike" dirty="0" smtClean="0">
                          <a:effectLst/>
                          <a:latin typeface="Century Gothic" panose="020B0502020202020204" pitchFamily="34" charset="0"/>
                        </a:rPr>
                        <a:t>South east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39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5173266"/>
                  </a:ext>
                </a:extLst>
              </a:tr>
              <a:tr h="44476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u="none" strike="noStrike" dirty="0" smtClean="0">
                          <a:effectLst/>
                          <a:latin typeface="Century Gothic" panose="020B0502020202020204" pitchFamily="34" charset="0"/>
                        </a:rPr>
                        <a:t>South west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23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32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30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19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7498369"/>
                  </a:ext>
                </a:extLst>
              </a:tr>
              <a:tr h="42905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u="none" strike="noStrike" dirty="0" smtClean="0">
                          <a:effectLst/>
                          <a:latin typeface="Century Gothic" panose="020B0502020202020204" pitchFamily="34" charset="0"/>
                        </a:rPr>
                        <a:t>West zone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34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734568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A57D767-4A8A-43DE-9D61-3F7046225CFE}"/>
              </a:ext>
            </a:extLst>
          </p:cNvPr>
          <p:cNvSpPr txBox="1"/>
          <p:nvPr/>
        </p:nvSpPr>
        <p:spPr>
          <a:xfrm>
            <a:off x="639951" y="914400"/>
            <a:ext cx="710209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 smtClean="0">
                <a:latin typeface="Century Gothic" panose="020B0502020202020204" pitchFamily="34" charset="0"/>
              </a:rPr>
              <a:t>NGOs - </a:t>
            </a:r>
            <a:r>
              <a:rPr lang="en-IN" sz="1400" dirty="0" smtClean="0">
                <a:latin typeface="Century Gothic" panose="020B0502020202020204" pitchFamily="34" charset="0"/>
              </a:rPr>
              <a:t>Engaged </a:t>
            </a:r>
            <a:r>
              <a:rPr lang="en-IN" sz="1400" dirty="0">
                <a:latin typeface="Century Gothic" panose="020B0502020202020204" pitchFamily="34" charset="0"/>
              </a:rPr>
              <a:t>in awareness generating activities. </a:t>
            </a:r>
          </a:p>
          <a:p>
            <a:endParaRPr lang="en-IN" sz="1400" b="1" dirty="0">
              <a:latin typeface="Century Gothic" panose="020B0502020202020204" pitchFamily="34" charset="0"/>
            </a:endParaRPr>
          </a:p>
          <a:p>
            <a:r>
              <a:rPr lang="en-IN" sz="1400" b="1" dirty="0" smtClean="0">
                <a:latin typeface="Century Gothic" panose="020B0502020202020204" pitchFamily="34" charset="0"/>
              </a:rPr>
              <a:t>SHGs - </a:t>
            </a:r>
            <a:r>
              <a:rPr lang="en-IN" sz="1400" dirty="0" smtClean="0">
                <a:latin typeface="Century Gothic" panose="020B0502020202020204" pitchFamily="34" charset="0"/>
              </a:rPr>
              <a:t>Organized </a:t>
            </a:r>
            <a:r>
              <a:rPr lang="en-IN" sz="1400" dirty="0">
                <a:latin typeface="Century Gothic" panose="020B0502020202020204" pitchFamily="34" charset="0"/>
              </a:rPr>
              <a:t>groups mainly through UCD dept. of SMC involved in organizing campaigns for waste management.</a:t>
            </a:r>
          </a:p>
          <a:p>
            <a:endParaRPr lang="en-IN" sz="1400" b="1" dirty="0">
              <a:latin typeface="Century Gothic" panose="020B0502020202020204" pitchFamily="34" charset="0"/>
            </a:endParaRPr>
          </a:p>
          <a:p>
            <a:r>
              <a:rPr lang="en-IN" sz="1400" b="1" dirty="0">
                <a:latin typeface="Century Gothic" panose="020B0502020202020204" pitchFamily="34" charset="0"/>
              </a:rPr>
              <a:t>RELIGIOUS </a:t>
            </a:r>
            <a:r>
              <a:rPr lang="en-IN" sz="1400" b="1" dirty="0" smtClean="0">
                <a:latin typeface="Century Gothic" panose="020B0502020202020204" pitchFamily="34" charset="0"/>
              </a:rPr>
              <a:t>LEADERS - </a:t>
            </a:r>
            <a:r>
              <a:rPr lang="en-IN" sz="1400" b="1" dirty="0">
                <a:latin typeface="Century Gothic" panose="020B0502020202020204" pitchFamily="34" charset="0"/>
              </a:rPr>
              <a:t>I</a:t>
            </a:r>
            <a:r>
              <a:rPr lang="en-IN" sz="1400" dirty="0" smtClean="0">
                <a:latin typeface="Century Gothic" panose="020B0502020202020204" pitchFamily="34" charset="0"/>
              </a:rPr>
              <a:t>nvolved </a:t>
            </a:r>
            <a:r>
              <a:rPr lang="en-IN" sz="1400" dirty="0">
                <a:latin typeface="Century Gothic" panose="020B0502020202020204" pitchFamily="34" charset="0"/>
              </a:rPr>
              <a:t>in activities aimed at raising awareness regarding waste management practices.</a:t>
            </a:r>
          </a:p>
          <a:p>
            <a:endParaRPr lang="en-IN" sz="1400" dirty="0">
              <a:latin typeface="Century Gothic" panose="020B0502020202020204" pitchFamily="34" charset="0"/>
            </a:endParaRPr>
          </a:p>
          <a:p>
            <a:r>
              <a:rPr lang="en-IN" sz="1400" b="1" dirty="0" smtClean="0">
                <a:latin typeface="Century Gothic" panose="020B0502020202020204" pitchFamily="34" charset="0"/>
              </a:rPr>
              <a:t>SWACHHAGRAHIS - </a:t>
            </a:r>
            <a:r>
              <a:rPr lang="en-IN" sz="1400" dirty="0" smtClean="0">
                <a:latin typeface="Century Gothic" panose="020B0502020202020204" pitchFamily="34" charset="0"/>
              </a:rPr>
              <a:t>Registered </a:t>
            </a:r>
            <a:r>
              <a:rPr lang="en-IN" sz="1400" dirty="0">
                <a:latin typeface="Century Gothic" panose="020B0502020202020204" pitchFamily="34" charset="0"/>
              </a:rPr>
              <a:t>volunteers for conducting </a:t>
            </a:r>
            <a:r>
              <a:rPr lang="en-IN" sz="1400" dirty="0" smtClean="0">
                <a:latin typeface="Century Gothic" panose="020B0502020202020204" pitchFamily="34" charset="0"/>
              </a:rPr>
              <a:t>awareness drives</a:t>
            </a:r>
            <a:endParaRPr lang="en-IN" sz="1400" dirty="0">
              <a:latin typeface="Century Gothic" panose="020B0502020202020204" pitchFamily="34" charset="0"/>
            </a:endParaRPr>
          </a:p>
          <a:p>
            <a:endParaRPr lang="en-IN" sz="1400" dirty="0">
              <a:latin typeface="Century Gothic" panose="020B0502020202020204" pitchFamily="34" charset="0"/>
            </a:endParaRPr>
          </a:p>
          <a:p>
            <a:r>
              <a:rPr lang="en-IN" sz="1400" b="1" dirty="0" err="1" smtClean="0">
                <a:latin typeface="Century Gothic" panose="020B0502020202020204" pitchFamily="34" charset="0"/>
              </a:rPr>
              <a:t>Ragpickers</a:t>
            </a:r>
            <a:r>
              <a:rPr lang="en-IN" sz="1400" b="1" dirty="0" smtClean="0">
                <a:latin typeface="Century Gothic" panose="020B0502020202020204" pitchFamily="34" charset="0"/>
              </a:rPr>
              <a:t> - </a:t>
            </a:r>
            <a:r>
              <a:rPr lang="en-IN" sz="1400" dirty="0" smtClean="0">
                <a:latin typeface="Century Gothic" panose="020B0502020202020204" pitchFamily="34" charset="0"/>
              </a:rPr>
              <a:t>Integrated </a:t>
            </a:r>
            <a:r>
              <a:rPr lang="en-IN" sz="1400" dirty="0">
                <a:latin typeface="Century Gothic" panose="020B0502020202020204" pitchFamily="34" charset="0"/>
              </a:rPr>
              <a:t>in the SWM chain for segregated collection; they are provided training by Zonal officials</a:t>
            </a:r>
          </a:p>
          <a:p>
            <a:endParaRPr lang="en-IN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999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1052</TotalTime>
  <Words>1510</Words>
  <Application>Microsoft Office PowerPoint</Application>
  <PresentationFormat>On-screen Show (4:3)</PresentationFormat>
  <Paragraphs>381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Calibri</vt:lpstr>
      <vt:lpstr>Century Gothic</vt:lpstr>
      <vt:lpstr>Century Schoolbook</vt:lpstr>
      <vt:lpstr>Gill Sans MT</vt:lpstr>
      <vt:lpstr>Mangal</vt:lpstr>
      <vt:lpstr>Raleway</vt:lpstr>
      <vt:lpstr>Times New Roman</vt:lpstr>
      <vt:lpstr>Wingdings</vt:lpstr>
      <vt:lpstr>Wingdings 2</vt:lpstr>
      <vt:lpstr>Wingdings 3</vt:lpstr>
      <vt:lpstr>Oriel</vt:lpstr>
      <vt:lpstr>Participatory Local Governance:  Theory and Praxis </vt:lpstr>
      <vt:lpstr>Introduction </vt:lpstr>
      <vt:lpstr>Basic tenents of participatory governance</vt:lpstr>
      <vt:lpstr>Conceptualising participatory governance</vt:lpstr>
      <vt:lpstr>The case studies</vt:lpstr>
      <vt:lpstr>Participation in SWM in Surat</vt:lpstr>
      <vt:lpstr>PowerPoint Presentation</vt:lpstr>
      <vt:lpstr>PARTICIPATORY INITIATIVES OF SMC IN  SBM</vt:lpstr>
      <vt:lpstr>Participation in SWM</vt:lpstr>
      <vt:lpstr>Participation in SWM </vt:lpstr>
      <vt:lpstr>Participation in anudan scheme</vt:lpstr>
      <vt:lpstr>Participation in anudan scheme</vt:lpstr>
      <vt:lpstr>Comparison – anudan vs non-anudan</vt:lpstr>
      <vt:lpstr>PowerPoint Presentation</vt:lpstr>
      <vt:lpstr>Participatory local governance in Chandannagar</vt:lpstr>
      <vt:lpstr>SJSRY Institutions</vt:lpstr>
      <vt:lpstr>Participatory institutions </vt:lpstr>
      <vt:lpstr>Participation in Ward Committees </vt:lpstr>
      <vt:lpstr>Slums selected for study</vt:lpstr>
      <vt:lpstr>Functional Participatory institutions/spaces in study slums</vt:lpstr>
      <vt:lpstr>PowerPoint Presentation</vt:lpstr>
      <vt:lpstr>Participation in Ward Committees  </vt:lpstr>
      <vt:lpstr>Concluding observations</vt:lpstr>
      <vt:lpstr>Concluding observations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Participatory Local Governance: Theory and Praxis" -.</dc:title>
  <dc:creator>abc</dc:creator>
  <cp:lastModifiedBy>Sudeep</cp:lastModifiedBy>
  <cp:revision>75</cp:revision>
  <dcterms:created xsi:type="dcterms:W3CDTF">2019-02-04T04:37:57Z</dcterms:created>
  <dcterms:modified xsi:type="dcterms:W3CDTF">2019-02-08T02:29:31Z</dcterms:modified>
</cp:coreProperties>
</file>