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2.xml" ContentType="application/vnd.openxmlformats-officedocument.drawingml.chart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57" r:id="rId14"/>
    <p:sldId id="269" r:id="rId15"/>
    <p:sldId id="273" r:id="rId16"/>
    <p:sldId id="270" r:id="rId17"/>
    <p:sldId id="271" r:id="rId18"/>
    <p:sldId id="289" r:id="rId19"/>
    <p:sldId id="280" r:id="rId20"/>
    <p:sldId id="281" r:id="rId21"/>
    <p:sldId id="277" r:id="rId22"/>
    <p:sldId id="275" r:id="rId23"/>
    <p:sldId id="291" r:id="rId24"/>
    <p:sldId id="282" r:id="rId25"/>
    <p:sldId id="285" r:id="rId26"/>
    <p:sldId id="283" r:id="rId27"/>
    <p:sldId id="290" r:id="rId28"/>
    <p:sldId id="284" r:id="rId29"/>
    <p:sldId id="286" r:id="rId30"/>
    <p:sldId id="287" r:id="rId31"/>
    <p:sldId id="288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1883" autoAdjust="0"/>
  </p:normalViewPr>
  <p:slideViewPr>
    <p:cSldViewPr>
      <p:cViewPr varScale="1">
        <p:scale>
          <a:sx n="60" d="100"/>
          <a:sy n="60" d="100"/>
        </p:scale>
        <p:origin x="-165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15"/>
      <c:hPercent val="80"/>
      <c:rotY val="20"/>
      <c:depthPercent val="100"/>
      <c:rAngAx val="1"/>
    </c:view3D>
    <c:floor>
      <c:thickness val="0"/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thickness val="0"/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5.9259259259259262E-2"/>
          <c:y val="3.0508474576271188E-2"/>
          <c:w val="0.5981481481481481"/>
          <c:h val="0.8881355932203389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Imbalance between demand and supply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2.9126213592233011E-2"/>
                  <c:y val="-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sz="2400">
                        <a:latin typeface="Times New Roman" pitchFamily="18" charset="0"/>
                        <a:cs typeface="Times New Roman" pitchFamily="18" charset="0"/>
                      </a:rPr>
                      <a:t>23%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Sheet1!$B$2:$E$2</c:f>
              <c:numCache>
                <c:formatCode>General</c:formatCode>
                <c:ptCount val="1"/>
                <c:pt idx="0">
                  <c:v>23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Weak land governance 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3.0744336569579287E-2"/>
                  <c:y val="-3.0866359269839369E-2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Times New Roman" pitchFamily="18" charset="0"/>
                        <a:cs typeface="Times New Roman" pitchFamily="18" charset="0"/>
                      </a:rPr>
                      <a:t>11.7%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Sheet1!$B$3:$E$3</c:f>
              <c:numCache>
                <c:formatCode>General</c:formatCode>
                <c:ptCount val="1"/>
                <c:pt idx="0">
                  <c:v>11.7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Location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1.7799352750809062E-2"/>
                  <c:y val="-6.7344783861467708E-2"/>
                </c:manualLayout>
              </c:layout>
              <c:tx>
                <c:rich>
                  <a:bodyPr/>
                  <a:lstStyle/>
                  <a:p>
                    <a:r>
                      <a:rPr lang="en-US" sz="2000">
                        <a:latin typeface="Times New Roman" pitchFamily="18" charset="0"/>
                        <a:cs typeface="Times New Roman" pitchFamily="18" charset="0"/>
                      </a:rPr>
                      <a:t>12.7%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 sz="2000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Sheet1!$B$4:$E$4</c:f>
              <c:numCache>
                <c:formatCode>General</c:formatCode>
                <c:ptCount val="1"/>
                <c:pt idx="0">
                  <c:v>12.7</c:v>
                </c:pt>
              </c:numCache>
            </c:numRef>
          </c:val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Combined factors</c:v>
                </c:pt>
              </c:strCache>
            </c:strRef>
          </c:tx>
          <c:spPr>
            <a:solidFill>
              <a:srgbClr val="CCFF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4.2071197411003236E-2"/>
                  <c:y val="-8.4180979826834635E-3"/>
                </c:manualLayout>
              </c:layout>
              <c:tx>
                <c:rich>
                  <a:bodyPr/>
                  <a:lstStyle/>
                  <a:p>
                    <a:pPr>
                      <a:defRPr sz="2000">
                        <a:latin typeface="Times New Roman" pitchFamily="18" charset="0"/>
                        <a:cs typeface="Times New Roman" pitchFamily="18" charset="0"/>
                      </a:defRPr>
                    </a:pPr>
                    <a:r>
                      <a:rPr lang="en-US" sz="2000">
                        <a:latin typeface="Times New Roman" pitchFamily="18" charset="0"/>
                        <a:cs typeface="Times New Roman" pitchFamily="18" charset="0"/>
                      </a:rPr>
                      <a:t>52.6%</a:t>
                    </a:r>
                    <a:endParaRPr lang="en-US" sz="200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Sheet1!$B$1:$E$1</c:f>
              <c:numCache>
                <c:formatCode>General</c:formatCode>
                <c:ptCount val="1"/>
              </c:numCache>
            </c:numRef>
          </c:cat>
          <c:val>
            <c:numRef>
              <c:f>Sheet1!$B$5:$E$5</c:f>
              <c:numCache>
                <c:formatCode>General</c:formatCode>
                <c:ptCount val="1"/>
                <c:pt idx="0">
                  <c:v>52.6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gapDepth val="0"/>
        <c:shape val="box"/>
        <c:axId val="90065920"/>
        <c:axId val="90084096"/>
        <c:axId val="0"/>
      </c:bar3DChart>
      <c:catAx>
        <c:axId val="90065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900840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0084096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defRPr>
            </a:pPr>
            <a:endParaRPr lang="en-US"/>
          </a:p>
        </c:txPr>
        <c:crossAx val="90065920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7962962962962958"/>
          <c:y val="6.8964107749002815E-2"/>
          <c:w val="0.32037037037037036"/>
          <c:h val="0.83389830508474572"/>
        </c:manualLayout>
      </c:layout>
      <c:overlay val="0"/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2000" b="1" i="0" u="none" strike="noStrike" baseline="0">
              <a:solidFill>
                <a:srgbClr val="000000"/>
              </a:solidFill>
              <a:latin typeface="Times New Roman" pitchFamily="18" charset="0"/>
              <a:ea typeface="Calibri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-0.15941433791364315"/>
                  <c:y val="6.3615298087739039E-2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a:t>32.47%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a:t>3.46%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7003216509700994"/>
                  <c:y val="-0.20374596925384328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a:t>54.98%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17942977716021E-2"/>
                  <c:y val="0.13896044244469441"/>
                </c:manualLayout>
              </c:layout>
              <c:tx>
                <c:rich>
                  <a:bodyPr/>
                  <a:lstStyle/>
                  <a:p>
                    <a:r>
                      <a:rPr lang="en-US" sz="2000" b="1">
                        <a:latin typeface="Times New Roman" pitchFamily="18" charset="0"/>
                        <a:cs typeface="Times New Roman" pitchFamily="18" charset="0"/>
                      </a:rPr>
                      <a:t>9.09%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 b="1">
                    <a:latin typeface="Times New Roman" pitchFamily="18" charset="0"/>
                    <a:cs typeface="Times New Roman" pitchFamily="18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Sheet1!$C$6:$C$9</c:f>
              <c:strCache>
                <c:ptCount val="4"/>
                <c:pt idx="0">
                  <c:v>Social and relative relationships(traditional social institutions)</c:v>
                </c:pt>
                <c:pt idx="1">
                  <c:v>Religious relations</c:v>
                </c:pt>
                <c:pt idx="2">
                  <c:v>Land broker</c:v>
                </c:pt>
                <c:pt idx="3">
                  <c:v>Speculator</c:v>
                </c:pt>
              </c:strCache>
            </c:strRef>
          </c:cat>
          <c:val>
            <c:numRef>
              <c:f>Sheet1!$D$6:$D$9</c:f>
              <c:numCache>
                <c:formatCode>General</c:formatCode>
                <c:ptCount val="4"/>
                <c:pt idx="0">
                  <c:v>32.47</c:v>
                </c:pt>
                <c:pt idx="1">
                  <c:v>3.46</c:v>
                </c:pt>
                <c:pt idx="2">
                  <c:v>54.98</c:v>
                </c:pt>
                <c:pt idx="3">
                  <c:v>9.09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169158818382996"/>
          <c:y val="0.11462692163479567"/>
          <c:w val="0.38308411816170035"/>
          <c:h val="0.74217472815898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D00E2-C462-4EE0-AC12-2C7C41947CD8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39FF1A58-6533-47AC-83A2-194CC39DF7FE}" type="pres">
      <dgm:prSet presAssocID="{D5FD00E2-C462-4EE0-AC12-2C7C41947CD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7398DC7-6531-4391-B65B-731E206A61F2}" type="presOf" srcId="{D5FD00E2-C462-4EE0-AC12-2C7C41947CD8}" destId="{39FF1A58-6533-47AC-83A2-194CC39DF7F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A7E48A-12EA-43AC-9B1E-80AAA56723E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EA58B907-1B4F-49B9-A393-10F48910B275}" type="pres">
      <dgm:prSet presAssocID="{20A7E48A-12EA-43AC-9B1E-80AAA56723E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F5BD03AB-FD79-4F83-8944-163465EA5515}" type="presOf" srcId="{20A7E48A-12EA-43AC-9B1E-80AAA56723E9}" destId="{EA58B907-1B4F-49B9-A393-10F48910B275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571D31-7AE7-49E3-BD17-48F38DCE5BA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2A846681-7F9C-450A-8511-C7BC5C25FA2F}" type="pres">
      <dgm:prSet presAssocID="{79571D31-7AE7-49E3-BD17-48F38DCE5BA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88999B70-14B5-44AB-B4B2-8B82A90BE207}" type="presOf" srcId="{79571D31-7AE7-49E3-BD17-48F38DCE5BA2}" destId="{2A846681-7F9C-450A-8511-C7BC5C25FA2F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BA54768-BB10-4D18-9C94-5B58DA99AE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59AEF65D-2C6F-431C-8EBC-05E0FD98E09D}" type="pres">
      <dgm:prSet presAssocID="{9BA54768-BB10-4D18-9C94-5B58DA99AE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FFE0AFA-11BB-43AF-8586-B54EABD71357}" type="presOf" srcId="{9BA54768-BB10-4D18-9C94-5B58DA99AE67}" destId="{59AEF65D-2C6F-431C-8EBC-05E0FD98E09D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1F647F8-F968-43E8-B981-3E0576376ED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B84B9AFB-A849-42F8-9EB0-D0331673754E}" type="pres">
      <dgm:prSet presAssocID="{41F647F8-F968-43E8-B981-3E0576376ED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9C55CAD5-ED63-48DE-9BBA-51F26FE0DF31}" type="presOf" srcId="{41F647F8-F968-43E8-B981-3E0576376EDC}" destId="{B84B9AFB-A849-42F8-9EB0-D0331673754E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CB84D8-325E-49D3-AE49-874BD9E513CF}" type="datetimeFigureOut">
              <a:rPr lang="en-US" smtClean="0"/>
              <a:t>9/28/2017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929569-7245-41F5-85C6-F253F9FA9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84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929569-7245-41F5-85C6-F253F9FA922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3531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2AA02-CC3A-43A9-B654-F844CDD08B99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47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461B-8FEE-4D45-AC9C-2285D4920C65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691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19BA-87AB-41FA-9759-02D43A613C6A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62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12FA-5384-4076-9821-44FA434E7354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03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5F428-BFFD-4CAA-B957-53BA744B571B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5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95C0F-998A-4DA7-B2BD-62AAAD2CE5E3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984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3E6F-35AC-49DE-B5F6-C08413624A33}" type="datetime1">
              <a:rPr lang="en-US" smtClean="0"/>
              <a:t>9/28/2017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817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3E7D8-D7A4-45D0-B87E-972F9999CA5E}" type="datetime1">
              <a:rPr lang="en-US" smtClean="0"/>
              <a:t>9/28/2017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299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F8248-2BF9-4F43-B169-6F0BB271ABA7}" type="datetime1">
              <a:rPr lang="en-US" smtClean="0"/>
              <a:t>9/28/2017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9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F3DC3-BF33-4AAA-AA23-2CCBFEF7241E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53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8A666-AC5B-4C47-A375-422C2888F8E9}" type="datetime1">
              <a:rPr lang="en-US" smtClean="0"/>
              <a:t>9/28/2017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91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6BF7-F9A0-4543-95C4-3A23BAA53242}" type="datetime1">
              <a:rPr lang="en-US" smtClean="0"/>
              <a:t>9/28/2017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1BC3E6-4DBF-4689-86C5-08338334F4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17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g19me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chart" Target="../charts/chart2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2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image" Target="../media/image3.jpe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457200"/>
            <a:ext cx="8534400" cy="1470025"/>
          </a:xfrm>
        </p:spPr>
        <p:txBody>
          <a:bodyPr>
            <a:noAutofit/>
          </a:bodyPr>
          <a:lstStyle/>
          <a:p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Challenges and prospects of informal settlement and implications for urban planning in Gondar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city,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Amhara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Regional state, Ethiopia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8229600" cy="3733800"/>
          </a:xfrm>
        </p:spPr>
        <p:txBody>
          <a:bodyPr>
            <a:normAutofit/>
          </a:bodyPr>
          <a:lstStyle/>
          <a:p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Kassahun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Gashu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Department of Geography and Environmental Studies, University of Gondar,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u="sng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kg19me@gmail.com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P.O.Box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 196, Gondar, Ethiopia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22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096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many cities and towns major informal settlements are found 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peripheral areas, where they are characterized by their irregular shape and large plot sizes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 a result, they have significantly contributed to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unplanned and rapid horizontal expansion of the built-up area.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As a result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rapid horizontal expansion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spontaneous growth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Gondar city is now confronted with different types of problems, one of which is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emergence and development of informal settlements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"/>
            <a:ext cx="8915400" cy="6629400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Illegal building and illegal land uses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are very common practices in the city.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number of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informal settlers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who were registered as informal settlers in Gondar city was about 700 households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Belachew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2010).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number increases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the city land supervision report indicated that about 2187 informal settlers were registered in seven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kebeles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only (Municipality of Gondar city, 2011/2012).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Therefore, this study focuses on the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challenges and prospects of informal settlements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the Gondar city taking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Makaraki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Azezo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Demaza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sub-cities as sample of study.</a:t>
            </a:r>
          </a:p>
          <a:p>
            <a:endParaRPr lang="en-US" sz="2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5856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Study Objectives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general objective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study is to assess the challenges and prospects of informal settlements and the policy implications in the light of urban planning in Gondar city. </a:t>
            </a:r>
          </a:p>
          <a:p>
            <a:pPr marL="0" indent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specific objectives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are to: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Describe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 causes of informal settlement in the study area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Make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some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 forward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help to alleviate the problem of informal settlement and its negative consequences.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112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5407"/>
              </p:ext>
            </p:extLst>
          </p:nvPr>
        </p:nvGraphicFramePr>
        <p:xfrm>
          <a:off x="457200" y="914400"/>
          <a:ext cx="8229600" cy="5211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45" name="Group 44"/>
          <p:cNvGrpSpPr/>
          <p:nvPr/>
        </p:nvGrpSpPr>
        <p:grpSpPr>
          <a:xfrm>
            <a:off x="381000" y="578051"/>
            <a:ext cx="8382000" cy="5898949"/>
            <a:chOff x="1075510" y="578051"/>
            <a:chExt cx="7306490" cy="5441749"/>
          </a:xfrm>
        </p:grpSpPr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4755258" y="5238749"/>
              <a:ext cx="2696825" cy="78105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Times New Roman"/>
                </a:rPr>
                <a:t>Negative </a:t>
              </a: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-Infrastructure deficiency</a:t>
              </a:r>
              <a:r>
                <a:rPr lang="en-US" sz="1600" b="1" dirty="0">
                  <a:effectLst/>
                  <a:latin typeface="Times New Roman"/>
                  <a:ea typeface="Calibri"/>
                  <a:cs typeface="Times New Roman"/>
                </a:rPr>
                <a:t>; </a:t>
              </a: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Conflict of ownership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5951461" y="4957058"/>
              <a:ext cx="0" cy="29293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>
            <a:xfrm>
              <a:off x="2374245" y="4957058"/>
              <a:ext cx="0" cy="29293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1075510" y="1512751"/>
              <a:ext cx="2590483" cy="262484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effectLst/>
                  <a:latin typeface="Times New Roman"/>
                  <a:ea typeface="Calibri"/>
                  <a:cs typeface="Times New Roman"/>
                </a:rPr>
                <a:t>Cause of informal settlement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  <a:cs typeface="Times New Roman"/>
                </a:rPr>
                <a:t>-High demand and limited supply of land 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  <a:cs typeface="Times New Roman"/>
                </a:rPr>
                <a:t>-Weak governance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  <a:cs typeface="Times New Roman"/>
                </a:rPr>
                <a:t>-Location 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dirty="0">
                  <a:effectLst/>
                  <a:latin typeface="Times New Roman"/>
                  <a:ea typeface="Calibri"/>
                  <a:cs typeface="Times New Roman"/>
                </a:rPr>
                <a:t>-Inefficiency of lease system</a:t>
              </a:r>
              <a:endParaRPr lang="en-US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000" dirty="0">
                  <a:effectLst/>
                  <a:latin typeface="Times New Roman"/>
                  <a:ea typeface="Calibri"/>
                  <a:cs typeface="Times New Roman"/>
                </a:rPr>
                <a:t>- Lack of Planning and regulation 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4117283" y="1499947"/>
              <a:ext cx="2404883" cy="209987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Times New Roman"/>
                </a:rPr>
                <a:t>Challenges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-problem of getting utilities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-Informal land use 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-good governance problem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-Substandard house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Times New Roman"/>
                  <a:ea typeface="Calibri"/>
                  <a:cs typeface="Times New Roman"/>
                </a:rPr>
                <a:t> 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100" dirty="0">
                  <a:effectLst/>
                  <a:latin typeface="Calibri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6588589" y="1576772"/>
              <a:ext cx="1793411" cy="176696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b="1" dirty="0">
                  <a:effectLst/>
                  <a:latin typeface="Times New Roman"/>
                  <a:ea typeface="Calibri"/>
                  <a:cs typeface="Times New Roman"/>
                </a:rPr>
                <a:t>Opportunities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 Assets/land access 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-Job opportunity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-brokerage/doing business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2442599" y="4432090"/>
              <a:ext cx="3818678" cy="31002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dirty="0">
                  <a:effectLst/>
                  <a:latin typeface="Times New Roman"/>
                  <a:ea typeface="Calibri"/>
                  <a:cs typeface="Times New Roman"/>
                </a:rPr>
                <a:t>Implications for Urban Planning</a:t>
              </a:r>
              <a:endParaRPr lang="en-US" sz="2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0" name="Rectangle 29"/>
            <p:cNvSpPr>
              <a:spLocks noChangeArrowheads="1"/>
            </p:cNvSpPr>
            <p:nvPr/>
          </p:nvSpPr>
          <p:spPr bwMode="auto">
            <a:xfrm>
              <a:off x="1075510" y="5238749"/>
              <a:ext cx="2426445" cy="64690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600" b="1" dirty="0">
                  <a:effectLst/>
                  <a:latin typeface="Times New Roman"/>
                  <a:ea typeface="Calibri"/>
                  <a:cs typeface="Times New Roman"/>
                </a:rPr>
                <a:t>Positive</a:t>
              </a:r>
              <a:r>
                <a:rPr lang="en-US" sz="1600" dirty="0">
                  <a:effectLst/>
                  <a:latin typeface="Times New Roman"/>
                  <a:ea typeface="Calibri"/>
                  <a:cs typeface="Times New Roman"/>
                </a:rPr>
                <a:t>-Policy formulation to improving land management</a:t>
              </a:r>
              <a:endParaRPr lang="en-US" sz="16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31" name="Rectangle 30"/>
            <p:cNvSpPr>
              <a:spLocks noChangeArrowheads="1"/>
            </p:cNvSpPr>
            <p:nvPr/>
          </p:nvSpPr>
          <p:spPr bwMode="auto">
            <a:xfrm>
              <a:off x="2955269" y="578051"/>
              <a:ext cx="3818678" cy="39965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dirty="0">
                  <a:effectLst/>
                  <a:latin typeface="Times New Roman"/>
                  <a:ea typeface="Calibri"/>
                  <a:cs typeface="Times New Roman"/>
                </a:rPr>
                <a:t>Informal settlement</a:t>
              </a:r>
              <a:endParaRPr lang="en-US" sz="20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2670447" y="1218257"/>
              <a:ext cx="4921886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3" name="Straight Arrow Connector 32"/>
            <p:cNvCxnSpPr/>
            <p:nvPr/>
          </p:nvCxnSpPr>
          <p:spPr>
            <a:xfrm>
              <a:off x="2670447" y="1218257"/>
              <a:ext cx="0" cy="29293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>
            <a:xfrm>
              <a:off x="5017284" y="1218257"/>
              <a:ext cx="0" cy="292939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>
            <a:xfrm>
              <a:off x="7569184" y="1218257"/>
              <a:ext cx="0" cy="353968"/>
            </a:xfrm>
            <a:prstGeom prst="straightConnector1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>
            <a:xfrm flipH="1">
              <a:off x="3843866" y="1218257"/>
              <a:ext cx="11500" cy="3210123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>
            <a:xfrm flipV="1">
              <a:off x="2385637" y="4957058"/>
              <a:ext cx="3587918" cy="0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>
            <a:xfrm>
              <a:off x="3900828" y="4726584"/>
              <a:ext cx="0" cy="219704"/>
            </a:xfrm>
            <a:prstGeom prst="line">
              <a:avLst/>
            </a:prstGeom>
            <a:noFill/>
            <a:ln w="9525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</a:ln>
            <a:effectLst/>
          </p:spPr>
        </p:cxnSp>
      </p:grpSp>
      <p:sp>
        <p:nvSpPr>
          <p:cNvPr id="40" name="Rectangle 19"/>
          <p:cNvSpPr>
            <a:spLocks noChangeArrowheads="1"/>
          </p:cNvSpPr>
          <p:nvPr/>
        </p:nvSpPr>
        <p:spPr bwMode="auto">
          <a:xfrm>
            <a:off x="1143000" y="-225368"/>
            <a:ext cx="4777210" cy="907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                                                                                       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Conceptual framework</a:t>
            </a:r>
            <a:endParaRPr kumimoji="0" 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Rectangle 2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727851" y="977707"/>
            <a:ext cx="0" cy="2405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810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>
                <a:latin typeface="Times New Roman" pitchFamily="18" charset="0"/>
                <a:cs typeface="Times New Roman" pitchFamily="18" charset="0"/>
              </a:rPr>
              <a:t>Research Methodology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employed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 mixed approach.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qualitative: interview&amp; observation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The quantitative: survey questionnaire</a:t>
            </a:r>
          </a:p>
          <a:p>
            <a:pPr marL="0" indent="0">
              <a:buNone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Sampling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Techniques and Sample Size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Representative samples were purposely selected from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Maraki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Azezo-Dmaza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sub-cities in Gondar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city.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main logic behind selecting the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kebeles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is because of the high prevalence of informal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settlement.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Respondents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were selected proportionately in accordance with the sampling frame from the two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kebeles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The sample size determination for the respondents was calculated based on Yamane’s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statistical formula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6201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972134"/>
              </p:ext>
            </p:extLst>
          </p:nvPr>
        </p:nvGraphicFramePr>
        <p:xfrm>
          <a:off x="810491" y="952552"/>
          <a:ext cx="7467600" cy="2663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9200"/>
                <a:gridCol w="2489200"/>
                <a:gridCol w="2489200"/>
              </a:tblGrid>
              <a:tr h="7502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Kebele</a:t>
                      </a:r>
                      <a:r>
                        <a:rPr lang="en-US" sz="3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name </a:t>
                      </a:r>
                      <a:endParaRPr lang="en-US" sz="2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endParaRPr lang="en-US" sz="32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Household Number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Sample size 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7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Maraki</a:t>
                      </a: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kebele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439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7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Azezo-Dmaza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270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544</a:t>
                      </a:r>
                      <a:endParaRPr lang="en-US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533400"/>
            <a:ext cx="685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Table 1: Number of sample size in the study area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3400" y="3581400"/>
            <a:ext cx="77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For analysis purpose, the quantitative data were summarized using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descriptive statistics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(percentage and mean value) while the qualitative data were transcribed and analyzed using text-analysis techniques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4894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3815888"/>
              </p:ext>
            </p:extLst>
          </p:nvPr>
        </p:nvGraphicFramePr>
        <p:xfrm>
          <a:off x="457200" y="381000"/>
          <a:ext cx="8229600" cy="5745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muhabaw study area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457201"/>
            <a:ext cx="8153400" cy="511016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3124200" y="5715000"/>
            <a:ext cx="3048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Map of study area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2133600" y="117948"/>
            <a:ext cx="2977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b="1" dirty="0"/>
              <a:t>Description of the study Area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7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/>
              <a:t>Table 2:  Extent of Urban expansion in the Cities of </a:t>
            </a:r>
            <a:r>
              <a:rPr lang="en-US" sz="4000" dirty="0" err="1"/>
              <a:t>Amhara</a:t>
            </a:r>
            <a:r>
              <a:rPr lang="en-US" sz="4000" dirty="0"/>
              <a:t> region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9787632"/>
              </p:ext>
            </p:extLst>
          </p:nvPr>
        </p:nvGraphicFramePr>
        <p:xfrm>
          <a:off x="152400" y="1295401"/>
          <a:ext cx="8763000" cy="48722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695"/>
                <a:gridCol w="1067730"/>
                <a:gridCol w="1240779"/>
                <a:gridCol w="1240779"/>
                <a:gridCol w="1085681"/>
                <a:gridCol w="1531586"/>
                <a:gridCol w="1095375"/>
                <a:gridCol w="1095375"/>
              </a:tblGrid>
              <a:tr h="702357">
                <a:tc rowSpan="3"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No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Name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 City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Population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Growth Rate (%)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Annual Rate</a:t>
                      </a:r>
                      <a:r>
                        <a:rPr lang="en-US" sz="2000" b="1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Settlement Expansion (%)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Periods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Considered to Measure Settlement Expansion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baseline="300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Extent </a:t>
                      </a: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of Sprawl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06692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Used by the CSA to Project the Population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Between 1994-2007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Census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Option 1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Option 2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9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Option 1</a:t>
                      </a:r>
                      <a:r>
                        <a:rPr lang="en-US" sz="2000" b="1" baseline="30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                         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Option 2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001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Bahir</a:t>
                      </a: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Dar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3.7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2.75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2005-2013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1.1 fold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*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80019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Debre Markos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3.38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2006-2013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1.4 fold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1.9 fold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Dessie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1.6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4.5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2005-2013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1.8 fold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2.8 fold </a:t>
                      </a:r>
                      <a:endParaRPr lang="en-US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235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Gondar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2.5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4.7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10.42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2006-2013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4.2 fold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2.2 fold </a:t>
                      </a:r>
                      <a:endParaRPr lang="en-US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994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614078"/>
              </p:ext>
            </p:extLst>
          </p:nvPr>
        </p:nvGraphicFramePr>
        <p:xfrm>
          <a:off x="152400" y="-22416"/>
          <a:ext cx="8458200" cy="68644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28800"/>
                <a:gridCol w="3657600"/>
                <a:gridCol w="914400"/>
                <a:gridCol w="20574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Category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b"/>
                </a:tc>
              </a:tr>
              <a:tr h="198656">
                <a:tc rowSpan="6"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Age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30-35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23.9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36-40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34.3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41-45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21.6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46-50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51-55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56-60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.9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row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0325" algn="l"/>
                        </a:tabLst>
                      </a:pPr>
                      <a:r>
                        <a:rPr lang="en-US" sz="2400" dirty="0">
                          <a:effectLst/>
                        </a:rPr>
                        <a:t>Sex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Female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57.3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Male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42.7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0325" algn="l"/>
                        </a:tabLst>
                      </a:pPr>
                      <a:r>
                        <a:rPr lang="en-US" sz="2400" dirty="0">
                          <a:effectLst/>
                        </a:rPr>
                        <a:t>Marital Status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Married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62.4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Unmarried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Divorced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1.4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Widowed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243102">
                <a:tc rowSpan="6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0325" algn="l"/>
                        </a:tabLst>
                      </a:pPr>
                      <a:r>
                        <a:rPr lang="en-US" sz="2400" dirty="0">
                          <a:effectLst/>
                        </a:rPr>
                        <a:t>Source of Income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Income from employment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58.2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Pension and grants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243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Income sent from another household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23.0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Agriculture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3.8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Total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100.0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rowSpan="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0325" algn="l"/>
                        </a:tabLst>
                      </a:pPr>
                      <a:r>
                        <a:rPr lang="en-US" sz="2400">
                          <a:effectLst/>
                        </a:rPr>
                        <a:t>Monthly Income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&lt;100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13.6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100-300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43.7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301-500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18.3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&gt; 500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25.5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rowSpan="9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00325" algn="l"/>
                        </a:tabLst>
                      </a:pPr>
                      <a:r>
                        <a:rPr lang="en-US" sz="2400" dirty="0">
                          <a:effectLst/>
                        </a:rPr>
                        <a:t>Source of Energy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Electricity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Gas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4.2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Wood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47.4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Coal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11.7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Animal dung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21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9.9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243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Wood and animal dung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15.5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243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Gas, coal, wood, and animal dug</a:t>
                      </a:r>
                      <a:endParaRPr lang="en-US" sz="2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3.3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24310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Wood coal and animal dung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4.7</a:t>
                      </a:r>
                      <a:endParaRPr lang="en-US" sz="2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  <a:tr h="1986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Total</a:t>
                      </a:r>
                      <a:endParaRPr lang="en-US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213</a:t>
                      </a:r>
                      <a:endParaRPr lang="en-US" sz="7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100.0</a:t>
                      </a:r>
                      <a:endParaRPr lang="en-US" sz="7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40198" marR="40198" marT="0" marB="0" anchor="ctr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173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Results and analysis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>
                <a:latin typeface="Times New Roman" pitchFamily="18" charset="0"/>
                <a:cs typeface="Times New Roman" pitchFamily="18" charset="0"/>
              </a:rPr>
            </a:br>
            <a:r>
              <a:rPr lang="en-US" dirty="0">
                <a:latin typeface="Times New Roman" pitchFamily="18" charset="0"/>
                <a:cs typeface="Times New Roman" pitchFamily="18" charset="0"/>
              </a:rPr>
              <a:t>Major Causes of Informal Settlement</a:t>
            </a:r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233590"/>
              </p:ext>
            </p:extLst>
          </p:nvPr>
        </p:nvGraphicFramePr>
        <p:xfrm>
          <a:off x="457200" y="1600200"/>
          <a:ext cx="784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3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Points of presentation: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Problem statement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Analysis &amp; results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Way forward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0339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en-US" dirty="0">
                <a:latin typeface="Times New Roman"/>
                <a:ea typeface="Calibri"/>
              </a:rPr>
              <a:t>This study shows that rapid urbanization and influx of people to urban area(location), weak land governance/lack of development control mechanisms, imbalance between demand &amp;supply/inadequate formal land distribution, poverty and socio cultural factors are major causes of informal settlements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0579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challenges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70901"/>
              </p:ext>
            </p:extLst>
          </p:nvPr>
        </p:nvGraphicFramePr>
        <p:xfrm>
          <a:off x="228600" y="835519"/>
          <a:ext cx="8534404" cy="5824105"/>
        </p:xfrm>
        <a:graphic>
          <a:graphicData uri="http://schemas.openxmlformats.org/drawingml/2006/table">
            <a:tbl>
              <a:tblPr/>
              <a:tblGrid>
                <a:gridCol w="3088643"/>
                <a:gridCol w="645157"/>
                <a:gridCol w="980443"/>
                <a:gridCol w="812800"/>
                <a:gridCol w="949957"/>
                <a:gridCol w="990600"/>
                <a:gridCol w="1066804"/>
              </a:tblGrid>
              <a:tr h="821500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Challenges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Maraki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Azezo dimaza        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number 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 Percent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</a:tr>
              <a:tr h="4715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%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N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15875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15570" algn="l"/>
                        </a:tabLs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5">
                      <a:fgClr>
                        <a:srgbClr val="FFFFFF"/>
                      </a:fgClr>
                      <a:bgClr>
                        <a:srgbClr val="BFBFBF"/>
                      </a:bgClr>
                    </a:patt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Power supply problem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24.19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13.33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22.08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922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Problem of accessibility to main  road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11.83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11.11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11.69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21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Tapped water supply problem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13.44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20.0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14.72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47150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High crime rate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8.06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6.67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7.79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122671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Concurrent </a:t>
                      </a: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problems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(combinations </a:t>
                      </a: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of problems)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6780" algn="l"/>
                          <a:tab pos="1033780" algn="r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6780" algn="l"/>
                          <a:tab pos="1033780" algn="r"/>
                        </a:tabLs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79       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6780" algn="l"/>
                          <a:tab pos="1033780" algn="r"/>
                        </a:tabLs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6780" algn="l"/>
                          <a:tab pos="1033780" algn="r"/>
                        </a:tabLs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42.47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48.89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43.72</a:t>
                      </a:r>
                      <a:endParaRPr lang="en-US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861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Total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231</a:t>
                      </a: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100.0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6616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5745163"/>
          </a:xfrm>
        </p:spPr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Nearly half of the participants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43.72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%) reported the existence of concurrent problems of power supply, water supply,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singled most dominant problem reported was power supply which accounted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22.08%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the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challenges followed by tapped water supply accounted for 14.72%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40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Mediators of informal settlement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623102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490440315"/>
              </p:ext>
            </p:extLst>
          </p:nvPr>
        </p:nvGraphicFramePr>
        <p:xfrm>
          <a:off x="838200" y="1295400"/>
          <a:ext cx="7772400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36479003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Major Impacts of the informal Settlements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Environmental Impacts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Pollution of Water Sources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Solid and Liquid Wastes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Flooding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Deforestation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Wingdings"/>
              <a:buChar char=""/>
            </a:pPr>
            <a:r>
              <a:rPr lang="en-US" b="1" dirty="0">
                <a:latin typeface="Times New Roman"/>
                <a:ea typeface="Calibri"/>
                <a:cs typeface="Times New Roman"/>
              </a:rPr>
              <a:t>Economic and Social impacts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Encroachment of Good Agricultural Land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Haphazard or uncoordinated development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Live in houses constructed with substandard materials</a:t>
            </a:r>
            <a:endParaRPr lang="en-US" sz="2800" dirty="0"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 typeface="Symbol"/>
              <a:buChar char=""/>
            </a:pPr>
            <a:r>
              <a:rPr lang="en-US" dirty="0">
                <a:latin typeface="Times New Roman"/>
                <a:ea typeface="Calibri"/>
                <a:cs typeface="Times New Roman"/>
              </a:rPr>
              <a:t>Crime</a:t>
            </a:r>
            <a:endParaRPr lang="en-US" sz="2800" dirty="0">
              <a:ea typeface="Calibri"/>
              <a:cs typeface="Times New Roman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6745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4050723"/>
              </p:ext>
            </p:extLst>
          </p:nvPr>
        </p:nvGraphicFramePr>
        <p:xfrm>
          <a:off x="304800" y="3048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2012-06-04 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924800" cy="4800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762000" y="5334000"/>
            <a:ext cx="7239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2: partial view of informal settlement </a:t>
            </a:r>
            <a:r>
              <a:rPr lang="en-US" b="1" dirty="0" err="1"/>
              <a:t>Maraki</a:t>
            </a:r>
            <a:r>
              <a:rPr lang="en-US" b="1" dirty="0"/>
              <a:t> sub-city </a:t>
            </a:r>
            <a:r>
              <a:rPr lang="en-US" b="1" i="1" dirty="0"/>
              <a:t>(</a:t>
            </a:r>
            <a:r>
              <a:rPr lang="en-US" b="1" i="1" dirty="0" err="1"/>
              <a:t>Koshie</a:t>
            </a:r>
            <a:r>
              <a:rPr lang="en-US" b="1" i="1" dirty="0"/>
              <a:t> </a:t>
            </a:r>
            <a:r>
              <a:rPr lang="en-US" b="1" i="1" dirty="0" err="1"/>
              <a:t>Sefer</a:t>
            </a:r>
            <a:r>
              <a:rPr lang="en-US" b="1" i="1" dirty="0"/>
              <a:t> </a:t>
            </a:r>
            <a:r>
              <a:rPr lang="en-US" b="1" i="1" dirty="0" smtClean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750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218519"/>
              </p:ext>
            </p:extLst>
          </p:nvPr>
        </p:nvGraphicFramePr>
        <p:xfrm>
          <a:off x="457200" y="304800"/>
          <a:ext cx="8229600" cy="5821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2012-06-04 18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7772400" cy="4953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685800" y="5287926"/>
            <a:ext cx="754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Figure 2: partial view of informal settlement </a:t>
            </a:r>
            <a:r>
              <a:rPr lang="en-US" b="1" dirty="0" err="1"/>
              <a:t>Maraki</a:t>
            </a:r>
            <a:r>
              <a:rPr lang="en-US" b="1" dirty="0"/>
              <a:t> sub-city </a:t>
            </a:r>
            <a:r>
              <a:rPr lang="en-US" b="1" i="1" dirty="0" smtClean="0"/>
              <a:t>(</a:t>
            </a:r>
            <a:r>
              <a:rPr lang="en-US" i="1" dirty="0" err="1" smtClean="0"/>
              <a:t>Zelan</a:t>
            </a:r>
            <a:r>
              <a:rPr lang="en-US" i="1" dirty="0" smtClean="0"/>
              <a:t> </a:t>
            </a:r>
            <a:r>
              <a:rPr lang="en-US" i="1" dirty="0" err="1"/>
              <a:t>Sefer</a:t>
            </a:r>
            <a:r>
              <a:rPr lang="en-US" i="1" dirty="0"/>
              <a:t>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394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Summary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Large fraction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-urban agricultural land is highly subjected for unauthorized conversion.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inaccessible and unplanned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-urban area is the best alternative place for low-income households.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Local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-urban landholders are the principal suppliers of land for informal market.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Land transaction in the informal market is mainly governed by trust and social sanction measures.</a:t>
            </a:r>
          </a:p>
          <a:p>
            <a:pPr lvl="0"/>
            <a:r>
              <a:rPr lang="en-US" dirty="0">
                <a:latin typeface="Times New Roman" pitchFamily="18" charset="0"/>
                <a:cs typeface="Times New Roman" pitchFamily="18" charset="0"/>
              </a:rPr>
              <a:t>The hostile attitude of the government towards informal settlements should have to be revisited.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7300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324600"/>
          </a:xfrm>
        </p:spPr>
        <p:txBody>
          <a:bodyPr>
            <a:normAutofit fontScale="62500" lnSpcReduction="20000"/>
          </a:bodyPr>
          <a:lstStyle/>
          <a:p>
            <a:pPr marL="228600" marR="0" indent="-5715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Wingdings" pitchFamily="2" charset="2"/>
              <a:buChar char="Ø"/>
              <a:tabLst>
                <a:tab pos="2085975" algn="l"/>
              </a:tabLst>
            </a:pPr>
            <a:r>
              <a:rPr lang="en-US" sz="3600" b="1" dirty="0">
                <a:latin typeface="Times New Roman"/>
                <a:ea typeface="Calibri"/>
                <a:cs typeface="Times New Roman"/>
              </a:rPr>
              <a:t>The way forward:</a:t>
            </a:r>
            <a:endParaRPr lang="en-US" sz="2500" b="1" dirty="0">
              <a:ea typeface="Calibri"/>
              <a:cs typeface="Times New Roman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Participatory </a:t>
            </a:r>
            <a:r>
              <a:rPr lang="en-US" sz="3300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informal settlement </a:t>
            </a:r>
            <a:r>
              <a:rPr lang="en-US" sz="3300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upgrading:</a:t>
            </a:r>
            <a:endParaRPr lang="en-US" sz="3300" dirty="0">
              <a:solidFill>
                <a:srgbClr val="0000FF"/>
              </a:solidFill>
              <a:latin typeface="Times New Roman"/>
              <a:ea typeface="Calibri"/>
              <a:cs typeface="Times New Roman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to </a:t>
            </a:r>
            <a:r>
              <a:rPr lang="en-US" sz="33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address urban development imbalances represented by informal settlements. </a:t>
            </a:r>
            <a:endParaRPr lang="en-US" sz="33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3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It </a:t>
            </a:r>
            <a:r>
              <a:rPr lang="en-US" sz="33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engages and puts all key urban </a:t>
            </a:r>
            <a:r>
              <a:rPr lang="en-US" sz="33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stakeholders–all </a:t>
            </a:r>
            <a:r>
              <a:rPr lang="en-US" sz="33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levels of government, community representatives, civil society, non-government organizations, academia, private sector and, especially, informal settlers </a:t>
            </a:r>
            <a:r>
              <a:rPr lang="en-US" sz="33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– </a:t>
            </a:r>
            <a:r>
              <a:rPr lang="en-US" sz="33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at the heart of the process </a:t>
            </a:r>
            <a:endParaRPr lang="en-US" sz="33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25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Bull dosing or demolition and carrot and stick </a:t>
            </a:r>
            <a:r>
              <a:rPr lang="en-US" sz="25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is not recommended strategy b/c of human rights</a:t>
            </a:r>
            <a:endParaRPr lang="en-US" sz="2500" dirty="0">
              <a:ea typeface="Calibri"/>
              <a:cs typeface="Times New Roman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085975" algn="l"/>
              </a:tabLst>
            </a:pPr>
            <a:r>
              <a:rPr lang="en-US" sz="33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using </a:t>
            </a:r>
            <a:r>
              <a:rPr lang="en-US" sz="3300" b="1" dirty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cadaster systems for spatial plan and urban land management and </a:t>
            </a:r>
            <a:r>
              <a:rPr lang="en-US" sz="3300" b="1" dirty="0" smtClean="0">
                <a:solidFill>
                  <a:srgbClr val="0000FF"/>
                </a:solidFill>
                <a:latin typeface="Times New Roman"/>
                <a:ea typeface="Calibri"/>
                <a:cs typeface="Times New Roman"/>
              </a:rPr>
              <a:t>administration(modern technologies)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085975" algn="l"/>
              </a:tabLst>
            </a:pPr>
            <a:r>
              <a:rPr lang="en-US" sz="3300" dirty="0">
                <a:latin typeface="Times New Roman"/>
                <a:ea typeface="Calibri"/>
                <a:cs typeface="Times New Roman"/>
              </a:rPr>
              <a:t>Land is an important resource and it has to be used in appropriate and planned </a:t>
            </a:r>
            <a:r>
              <a:rPr lang="en-US" sz="3300" dirty="0" smtClean="0">
                <a:latin typeface="Times New Roman"/>
                <a:ea typeface="Calibri"/>
                <a:cs typeface="Times New Roman"/>
              </a:rPr>
              <a:t>manner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085975" algn="l"/>
              </a:tabLst>
            </a:pPr>
            <a:r>
              <a:rPr lang="en-US" sz="3300" b="1" dirty="0" smtClean="0">
                <a:latin typeface="Times New Roman"/>
                <a:ea typeface="Calibri"/>
                <a:cs typeface="Times New Roman"/>
              </a:rPr>
              <a:t>This helps to prevent illegal settlements ahead of building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tabLst>
                <a:tab pos="2085975" algn="l"/>
              </a:tabLst>
            </a:pPr>
            <a:r>
              <a:rPr lang="en-US" sz="3300" b="1" dirty="0" smtClean="0">
                <a:latin typeface="Times New Roman"/>
                <a:ea typeface="Calibri"/>
                <a:cs typeface="Times New Roman"/>
              </a:rPr>
              <a:t>i.e. </a:t>
            </a:r>
            <a:r>
              <a:rPr lang="en-US" sz="3300" b="1" dirty="0">
                <a:latin typeface="Times New Roman"/>
                <a:ea typeface="Calibri"/>
                <a:cs typeface="Times New Roman"/>
              </a:rPr>
              <a:t>f</a:t>
            </a:r>
            <a:r>
              <a:rPr lang="en-US" sz="3300" b="1" dirty="0" smtClean="0">
                <a:latin typeface="Times New Roman"/>
                <a:ea typeface="Calibri"/>
                <a:cs typeface="Times New Roman"/>
              </a:rPr>
              <a:t>ailing to plan is planning fail.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8578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58213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Government </a:t>
            </a:r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Leadership: </a:t>
            </a:r>
            <a:endParaRPr lang="en-US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National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government must play a leading role in recognizing informal settlement challenges.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provide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enabling environment to develop and implement the appropriate policies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plans, i.e. pro poor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urban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dwellers policies.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Actively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working with regional and municipal governments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connect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key stakeholders, harness local knowledge, enact policies and plans and manage incremental infrastructure development.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65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8600"/>
            <a:ext cx="8686800" cy="6400800"/>
          </a:xfrm>
        </p:spPr>
        <p:txBody>
          <a:bodyPr>
            <a:normAutofit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Informal settlements, according to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UN-Habitat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(2011) are residential areas where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Inhabitants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no security of tenure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vis-à-vis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land or dwellings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they inhabit, with modalities ranging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from squatting to informal rental housing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neighborhoods’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usually lack, or are cut off from, basic services and city infrastructure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and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not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comply with current planning and building regulations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and is often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situated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geographically and environmentally hazardous areas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6634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77500" lnSpcReduction="20000"/>
          </a:bodyPr>
          <a:lstStyle/>
          <a:p>
            <a:pPr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Systemic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 city-wide scale’ approaches: 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This 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includes efforts to </a:t>
            </a: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1) 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ensure equitable land management approaches, </a:t>
            </a:r>
            <a:endParaRPr lang="en-US" sz="3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2) 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recognize the multiple forms (formal and informal) </a:t>
            </a: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of livelihood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3) 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improve and</a:t>
            </a:r>
            <a:r>
              <a:rPr lang="en-US" sz="3400" dirty="0">
                <a:latin typeface="Times New Roman" pitchFamily="18" charset="0"/>
                <a:ea typeface="Calibri"/>
                <a:cs typeface="Times New Roman" pitchFamily="18" charset="0"/>
              </a:rPr>
              <a:t> reintegrate informal settlements with trunk infrastructure and basic services via integrative planning and design, 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4)</a:t>
            </a: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en-US" sz="3400" dirty="0">
                <a:latin typeface="Times New Roman" pitchFamily="18" charset="0"/>
                <a:ea typeface="Calibri"/>
                <a:cs typeface="Times New Roman" pitchFamily="18" charset="0"/>
              </a:rPr>
              <a:t>clarify the administrative responsibility of </a:t>
            </a:r>
            <a:r>
              <a:rPr lang="en-US" sz="3400" dirty="0" err="1">
                <a:latin typeface="Times New Roman" pitchFamily="18" charset="0"/>
                <a:ea typeface="Calibri"/>
                <a:cs typeface="Times New Roman" pitchFamily="18" charset="0"/>
              </a:rPr>
              <a:t>peri</a:t>
            </a:r>
            <a:r>
              <a:rPr lang="en-US" sz="3400" dirty="0">
                <a:latin typeface="Times New Roman" pitchFamily="18" charset="0"/>
                <a:ea typeface="Calibri"/>
                <a:cs typeface="Times New Roman" pitchFamily="18" charset="0"/>
              </a:rPr>
              <a:t>-urban </a:t>
            </a:r>
            <a:r>
              <a:rPr lang="en-US" sz="3400" dirty="0" smtClean="0">
                <a:latin typeface="Times New Roman" pitchFamily="18" charset="0"/>
                <a:ea typeface="Calibri"/>
                <a:cs typeface="Times New Roman" pitchFamily="18" charset="0"/>
              </a:rPr>
              <a:t>areas</a:t>
            </a:r>
            <a:endParaRPr lang="en-US" sz="3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Infill 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development, Housing at the </a:t>
            </a:r>
            <a:r>
              <a:rPr lang="en-US" sz="3400" dirty="0" err="1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centre</a:t>
            </a:r>
            <a:r>
              <a:rPr lang="en-US" sz="3400" dirty="0">
                <a:solidFill>
                  <a:srgbClr val="0000FF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: </a:t>
            </a:r>
            <a:endParaRPr lang="en-US" sz="3400" dirty="0" smtClean="0">
              <a:solidFill>
                <a:srgbClr val="0000FF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§"/>
            </a:pPr>
            <a:r>
              <a:rPr lang="en-US" sz="3400" dirty="0" smtClean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strategic 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and integrated approaches to urban development must put housing at the </a:t>
            </a:r>
            <a:r>
              <a:rPr lang="en-US" sz="3400" dirty="0" err="1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centre</a:t>
            </a:r>
            <a:r>
              <a:rPr lang="en-US" sz="3400" dirty="0">
                <a:solidFill>
                  <a:srgbClr val="00000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of policy and urban contexts. </a:t>
            </a:r>
            <a:endParaRPr lang="en-US" sz="34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851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7200" i="1" dirty="0" smtClean="0">
                <a:latin typeface="Times New Roman" pitchFamily="18" charset="0"/>
                <a:cs typeface="Times New Roman" pitchFamily="18" charset="0"/>
              </a:rPr>
              <a:t>Thank you for your patience</a:t>
            </a:r>
          </a:p>
          <a:p>
            <a:endParaRPr lang="en-US" sz="7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7680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382000" cy="63246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Why informal settlements formed: views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Informal settlement views are classified in to three classes:</a:t>
            </a:r>
          </a:p>
          <a:p>
            <a:pPr marL="0" indent="0">
              <a:buNone/>
            </a:pP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A. Liberal views</a:t>
            </a: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It is founded based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on liberal theories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According to this view, the main reason of creating informal settlements is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population and immigration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. . </a:t>
            </a:r>
          </a:p>
          <a:p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In general, </a:t>
            </a:r>
            <a:r>
              <a:rPr lang="en-US" sz="3800" b="1" dirty="0" smtClean="0">
                <a:latin typeface="Times New Roman" pitchFamily="18" charset="0"/>
                <a:cs typeface="Times New Roman" pitchFamily="18" charset="0"/>
              </a:rPr>
              <a:t>increased population is the main factor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of developing such views and its solution is controlling the population (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Dadash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pour &amp;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Alizade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, 2011).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2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58975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B. Fundamentalist views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Come in to being since 1970s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forming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marginalization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settlement’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tries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to discern the reasons of informal settlement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space political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economy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Ahadiyan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Shaker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Ardakani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2013).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contrast to liberal view, space political economy investigates genesis of different settlements trying to be involved in the issue origins.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view assigns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mono-city of urban system and its heterogeneity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external factors making any efforts to solve the problem by adjusting working, production, distribution, and consumption structures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Hakimi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et al, 2013).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427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C. Socialist or goal-orienting view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settlement and emerging marginal groups in urban communities of developing countries results from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the natural trend of the contrast between work and investment (capital).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Goal-oriented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perspective in 1980s and 1990s, continuing to the present,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expresses why informal settlement and marginalization occur; and, regarding the history of interventions in marginal contexts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practice,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opposed to concepts of destruction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;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mostly considers notions like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empowerment, improvement, and renovation.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87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6253"/>
            <a:ext cx="8686800" cy="6609347"/>
          </a:xfrm>
        </p:spPr>
        <p:txBody>
          <a:bodyPr>
            <a:normAutofit fontScale="85000" lnSpcReduction="1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one quarter of the world’s urban population continues to live in informal settlements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Since 1990, 213 million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informal settlers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have been added to the global population.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Over 90% of urban growth is occurring 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developing world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an estimated 70 million new residents are added to urban areas of developing countries each year.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next two decades, the urban population of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world’s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poorest regions-Sub-Saharan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Africa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expected to double, suggesting that the absolute numbers of informal settlement and slum dwellers in these regions will dramatically grow.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In Africa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over half of the urban population (61.7%) lives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informal settlements and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by 2050, Africa’s urban dwellers are projected to have increased from 400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million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to 1.2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billion</a:t>
            </a:r>
            <a:r>
              <a:rPr lang="en-US" b="1" dirty="0"/>
              <a:t>.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86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096000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Statement of the Problem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Debate on informal settlements has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been a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centre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of concern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for many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researchers (UN-Habitat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2007).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Ethiopia is one of the </a:t>
            </a:r>
            <a:r>
              <a:rPr lang="en-US" sz="30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least urbanized countries </a:t>
            </a:r>
            <a:r>
              <a:rPr lang="en-US" sz="3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in the world. Even by African standards, the level of urbanization is low.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An increasing number of people try to solve their housing needs by getting a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plot of land informally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the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transitional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peri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-urban areas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47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average level of urbanization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for Africa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 general was 36% in 2002;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Ethiopia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had only 20% of its population living in urban areas.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Despite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the low level of urbanization and the fact that the country is predominantly rural, there is rapid rate of urban growth, which is currently estimated at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5.6% per year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(MUDH, 2015).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Population of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Gondar city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is increasing at alarming rate every year.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It is evidenced by observing the following 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five recent years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of increment in 2014(306,246), in 2015(323,387), in 2016(341,991), and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2017(360,600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MUDHCo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&amp; ESCU,2015). 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1BC3E6-4DBF-4689-86C5-08338334F45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900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2043</Words>
  <Application>Microsoft Office PowerPoint</Application>
  <PresentationFormat>On-screen Show (4:3)</PresentationFormat>
  <Paragraphs>407</Paragraphs>
  <Slides>31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Challenges and prospects of informal settlement and implications for urban planning in Gondar city, Amhara Regional state, Ethiopia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Table 2:  Extent of Urban expansion in the Cities of Amhara region </vt:lpstr>
      <vt:lpstr>PowerPoint Presentation</vt:lpstr>
      <vt:lpstr>Results and analysis Major Causes of Informal Settlement</vt:lpstr>
      <vt:lpstr>PowerPoint Presentation</vt:lpstr>
      <vt:lpstr>PowerPoint Presentation</vt:lpstr>
      <vt:lpstr>PowerPoint Presentation</vt:lpstr>
      <vt:lpstr>Mediators of informal settlement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and prospects of informal settlement and implications for urban planning in Gondar city </dc:title>
  <dc:creator>user</dc:creator>
  <cp:lastModifiedBy>user</cp:lastModifiedBy>
  <cp:revision>44</cp:revision>
  <dcterms:created xsi:type="dcterms:W3CDTF">2017-09-24T12:12:22Z</dcterms:created>
  <dcterms:modified xsi:type="dcterms:W3CDTF">2017-09-28T17:59:05Z</dcterms:modified>
</cp:coreProperties>
</file>