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18" r:id="rId2"/>
    <p:sldId id="367" r:id="rId3"/>
    <p:sldId id="324" r:id="rId4"/>
    <p:sldId id="368" r:id="rId5"/>
    <p:sldId id="369" r:id="rId6"/>
    <p:sldId id="370" r:id="rId7"/>
    <p:sldId id="371" r:id="rId8"/>
    <p:sldId id="372" r:id="rId9"/>
    <p:sldId id="373" r:id="rId10"/>
    <p:sldId id="374" r:id="rId11"/>
    <p:sldId id="381" r:id="rId12"/>
    <p:sldId id="380" r:id="rId13"/>
    <p:sldId id="455" r:id="rId14"/>
    <p:sldId id="356" r:id="rId15"/>
    <p:sldId id="382" r:id="rId16"/>
    <p:sldId id="376" r:id="rId17"/>
    <p:sldId id="358" r:id="rId18"/>
    <p:sldId id="351" r:id="rId19"/>
    <p:sldId id="377" r:id="rId20"/>
    <p:sldId id="458" r:id="rId21"/>
    <p:sldId id="349" r:id="rId22"/>
    <p:sldId id="335" r:id="rId23"/>
    <p:sldId id="460" r:id="rId24"/>
    <p:sldId id="364" r:id="rId25"/>
    <p:sldId id="353" r:id="rId26"/>
    <p:sldId id="402" r:id="rId27"/>
    <p:sldId id="447" r:id="rId28"/>
    <p:sldId id="448" r:id="rId29"/>
    <p:sldId id="449" r:id="rId30"/>
    <p:sldId id="450" r:id="rId31"/>
    <p:sldId id="387" r:id="rId32"/>
    <p:sldId id="389" r:id="rId33"/>
    <p:sldId id="391" r:id="rId34"/>
    <p:sldId id="392" r:id="rId35"/>
    <p:sldId id="393" r:id="rId36"/>
    <p:sldId id="394" r:id="rId37"/>
    <p:sldId id="435" r:id="rId38"/>
    <p:sldId id="403" r:id="rId39"/>
    <p:sldId id="404" r:id="rId40"/>
    <p:sldId id="405" r:id="rId41"/>
    <p:sldId id="406" r:id="rId42"/>
    <p:sldId id="431" r:id="rId43"/>
    <p:sldId id="432" r:id="rId44"/>
    <p:sldId id="433" r:id="rId45"/>
    <p:sldId id="434" r:id="rId46"/>
    <p:sldId id="459" r:id="rId47"/>
    <p:sldId id="437" r:id="rId48"/>
    <p:sldId id="438" r:id="rId49"/>
    <p:sldId id="439" r:id="rId50"/>
    <p:sldId id="441" r:id="rId51"/>
    <p:sldId id="461" r:id="rId52"/>
    <p:sldId id="325" r:id="rId5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5" autoAdjust="0"/>
    <p:restoredTop sz="94989" autoAdjust="0"/>
  </p:normalViewPr>
  <p:slideViewPr>
    <p:cSldViewPr>
      <p:cViewPr>
        <p:scale>
          <a:sx n="75" d="100"/>
          <a:sy n="75" d="100"/>
        </p:scale>
        <p:origin x="-149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166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FCDF3-B6E4-4958-B04F-D8E1EBA39789}" type="datetimeFigureOut">
              <a:rPr lang="en-US" smtClean="0"/>
              <a:pPr/>
              <a:t>29-Sep-17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02749-1954-4E31-AEF8-C5736847D9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30E5C-31FF-4AEC-80A0-FA94A6A3DB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B2CB3-E3D6-4305-98D3-508795C05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F3CDA-D31C-4020-8D93-63AA2A4EEF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81303-0C93-4C68-8060-2042F6E773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F6296-F2AF-41D6-AAAD-1A66233E70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5BCF2-3507-4CD8-8AB3-06D7CF19C7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C6559-A764-45F1-A313-C9ED0290EB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8DA12-8F5A-4FED-9C9F-46564AB861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AC3EE-65C2-46FA-BD38-0F9DEEB090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4518-7ECF-4898-83DA-99EDD857B5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E779E-76B1-45BA-B080-3D994C13D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41ABB3A-0B60-4AC0-96B3-F11A9B78A7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90800"/>
            <a:ext cx="7315200" cy="2286000"/>
          </a:xfrm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Transformation of Addis Ababa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The Need for Inclusive “Neighborhoods”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52600" y="6368143"/>
            <a:ext cx="54102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ddis inner city with circle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5225" y="0"/>
            <a:ext cx="6708775" cy="6858000"/>
          </a:xfr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2590800" y="510540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1974-2002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81000"/>
            <a:ext cx="2362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1986 master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took 8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be legalized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by then 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noProof="0" dirty="0" smtClean="0"/>
              <a:t>b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ecame irrelevant</a:t>
            </a:r>
            <a:endParaRPr lang="en-US" sz="2000" noProof="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owing to the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‘Market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economy’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4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41804" cy="335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6208"/>
            <a:ext cx="5149935" cy="343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72200" y="6439477"/>
            <a:ext cx="2895600" cy="365125"/>
          </a:xfrm>
        </p:spPr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37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ntervention map add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630238"/>
            <a:ext cx="6227762" cy="622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7950" y="1412875"/>
            <a:ext cx="3024188" cy="6237288"/>
          </a:xfrm>
        </p:spPr>
        <p:txBody>
          <a:bodyPr/>
          <a:lstStyle/>
          <a:p>
            <a:pPr eaLnBrk="1" hangingPunct="1"/>
            <a:endParaRPr lang="nb-NO" dirty="0" smtClean="0"/>
          </a:p>
          <a:p>
            <a:pPr eaLnBrk="1" hangingPunct="1">
              <a:buFontTx/>
              <a:buNone/>
            </a:pPr>
            <a:endParaRPr lang="nb-NO" sz="2400" dirty="0" smtClean="0"/>
          </a:p>
          <a:p>
            <a:pPr eaLnBrk="1" hangingPunct="1"/>
            <a:r>
              <a:rPr lang="nb-NO" sz="2400" dirty="0" smtClean="0"/>
              <a:t>2002: Revised master plan</a:t>
            </a:r>
            <a:endParaRPr lang="en-US" sz="24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247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Lideta ruin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44100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4" descr="Lideta condo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928688"/>
            <a:ext cx="435768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Lideta condo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3963988"/>
            <a:ext cx="435768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Lideta ruin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16363"/>
            <a:ext cx="4429125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6926"/>
            <a:ext cx="2348346" cy="473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78" y="-6927"/>
            <a:ext cx="2137063" cy="427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5240080"/>
            <a:ext cx="2395825" cy="159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14" y="4130988"/>
            <a:ext cx="2137063" cy="27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56" y="4130988"/>
            <a:ext cx="418096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473" y="0"/>
            <a:ext cx="427952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3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G_02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57200"/>
            <a:ext cx="4166086" cy="31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4114800" cy="914399"/>
          </a:xfrm>
        </p:spPr>
        <p:txBody>
          <a:bodyPr>
            <a:normAutofit fontScale="40000" lnSpcReduction="20000"/>
          </a:bodyPr>
          <a:lstStyle/>
          <a:p>
            <a:pPr marL="1371600" indent="-1371600">
              <a:buNone/>
            </a:pPr>
            <a:endParaRPr lang="en-US" sz="8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70660" name="Picture 4" descr="AddisAba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3799"/>
            <a:ext cx="8235341" cy="3124201"/>
          </a:xfrm>
          <a:prstGeom prst="rect">
            <a:avLst/>
          </a:prstGeom>
          <a:noFill/>
        </p:spPr>
      </p:pic>
      <p:pic>
        <p:nvPicPr>
          <p:cNvPr id="70662" name="Picture 6" descr="City View of Addis in Addis Ababa, Ethiopia, photo by Ja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03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382000" cy="58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  <p:pic>
        <p:nvPicPr>
          <p:cNvPr id="5" name="Picture 9" descr="DSC_67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242" y="152400"/>
            <a:ext cx="860575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dilemmaxdotnet.files.wordpress.com/2014/02/addis-ababa-rail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36992"/>
            <a:ext cx="8534400" cy="5621008"/>
          </a:xfrm>
          <a:prstGeom prst="rect">
            <a:avLst/>
          </a:prstGeom>
          <a:noFill/>
        </p:spPr>
      </p:pic>
      <p:pic>
        <p:nvPicPr>
          <p:cNvPr id="89092" name="Picture 4" descr="http://dilemmaxdotnet.files.wordpress.com/2014/02/addis-ababa-rail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038600" cy="2683987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82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0"/>
            <a:ext cx="3634765" cy="68580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buNone/>
            </a:pPr>
            <a:endParaRPr lang="en-GB" sz="2600" b="1" dirty="0"/>
          </a:p>
          <a:p>
            <a:pPr>
              <a:lnSpc>
                <a:spcPct val="90000"/>
              </a:lnSpc>
              <a:buNone/>
            </a:pPr>
            <a:r>
              <a:rPr lang="en-GB" sz="2500" b="1" dirty="0" smtClean="0"/>
              <a:t>Conglomeration of  Homogeneous neighbourhoods/</a:t>
            </a:r>
            <a:r>
              <a:rPr lang="en-GB" sz="2500" b="1" dirty="0" err="1" smtClean="0"/>
              <a:t>Sefers</a:t>
            </a:r>
            <a:endParaRPr lang="en-GB" sz="2500" b="1" dirty="0"/>
          </a:p>
          <a:p>
            <a:pPr>
              <a:lnSpc>
                <a:spcPct val="90000"/>
              </a:lnSpc>
              <a:buNone/>
            </a:pPr>
            <a:endParaRPr lang="en-GB" sz="2500" dirty="0" smtClean="0"/>
          </a:p>
          <a:p>
            <a:pPr>
              <a:lnSpc>
                <a:spcPct val="90000"/>
              </a:lnSpc>
              <a:buNone/>
            </a:pPr>
            <a:r>
              <a:rPr lang="en-GB" sz="2500" dirty="0" smtClean="0"/>
              <a:t>Addis Ababa’s early Organization:</a:t>
            </a:r>
          </a:p>
          <a:p>
            <a:pPr>
              <a:lnSpc>
                <a:spcPct val="90000"/>
              </a:lnSpc>
              <a:buNone/>
            </a:pPr>
            <a:endParaRPr lang="en-GB" sz="2500" b="1" dirty="0" smtClean="0"/>
          </a:p>
          <a:p>
            <a:pPr>
              <a:lnSpc>
                <a:spcPct val="90000"/>
              </a:lnSpc>
              <a:buNone/>
            </a:pPr>
            <a:r>
              <a:rPr lang="en-GB" sz="2500" dirty="0" smtClean="0"/>
              <a:t>Circular </a:t>
            </a:r>
            <a:r>
              <a:rPr lang="en-GB" sz="2500" dirty="0"/>
              <a:t>concentric settlement</a:t>
            </a:r>
          </a:p>
          <a:p>
            <a:pPr>
              <a:lnSpc>
                <a:spcPct val="90000"/>
              </a:lnSpc>
              <a:buNone/>
            </a:pPr>
            <a:r>
              <a:rPr lang="en-GB" sz="2500" dirty="0" smtClean="0"/>
              <a:t>Patterns neighbourhoods surrounding</a:t>
            </a:r>
          </a:p>
          <a:p>
            <a:pPr>
              <a:lnSpc>
                <a:spcPct val="90000"/>
              </a:lnSpc>
              <a:buNone/>
            </a:pPr>
            <a:r>
              <a:rPr lang="en-GB" sz="2500" dirty="0" smtClean="0"/>
              <a:t>houses of nobility, and Churches</a:t>
            </a:r>
          </a:p>
          <a:p>
            <a:pPr>
              <a:lnSpc>
                <a:spcPct val="90000"/>
              </a:lnSpc>
              <a:buNone/>
            </a:pP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City </a:t>
            </a:r>
            <a:r>
              <a:rPr lang="en-US" sz="2500" dirty="0"/>
              <a:t>survey from </a:t>
            </a:r>
            <a:r>
              <a:rPr lang="en-US" sz="2500" dirty="0" smtClean="0"/>
              <a:t>1961: 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212 </a:t>
            </a:r>
            <a:r>
              <a:rPr lang="en-US" sz="2500" dirty="0"/>
              <a:t>square kilometers, 58 per cent of </a:t>
            </a:r>
            <a:r>
              <a:rPr lang="en-US" sz="2500" dirty="0" smtClean="0"/>
              <a:t>total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land owned </a:t>
            </a:r>
            <a:r>
              <a:rPr lang="en-US" sz="2500" dirty="0"/>
              <a:t>by 1768 persons, each </a:t>
            </a:r>
            <a:r>
              <a:rPr lang="en-US" sz="2500" dirty="0" smtClean="0"/>
              <a:t>owning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more </a:t>
            </a:r>
            <a:r>
              <a:rPr lang="en-US" sz="2500" dirty="0"/>
              <a:t>than 10,000 m</a:t>
            </a:r>
            <a:r>
              <a:rPr lang="en-US" sz="2500" baseline="30000" dirty="0"/>
              <a:t>2</a:t>
            </a:r>
            <a:r>
              <a:rPr lang="en-US" sz="2500" dirty="0"/>
              <a:t>. Twelve per cent </a:t>
            </a:r>
            <a:r>
              <a:rPr lang="en-US" sz="2500" dirty="0" smtClean="0"/>
              <a:t>of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the </a:t>
            </a:r>
            <a:r>
              <a:rPr lang="en-US" sz="2500" dirty="0"/>
              <a:t>land belonged to the church.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		Pankhurst </a:t>
            </a:r>
            <a:r>
              <a:rPr lang="en-US" sz="2500" dirty="0"/>
              <a:t>(1962</a:t>
            </a:r>
            <a:r>
              <a:rPr lang="en-US" sz="2500" dirty="0" smtClean="0"/>
              <a:t>) </a:t>
            </a:r>
          </a:p>
          <a:p>
            <a:pPr>
              <a:lnSpc>
                <a:spcPct val="90000"/>
              </a:lnSpc>
              <a:buNone/>
            </a:pPr>
            <a:endParaRPr lang="en-US" sz="2500" dirty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After “Nobility”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Dejazmach</a:t>
            </a:r>
            <a:r>
              <a:rPr lang="en-US" sz="2500" dirty="0" smtClean="0"/>
              <a:t> </a:t>
            </a:r>
            <a:r>
              <a:rPr lang="en-US" sz="2500" dirty="0" err="1"/>
              <a:t>Wube</a:t>
            </a:r>
            <a:r>
              <a:rPr lang="en-US" sz="2500" dirty="0"/>
              <a:t> (</a:t>
            </a:r>
            <a:r>
              <a:rPr lang="en-US" sz="2500" i="1" dirty="0" err="1"/>
              <a:t>Wube</a:t>
            </a:r>
            <a:r>
              <a:rPr lang="en-US" sz="2500" i="1" dirty="0"/>
              <a:t> </a:t>
            </a:r>
            <a:r>
              <a:rPr lang="en-US" sz="2500" i="1" dirty="0" err="1"/>
              <a:t>bereha</a:t>
            </a:r>
            <a:r>
              <a:rPr lang="en-US" sz="2500" dirty="0"/>
              <a:t>),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Fitawrari</a:t>
            </a:r>
            <a:r>
              <a:rPr lang="en-US" sz="2500" dirty="0" smtClean="0"/>
              <a:t> </a:t>
            </a:r>
            <a:r>
              <a:rPr lang="en-US" sz="2500" dirty="0"/>
              <a:t>Aba Karan (</a:t>
            </a:r>
            <a:r>
              <a:rPr lang="en-US" sz="2500" i="1" dirty="0"/>
              <a:t>Aba Karan </a:t>
            </a:r>
            <a:r>
              <a:rPr lang="en-US" sz="2500" i="1" dirty="0" err="1"/>
              <a:t>sefer</a:t>
            </a:r>
            <a:r>
              <a:rPr lang="en-US" sz="2500" dirty="0"/>
              <a:t>),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Habtegiorghis</a:t>
            </a:r>
            <a:r>
              <a:rPr lang="en-US" sz="2500" dirty="0" smtClean="0"/>
              <a:t> </a:t>
            </a:r>
            <a:r>
              <a:rPr lang="en-US" sz="2500" dirty="0" err="1"/>
              <a:t>Deldey</a:t>
            </a:r>
            <a:r>
              <a:rPr lang="en-US" sz="2500" i="1" dirty="0"/>
              <a:t> </a:t>
            </a:r>
            <a:r>
              <a:rPr lang="en-US" sz="2500" dirty="0"/>
              <a:t>and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Ras</a:t>
            </a:r>
            <a:r>
              <a:rPr lang="en-US" sz="2500" dirty="0" smtClean="0"/>
              <a:t> </a:t>
            </a:r>
            <a:r>
              <a:rPr lang="en-US" sz="2500" dirty="0" err="1"/>
              <a:t>Mekonen</a:t>
            </a:r>
            <a:r>
              <a:rPr lang="en-US" sz="2500" dirty="0"/>
              <a:t> </a:t>
            </a:r>
            <a:r>
              <a:rPr lang="en-US" sz="2500" dirty="0" err="1"/>
              <a:t>Deldey</a:t>
            </a:r>
            <a:r>
              <a:rPr lang="en-US" sz="2500" dirty="0"/>
              <a:t>.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The </a:t>
            </a:r>
            <a:r>
              <a:rPr lang="en-US" sz="2500" dirty="0"/>
              <a:t>Palace Guards’ Quarter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(</a:t>
            </a:r>
            <a:r>
              <a:rPr lang="en-US" sz="2500" i="1" dirty="0" err="1"/>
              <a:t>Kibur</a:t>
            </a:r>
            <a:r>
              <a:rPr lang="en-US" sz="2500" i="1" dirty="0"/>
              <a:t> </a:t>
            </a:r>
            <a:r>
              <a:rPr lang="en-US" sz="2500" i="1" dirty="0" err="1"/>
              <a:t>Zebegna</a:t>
            </a:r>
            <a:r>
              <a:rPr lang="en-US" sz="2500" dirty="0"/>
              <a:t>),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the </a:t>
            </a:r>
            <a:r>
              <a:rPr lang="en-US" sz="2500" dirty="0"/>
              <a:t>Butchers’ Quarter (</a:t>
            </a:r>
            <a:r>
              <a:rPr lang="en-US" sz="2500" i="1" dirty="0" err="1"/>
              <a:t>Siga</a:t>
            </a:r>
            <a:r>
              <a:rPr lang="en-US" sz="2500" i="1" dirty="0"/>
              <a:t> </a:t>
            </a:r>
            <a:r>
              <a:rPr lang="en-US" sz="2500" i="1" dirty="0" err="1"/>
              <a:t>meda</a:t>
            </a:r>
            <a:r>
              <a:rPr lang="en-US" sz="2500" dirty="0"/>
              <a:t>),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the </a:t>
            </a:r>
            <a:r>
              <a:rPr lang="en-US" sz="2500" dirty="0"/>
              <a:t>Workers’ Quarter (</a:t>
            </a:r>
            <a:r>
              <a:rPr lang="en-US" sz="2500" i="1" dirty="0" err="1"/>
              <a:t>Serategna</a:t>
            </a:r>
            <a:r>
              <a:rPr lang="en-US" sz="2500" i="1" dirty="0"/>
              <a:t> </a:t>
            </a:r>
            <a:r>
              <a:rPr lang="en-US" sz="2500" i="1" dirty="0" err="1"/>
              <a:t>sefer</a:t>
            </a:r>
            <a:r>
              <a:rPr lang="en-US" sz="2500" dirty="0" smtClean="0"/>
              <a:t>),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Riflemens</a:t>
            </a:r>
            <a:r>
              <a:rPr lang="en-US" sz="2500" dirty="0"/>
              <a:t>’ Quarter (</a:t>
            </a:r>
            <a:r>
              <a:rPr lang="en-US" sz="2500" i="1" dirty="0" err="1"/>
              <a:t>Tebmenja</a:t>
            </a:r>
            <a:r>
              <a:rPr lang="en-US" sz="2500" i="1" dirty="0"/>
              <a:t> </a:t>
            </a:r>
            <a:r>
              <a:rPr lang="en-US" sz="2500" i="1" dirty="0" err="1"/>
              <a:t>Yaz</a:t>
            </a:r>
            <a:r>
              <a:rPr lang="en-US" sz="2500" dirty="0"/>
              <a:t>).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endParaRPr lang="en-US" sz="2500" i="1" dirty="0" smtClean="0"/>
          </a:p>
          <a:p>
            <a:pPr>
              <a:lnSpc>
                <a:spcPct val="90000"/>
              </a:lnSpc>
              <a:buNone/>
            </a:pPr>
            <a:r>
              <a:rPr lang="en-US" sz="2500" i="1" dirty="0" smtClean="0"/>
              <a:t>After churches:</a:t>
            </a:r>
          </a:p>
          <a:p>
            <a:pPr>
              <a:lnSpc>
                <a:spcPct val="90000"/>
              </a:lnSpc>
              <a:buNone/>
            </a:pPr>
            <a:r>
              <a:rPr lang="en-US" sz="2500" i="1" dirty="0" err="1" smtClean="0"/>
              <a:t>Tekelehaimanot</a:t>
            </a:r>
            <a:r>
              <a:rPr lang="en-US" sz="2500" dirty="0"/>
              <a:t>,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i="1" dirty="0" err="1" smtClean="0"/>
              <a:t>Urael</a:t>
            </a:r>
            <a:r>
              <a:rPr lang="en-US" sz="2500" dirty="0"/>
              <a:t>,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i="1" dirty="0" err="1" smtClean="0"/>
              <a:t>Giorghis</a:t>
            </a:r>
            <a:r>
              <a:rPr lang="en-US" sz="2500" dirty="0"/>
              <a:t>. </a:t>
            </a: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Cherkos</a:t>
            </a:r>
            <a:endParaRPr lang="en-US" sz="2500" dirty="0"/>
          </a:p>
          <a:p>
            <a:pPr>
              <a:lnSpc>
                <a:spcPct val="90000"/>
              </a:lnSpc>
              <a:buNone/>
            </a:pPr>
            <a:endParaRPr lang="en-US" sz="2500" dirty="0" smtClean="0"/>
          </a:p>
          <a:p>
            <a:pPr>
              <a:lnSpc>
                <a:spcPct val="90000"/>
              </a:lnSpc>
              <a:buNone/>
            </a:pPr>
            <a:r>
              <a:rPr lang="en-US" sz="2500" dirty="0" smtClean="0"/>
              <a:t>After ethnic lines</a:t>
            </a:r>
          </a:p>
          <a:p>
            <a:pPr>
              <a:lnSpc>
                <a:spcPct val="90000"/>
              </a:lnSpc>
              <a:buNone/>
            </a:pPr>
            <a:r>
              <a:rPr lang="en-US" sz="2500" dirty="0" err="1" smtClean="0"/>
              <a:t>Wello</a:t>
            </a:r>
            <a:r>
              <a:rPr lang="en-US" sz="2500" dirty="0" smtClean="0"/>
              <a:t> </a:t>
            </a:r>
            <a:r>
              <a:rPr lang="en-US" sz="2500" dirty="0" err="1" smtClean="0"/>
              <a:t>sefer</a:t>
            </a:r>
            <a:endParaRPr lang="en-US" sz="2500" dirty="0" smtClean="0"/>
          </a:p>
          <a:p>
            <a:pPr marL="0" indent="0">
              <a:lnSpc>
                <a:spcPct val="80000"/>
              </a:lnSpc>
              <a:buNone/>
            </a:pPr>
            <a:endParaRPr lang="en-GB" sz="25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GB" sz="2500" dirty="0" smtClean="0"/>
              <a:t>The in-between open spaces used as additional camp sites, pastures, crops, market areas or occasional ceremonies</a:t>
            </a:r>
          </a:p>
          <a:p>
            <a:pPr>
              <a:lnSpc>
                <a:spcPct val="80000"/>
              </a:lnSpc>
            </a:pPr>
            <a:endParaRPr lang="en-GB" sz="2500" dirty="0" smtClean="0"/>
          </a:p>
          <a:p>
            <a:pPr lvl="2">
              <a:lnSpc>
                <a:spcPct val="90000"/>
              </a:lnSpc>
              <a:buNone/>
            </a:pPr>
            <a:endParaRPr lang="en-GB" sz="2500" dirty="0" smtClean="0"/>
          </a:p>
        </p:txBody>
      </p:sp>
      <p:pic>
        <p:nvPicPr>
          <p:cNvPr id="3" name="Picture 4" descr="appendix map addis abab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34765" y="1295400"/>
            <a:ext cx="5509235" cy="4724400"/>
          </a:xfrm>
          <a:prstGeom prst="rect">
            <a:avLst/>
          </a:prstGeom>
          <a:noFill/>
          <a:ln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86000" y="6324600"/>
            <a:ext cx="52578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Elias Yitbarek (PhD), Gonder, 29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27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pic>
        <p:nvPicPr>
          <p:cNvPr id="5" name="Content Placeholder 4" descr="C:\Users\HP\Desktop\Book Chapter_A.A. Collage of Cities\Alex_Maps_july 15\gated city-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0"/>
            <a:ext cx="3810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HP\AppData\Local\Microsoft\Windows\Temporary Internet Files\Content.Word\Gated city_Varnero Realestate.jpg"/>
          <p:cNvPicPr/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5029200" cy="3176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914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Crises facing Neighbourhood of communities </a:t>
            </a:r>
          </a:p>
          <a:p>
            <a:pPr marL="0" indent="0"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The emergence of a divided city</a:t>
            </a: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Influx of people migrating for economic necessity </a:t>
            </a:r>
          </a:p>
          <a:p>
            <a:endParaRPr lang="en-GB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Searching for factory work, Industrial zones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400" dirty="0" smtClean="0">
                <a:latin typeface="Arial" pitchFamily="34" charset="0"/>
                <a:cs typeface="Arial" pitchFamily="34" charset="0"/>
              </a:rPr>
              <a:t>Political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refugees </a:t>
            </a:r>
          </a:p>
          <a:p>
            <a:pPr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Globalization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012942"/>
              </p:ext>
            </p:extLst>
          </p:nvPr>
        </p:nvGraphicFramePr>
        <p:xfrm>
          <a:off x="533400" y="381000"/>
          <a:ext cx="8153400" cy="5124696"/>
        </p:xfrm>
        <a:graphic>
          <a:graphicData uri="http://schemas.openxmlformats.org/drawingml/2006/table">
            <a:tbl>
              <a:tblPr/>
              <a:tblGrid>
                <a:gridCol w="2342118"/>
                <a:gridCol w="2583217"/>
                <a:gridCol w="3228065"/>
              </a:tblGrid>
              <a:tr h="5049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Territorial forces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Functional forces</a:t>
                      </a:r>
                      <a:endParaRPr lang="en-US" sz="2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Location</a:t>
                      </a:r>
                      <a:endParaRPr lang="en-US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‘Space of place’ (geographically bounded)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‘Space of flow’</a:t>
                      </a:r>
                      <a:endParaRPr lang="en-US" sz="2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Actors </a:t>
                      </a:r>
                      <a:endParaRPr lang="en-US" sz="2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Community with shared values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Anonymous individuals and trans-national/regional corporations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Resources</a:t>
                      </a:r>
                      <a:endParaRPr lang="en-US" sz="2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Relatively fixed: ecology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Mobile: technology, fast communication and management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9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Goal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Positive change</a:t>
                      </a:r>
                      <a:endParaRPr lang="en-US" sz="200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Economic growth</a:t>
                      </a:r>
                      <a:endParaRPr lang="en-US" sz="20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Neighborhood of communities (territoriality)</a:t>
            </a:r>
          </a:p>
          <a:p>
            <a:pPr algn="ctr">
              <a:buNone/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Unity in Harmony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Disintegrated/Divided Neighborhoods (Functionalism)</a:t>
            </a:r>
          </a:p>
          <a:p>
            <a:pPr algn="ctr">
              <a:buNone/>
            </a:pP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Disunity</a:t>
            </a:r>
          </a:p>
          <a:p>
            <a:pPr algn="ctr">
              <a:buNone/>
            </a:pP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4) Networked Open and Inclusive Neighborhoods</a:t>
            </a:r>
          </a:p>
          <a:p>
            <a:pPr algn="ctr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Unity in diversity</a:t>
            </a:r>
            <a:endParaRPr lang="en-US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10075" y="1476375"/>
            <a:ext cx="304800" cy="3810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sp>
        <p:nvSpPr>
          <p:cNvPr id="6" name="Down Arrow 5"/>
          <p:cNvSpPr/>
          <p:nvPr/>
        </p:nvSpPr>
        <p:spPr>
          <a:xfrm>
            <a:off x="4410075" y="2667000"/>
            <a:ext cx="304800" cy="3810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8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7772400" cy="6248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Networked, Open and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Onclusive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neighbourhoods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1800" dirty="0" smtClean="0">
              <a:latin typeface="Arial" pitchFamily="34" charset="0"/>
              <a:cs typeface="Arial" pitchFamily="34" charset="0"/>
            </a:endParaRPr>
          </a:p>
          <a:p>
            <a:endParaRPr lang="en-GB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Neighbourhood without obstacles but with access  to its opportunities to all its inhabitants (Spatial and non Spatial)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obstacles (cost, health ,danger, accessibility, congestion, discrimination and exclusion)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opportunities (Services, goods, proximity, freedom, social encounter, collaboration and solidarity)</a:t>
            </a:r>
          </a:p>
          <a:p>
            <a:pPr>
              <a:buNone/>
            </a:pP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Diversity and plurality (Learning to live with differences)</a:t>
            </a:r>
          </a:p>
          <a:p>
            <a:pPr>
              <a:buNone/>
            </a:pP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Equality and partnership of women and men </a:t>
            </a:r>
          </a:p>
          <a:p>
            <a:pPr>
              <a:buNone/>
            </a:pP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Participation of all peoples in </a:t>
            </a:r>
            <a:r>
              <a:rPr lang="en-GB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generating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and applying knowledge</a:t>
            </a:r>
          </a:p>
          <a:p>
            <a:pPr>
              <a:buNone/>
            </a:pP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Respect for both rights and responsibilities</a:t>
            </a:r>
          </a:p>
          <a:p>
            <a:pPr>
              <a:buNone/>
            </a:pP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To become more human and alive</a:t>
            </a:r>
          </a:p>
          <a:p>
            <a:pPr>
              <a:buNone/>
            </a:pPr>
            <a:endParaRPr lang="en-GB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 city of networked Open and inclusive </a:t>
            </a:r>
            <a:r>
              <a:rPr lang="en-US" sz="1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Neighbourhoods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(Open and inclusive city)</a:t>
            </a:r>
            <a:endParaRPr lang="en-GB" sz="1800" dirty="0" smtClean="0">
              <a:latin typeface="Arial" pitchFamily="34" charset="0"/>
              <a:cs typeface="Arial" pitchFamily="34" charset="0"/>
            </a:endParaRPr>
          </a:p>
          <a:p>
            <a:endParaRPr lang="en-GB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985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5334000"/>
          </a:xfrm>
        </p:spPr>
        <p:txBody>
          <a:bodyPr/>
          <a:lstStyle/>
          <a:p>
            <a:pPr marL="0" indent="0">
              <a:buNone/>
            </a:pP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Contemporary urban neighbourhoods are not necessarily social units of community, but are physical units with strong cognitive values </a:t>
            </a:r>
          </a:p>
          <a:p>
            <a:pPr>
              <a:buNone/>
            </a:pPr>
            <a:endParaRPr lang="en-GB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1148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2000" dirty="0" smtClean="0"/>
              <a:t>Learning from “informal” settlements</a:t>
            </a:r>
          </a:p>
          <a:p>
            <a:endParaRPr lang="en-US" sz="2000" dirty="0" smtClean="0"/>
          </a:p>
          <a:p>
            <a:r>
              <a:rPr lang="en-US" sz="2000" dirty="0" smtClean="0"/>
              <a:t>Balancing Silence/open spaces </a:t>
            </a:r>
            <a:r>
              <a:rPr lang="en-US" sz="2000" dirty="0"/>
              <a:t>and </a:t>
            </a:r>
            <a:r>
              <a:rPr lang="en-US" sz="2000" dirty="0" smtClean="0"/>
              <a:t>Objects/buildings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87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430" y="0"/>
            <a:ext cx="455457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3451079"/>
            <a:ext cx="4495800" cy="340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330437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3300"/>
            <a:ext cx="44577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5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SC015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</p:spPr>
      </p:pic>
      <p:pic>
        <p:nvPicPr>
          <p:cNvPr id="147459" name="Picture 3" descr="DSC01554"/>
          <p:cNvPicPr>
            <a:picLocks noChangeAspect="1" noChangeArrowheads="1"/>
          </p:cNvPicPr>
          <p:nvPr/>
        </p:nvPicPr>
        <p:blipFill>
          <a:blip r:embed="rId3" cstate="print"/>
          <a:srcRect t="23529" b="13725"/>
          <a:stretch>
            <a:fillRect/>
          </a:stretch>
        </p:blipFill>
        <p:spPr bwMode="auto">
          <a:xfrm>
            <a:off x="3048000" y="0"/>
            <a:ext cx="3048000" cy="2311400"/>
          </a:xfrm>
          <a:prstGeom prst="rect">
            <a:avLst/>
          </a:prstGeom>
          <a:noFill/>
        </p:spPr>
      </p:pic>
      <p:pic>
        <p:nvPicPr>
          <p:cNvPr id="147460" name="Picture 4" descr="DSC015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3048000" cy="2286000"/>
          </a:xfrm>
          <a:prstGeom prst="rect">
            <a:avLst/>
          </a:prstGeom>
          <a:noFill/>
        </p:spPr>
      </p:pic>
      <p:pic>
        <p:nvPicPr>
          <p:cNvPr id="147461" name="Picture 5" descr="DSC015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286000"/>
            <a:ext cx="3048000" cy="2286000"/>
          </a:xfrm>
          <a:prstGeom prst="rect">
            <a:avLst/>
          </a:prstGeom>
          <a:noFill/>
        </p:spPr>
      </p:pic>
      <p:pic>
        <p:nvPicPr>
          <p:cNvPr id="147462" name="Picture 6" descr="PDVD_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0"/>
            <a:ext cx="3048000" cy="2286000"/>
          </a:xfrm>
          <a:prstGeom prst="rect">
            <a:avLst/>
          </a:prstGeom>
          <a:noFill/>
        </p:spPr>
      </p:pic>
      <p:pic>
        <p:nvPicPr>
          <p:cNvPr id="147463" name="Picture 7" descr="PDVD_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4572000"/>
            <a:ext cx="3048000" cy="2286000"/>
          </a:xfrm>
          <a:prstGeom prst="rect">
            <a:avLst/>
          </a:prstGeom>
          <a:noFill/>
        </p:spPr>
      </p:pic>
      <p:pic>
        <p:nvPicPr>
          <p:cNvPr id="147464" name="Picture 8" descr="DSC01521"/>
          <p:cNvPicPr>
            <a:picLocks noChangeAspect="1" noChangeArrowheads="1"/>
          </p:cNvPicPr>
          <p:nvPr/>
        </p:nvPicPr>
        <p:blipFill>
          <a:blip r:embed="rId8" cstate="print"/>
          <a:srcRect l="15581" r="17732"/>
          <a:stretch>
            <a:fillRect/>
          </a:stretch>
        </p:blipFill>
        <p:spPr bwMode="auto">
          <a:xfrm>
            <a:off x="6096000" y="3429000"/>
            <a:ext cx="3048000" cy="3429000"/>
          </a:xfrm>
          <a:prstGeom prst="rect">
            <a:avLst/>
          </a:prstGeom>
          <a:noFill/>
        </p:spPr>
      </p:pic>
      <p:pic>
        <p:nvPicPr>
          <p:cNvPr id="147465" name="Picture 9" descr="PDVD_007"/>
          <p:cNvPicPr>
            <a:picLocks noChangeAspect="1" noChangeArrowheads="1"/>
          </p:cNvPicPr>
          <p:nvPr/>
        </p:nvPicPr>
        <p:blipFill>
          <a:blip r:embed="rId9" cstate="print"/>
          <a:srcRect l="12596" r="21153"/>
          <a:stretch>
            <a:fillRect/>
          </a:stretch>
        </p:blipFill>
        <p:spPr bwMode="auto">
          <a:xfrm>
            <a:off x="6096000" y="0"/>
            <a:ext cx="3097213" cy="3505200"/>
          </a:xfrm>
          <a:prstGeom prst="rect">
            <a:avLst/>
          </a:prstGeom>
          <a:noFill/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33909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4977" y="533400"/>
            <a:ext cx="5409023" cy="403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8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"/>
            <a:ext cx="7772400" cy="6019800"/>
          </a:xfrm>
        </p:spPr>
        <p:txBody>
          <a:bodyPr/>
          <a:lstStyle/>
          <a:p>
            <a:pPr>
              <a:buNone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Neighbourhood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of communities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Homogeneity: value, culture, way of life,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etc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Territory/Place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(space + human activity + meaning)</a:t>
            </a:r>
          </a:p>
          <a:p>
            <a:pPr marL="0" indent="0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Context (where? orientation, how? Construction, what? meaning)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Identity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Coziness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Sense of belonging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76400" y="6248400"/>
            <a:ext cx="53340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376"/>
            <a:ext cx="2852132" cy="68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34200" y="0"/>
            <a:ext cx="2209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b="1" dirty="0" smtClean="0"/>
              <a:t>1. Living and cooking space </a:t>
            </a:r>
          </a:p>
          <a:p>
            <a:r>
              <a:rPr lang="en-US" b="1" dirty="0" smtClean="0"/>
              <a:t>2. Space for preparing beverages </a:t>
            </a:r>
          </a:p>
          <a:p>
            <a:r>
              <a:rPr lang="en-US" b="1" dirty="0" smtClean="0"/>
              <a:t>3. Storage space with </a:t>
            </a:r>
            <a:r>
              <a:rPr lang="en-US" b="1" i="1" dirty="0" smtClean="0"/>
              <a:t>KOTE </a:t>
            </a:r>
          </a:p>
          <a:p>
            <a:r>
              <a:rPr lang="en-US" dirty="0" smtClean="0"/>
              <a:t>4. </a:t>
            </a:r>
            <a:r>
              <a:rPr lang="en-US" b="1" dirty="0" smtClean="0"/>
              <a:t>Space for selling local beverage and rental bunk bed </a:t>
            </a:r>
          </a:p>
          <a:p>
            <a:r>
              <a:rPr lang="en-US" b="1" dirty="0" smtClean="0"/>
              <a:t>5. Rental bunk bed room </a:t>
            </a:r>
          </a:p>
          <a:p>
            <a:r>
              <a:rPr lang="en-US" b="1" dirty="0" smtClean="0"/>
              <a:t>6. Goat keeping space </a:t>
            </a:r>
          </a:p>
          <a:p>
            <a:r>
              <a:rPr lang="en-US" b="1" dirty="0" smtClean="0"/>
              <a:t>7. Rental storage for the street marketers </a:t>
            </a:r>
          </a:p>
          <a:p>
            <a:r>
              <a:rPr lang="en-US" b="1" dirty="0" smtClean="0"/>
              <a:t>8. Cloth and shoe display of street market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690431"/>
            <a:ext cx="5929311" cy="216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0"/>
            <a:ext cx="3886200" cy="292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3276600" cy="643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561112"/>
              </p:ext>
            </p:extLst>
          </p:nvPr>
        </p:nvGraphicFramePr>
        <p:xfrm>
          <a:off x="3581399" y="76200"/>
          <a:ext cx="5486401" cy="6705605"/>
        </p:xfrm>
        <a:graphic>
          <a:graphicData uri="http://schemas.openxmlformats.org/drawingml/2006/table">
            <a:tbl>
              <a:tblPr firstRow="1" firstCol="1" bandRow="1"/>
              <a:tblGrid>
                <a:gridCol w="680644"/>
                <a:gridCol w="1598481"/>
                <a:gridCol w="1237534"/>
                <a:gridCol w="1237534"/>
                <a:gridCol w="732208"/>
              </a:tblGrid>
              <a:tr h="3062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Places of activities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Activity 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Activity 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Activity 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Activity 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Coffee and tea business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Coffee and tea business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Carpentry activities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Garage activities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Little children playing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Blow-drying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Garbage collection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 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Garbage collection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washing drying 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19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drying robes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drying robes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Arkebe shop extensions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places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Meetingl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Arkebe shop extensions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Social places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Football play area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washing drying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washing drying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Blow drying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29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Football play area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drying robes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33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Cloth washing/ drying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34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Cooking/food prep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35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36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Garbage collection 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37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Sitting area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Meeting place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38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Little children playing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Charcoal selling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40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Charcoal selling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0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Gulit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06" marR="395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6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b="1" dirty="0" smtClean="0"/>
              <a:t>Lessons from the ground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Spatial, Social and Economic aspects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Multilayered Street  and Open spaces (voids)</a:t>
            </a:r>
          </a:p>
          <a:p>
            <a:r>
              <a:rPr lang="en-US" dirty="0" smtClean="0"/>
              <a:t>Business</a:t>
            </a:r>
          </a:p>
          <a:p>
            <a:r>
              <a:rPr lang="en-US" dirty="0" smtClean="0"/>
              <a:t>Household activities</a:t>
            </a:r>
          </a:p>
          <a:p>
            <a:r>
              <a:rPr lang="en-US" dirty="0" smtClean="0"/>
              <a:t>Recreation</a:t>
            </a:r>
          </a:p>
          <a:p>
            <a:r>
              <a:rPr lang="en-US" dirty="0" smtClean="0"/>
              <a:t>Social / cultural activities</a:t>
            </a:r>
          </a:p>
          <a:p>
            <a:endParaRPr lang="en-US" dirty="0" smtClean="0"/>
          </a:p>
          <a:p>
            <a:r>
              <a:rPr lang="en-US" dirty="0" smtClean="0"/>
              <a:t>Small block size</a:t>
            </a:r>
          </a:p>
          <a:p>
            <a:r>
              <a:rPr lang="en-US" dirty="0" smtClean="0"/>
              <a:t>Horizontal density</a:t>
            </a:r>
          </a:p>
          <a:p>
            <a:r>
              <a:rPr lang="en-US" dirty="0" smtClean="0"/>
              <a:t>Incremental, extensions, transformations, evolution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eyerusalem\Settlement development 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348"/>
            <a:ext cx="7973230" cy="6663252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SC00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721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457200"/>
            <a:ext cx="551021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7463" y="4381500"/>
            <a:ext cx="2624137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09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Original settlement </a:t>
            </a:r>
            <a:r>
              <a:rPr lang="en-US"/>
              <a:t> 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590800" y="319088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5052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Temporary shelter </a:t>
            </a:r>
            <a:r>
              <a:rPr lang="en-US"/>
              <a:t> 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324600" y="90488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Condominium  </a:t>
            </a:r>
            <a:r>
              <a:rPr lang="en-US"/>
              <a:t> 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5334000" y="319088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563" y="1447800"/>
            <a:ext cx="3678237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925" y="3352800"/>
            <a:ext cx="41052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5029200"/>
            <a:ext cx="37338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5076825"/>
            <a:ext cx="34575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457200" y="5076825"/>
            <a:ext cx="6096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95400" y="5076825"/>
            <a:ext cx="6096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2743200" y="5076825"/>
            <a:ext cx="6096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3009900" y="6302375"/>
            <a:ext cx="3314700" cy="40322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 b="1" i="1"/>
              <a:t>The ‘street’ &amp; the ‘interface’</a:t>
            </a:r>
            <a:endParaRPr lang="en-US"/>
          </a:p>
        </p:txBody>
      </p:sp>
      <p:sp>
        <p:nvSpPr>
          <p:cNvPr id="149514" name="AutoShape 10"/>
          <p:cNvSpPr>
            <a:spLocks noChangeArrowheads="1"/>
          </p:cNvSpPr>
          <p:nvPr/>
        </p:nvSpPr>
        <p:spPr bwMode="auto">
          <a:xfrm>
            <a:off x="4343400" y="1371600"/>
            <a:ext cx="2971800" cy="762000"/>
          </a:xfrm>
          <a:prstGeom prst="cube">
            <a:avLst>
              <a:gd name="adj" fmla="val 27546"/>
            </a:avLst>
          </a:prstGeom>
          <a:solidFill>
            <a:srgbClr val="800000">
              <a:alpha val="80000"/>
            </a:srgbClr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515" name="Rectangle 11"/>
          <p:cNvSpPr>
            <a:spLocks noChangeArrowheads="1"/>
          </p:cNvSpPr>
          <p:nvPr/>
        </p:nvSpPr>
        <p:spPr bwMode="auto">
          <a:xfrm>
            <a:off x="5181600" y="2514600"/>
            <a:ext cx="914400" cy="381000"/>
          </a:xfrm>
          <a:prstGeom prst="rect">
            <a:avLst/>
          </a:prstGeom>
          <a:solidFill>
            <a:srgbClr val="800000">
              <a:alpha val="80000"/>
            </a:srgbClr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Elias Yitbarek (PhD), Gonder, 29 September 2017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3810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Small sized blocks</a:t>
            </a:r>
          </a:p>
          <a:p>
            <a:endParaRPr lang="en-US" sz="2400" dirty="0" smtClean="0"/>
          </a:p>
          <a:p>
            <a:r>
              <a:rPr lang="en-US" sz="2400" dirty="0" smtClean="0"/>
              <a:t>Hierarchy of spaces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29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588"/>
            <a:ext cx="5135563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33625"/>
            <a:ext cx="37623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10125"/>
            <a:ext cx="36480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172200" y="4572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Low-rise density</a:t>
            </a:r>
            <a:endParaRPr lang="en-US" sz="24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i="1" dirty="0"/>
          </a:p>
          <a:p>
            <a:pPr>
              <a:buNone/>
            </a:pPr>
            <a:r>
              <a:rPr lang="en-US" sz="2400" i="1" dirty="0" smtClean="0"/>
              <a:t>Open Space/ </a:t>
            </a:r>
            <a:r>
              <a:rPr lang="en-US" sz="2400" b="1" i="1" dirty="0" smtClean="0"/>
              <a:t>Silence</a:t>
            </a:r>
            <a:r>
              <a:rPr lang="en-US" sz="2400" i="1" dirty="0" smtClean="0"/>
              <a:t> </a:t>
            </a:r>
            <a:r>
              <a:rPr lang="en-US" sz="2400" i="1" dirty="0"/>
              <a:t>as a </a:t>
            </a:r>
            <a:r>
              <a:rPr lang="en-US" sz="2400" i="1" dirty="0" smtClean="0"/>
              <a:t>resource</a:t>
            </a:r>
            <a:r>
              <a:rPr lang="en-US" sz="2400" dirty="0" smtClean="0"/>
              <a:t>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Starting from the </a:t>
            </a:r>
            <a:r>
              <a:rPr lang="en-US" sz="2400" dirty="0"/>
              <a:t>design of open spaces </a:t>
            </a:r>
            <a:r>
              <a:rPr lang="en-US" sz="2400" dirty="0" smtClean="0"/>
              <a:t>and not typology 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 smtClean="0"/>
              <a:t>Space </a:t>
            </a:r>
            <a:r>
              <a:rPr lang="en-US" sz="2400" dirty="0"/>
              <a:t>should be seen as a resource and not a left-over or a byproduct risking appropriation and </a:t>
            </a:r>
            <a:r>
              <a:rPr lang="en-US" sz="2400" dirty="0" smtClean="0"/>
              <a:t>misuse    </a:t>
            </a:r>
            <a:endParaRPr lang="en-US" sz="2400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708"/>
            <a:ext cx="2819400" cy="39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4071435" cy="309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9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599"/>
            <a:ext cx="4611672" cy="462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26262"/>
            <a:ext cx="3713163" cy="462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7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 smtClean="0"/>
              <a:t>Introductions </a:t>
            </a:r>
            <a:r>
              <a:rPr lang="en-GB" sz="2400" dirty="0"/>
              <a:t>of </a:t>
            </a:r>
            <a:endParaRPr lang="en-GB" sz="2400" dirty="0" smtClean="0"/>
          </a:p>
          <a:p>
            <a:pPr>
              <a:lnSpc>
                <a:spcPct val="90000"/>
              </a:lnSpc>
              <a:buNone/>
            </a:pPr>
            <a:r>
              <a:rPr lang="en-GB" sz="2400" dirty="0" smtClean="0"/>
              <a:t>	</a:t>
            </a:r>
            <a:r>
              <a:rPr lang="en-GB" sz="2400" dirty="0" err="1" smtClean="0"/>
              <a:t>Ethio</a:t>
            </a:r>
            <a:r>
              <a:rPr lang="en-GB" sz="2400" dirty="0" smtClean="0"/>
              <a:t>–Djibouti </a:t>
            </a:r>
            <a:r>
              <a:rPr lang="en-GB" sz="2400" dirty="0"/>
              <a:t>railway and </a:t>
            </a:r>
            <a:endParaRPr lang="en-GB" sz="2400" dirty="0" smtClean="0"/>
          </a:p>
          <a:p>
            <a:pPr>
              <a:lnSpc>
                <a:spcPct val="90000"/>
              </a:lnSpc>
              <a:buNone/>
            </a:pPr>
            <a:r>
              <a:rPr lang="en-GB" sz="2400" dirty="0" smtClean="0"/>
              <a:t>	vehicles 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en-GB" sz="2400" dirty="0" smtClean="0"/>
              <a:t>Expansion </a:t>
            </a:r>
            <a:r>
              <a:rPr lang="en-GB" sz="2400" dirty="0"/>
              <a:t>of city towards </a:t>
            </a:r>
            <a:endParaRPr lang="en-GB" sz="2400" dirty="0" smtClean="0"/>
          </a:p>
          <a:p>
            <a:pPr>
              <a:lnSpc>
                <a:spcPct val="90000"/>
              </a:lnSpc>
              <a:buNone/>
            </a:pPr>
            <a:r>
              <a:rPr lang="en-GB" sz="2400" dirty="0" smtClean="0"/>
              <a:t>	southern </a:t>
            </a:r>
            <a:r>
              <a:rPr lang="en-GB" sz="2400" dirty="0"/>
              <a:t>part </a:t>
            </a:r>
          </a:p>
          <a:p>
            <a:pPr>
              <a:lnSpc>
                <a:spcPct val="90000"/>
              </a:lnSpc>
            </a:pPr>
            <a:endParaRPr lang="en-GB" sz="2400" dirty="0" smtClean="0"/>
          </a:p>
          <a:p>
            <a:pPr>
              <a:lnSpc>
                <a:spcPct val="90000"/>
              </a:lnSpc>
            </a:pPr>
            <a:r>
              <a:rPr lang="en-GB" sz="2400" dirty="0" smtClean="0"/>
              <a:t>Provision </a:t>
            </a:r>
            <a:r>
              <a:rPr lang="en-GB" sz="2400" dirty="0"/>
              <a:t>of wider roads 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Infiltration </a:t>
            </a:r>
            <a:r>
              <a:rPr lang="en-US" sz="2400" dirty="0"/>
              <a:t>of newcomers 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Large </a:t>
            </a:r>
            <a:r>
              <a:rPr lang="en-US" sz="2400" dirty="0"/>
              <a:t>open spaces between </a:t>
            </a: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nodes started </a:t>
            </a:r>
            <a:r>
              <a:rPr lang="en-US" sz="2400" dirty="0"/>
              <a:t>to be filled in</a:t>
            </a:r>
          </a:p>
          <a:p>
            <a:pPr>
              <a:lnSpc>
                <a:spcPct val="90000"/>
              </a:lnSpc>
            </a:pPr>
            <a:endParaRPr lang="en-US" sz="2400" b="1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976" y="0"/>
            <a:ext cx="4697024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371600" y="6248400"/>
            <a:ext cx="57912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97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08434"/>
            <a:ext cx="4837247" cy="293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4267200" cy="320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74373"/>
            <a:ext cx="4627120" cy="39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038600" cy="420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8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4" descr="D:\Arkiv\My Pictures\Social life of buildings\Social life of buildings 2\IMG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"/>
            <a:ext cx="8483600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82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4" descr="D:\Arkiv\My Pictures\Social life of buildings\Social life of buildings 2\IMG_0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152400"/>
            <a:ext cx="85598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71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" y="152400"/>
            <a:ext cx="8960644" cy="597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8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site_0018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491" y="685800"/>
            <a:ext cx="7823200" cy="58674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5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33400"/>
            <a:ext cx="7772400" cy="5334000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Proposals and projects</a:t>
            </a:r>
          </a:p>
          <a:p>
            <a:pPr algn="ctr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from</a:t>
            </a:r>
          </a:p>
          <a:p>
            <a:pPr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Parcel – Block - Void</a:t>
            </a:r>
          </a:p>
          <a:p>
            <a:pPr algn="ctr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To</a:t>
            </a:r>
          </a:p>
          <a:p>
            <a:pPr algn="ctr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Void – Block – Parcel</a:t>
            </a:r>
          </a:p>
          <a:p>
            <a:pPr algn="ctr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(Topology – morphology – typology)</a:t>
            </a:r>
          </a:p>
          <a:p>
            <a:pPr algn="ctr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0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45"/>
          <p:cNvSpPr txBox="1">
            <a:spLocks noChangeArrowheads="1"/>
          </p:cNvSpPr>
          <p:nvPr/>
        </p:nvSpPr>
        <p:spPr bwMode="auto">
          <a:xfrm>
            <a:off x="652009" y="636134"/>
            <a:ext cx="5335134" cy="105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5298" tIns="32649" rIns="65298" bIns="32649">
            <a:spAutoFit/>
          </a:bodyPr>
          <a:lstStyle/>
          <a:p>
            <a:pPr defTabSz="913837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Proposals</a:t>
            </a:r>
            <a:endParaRPr lang="en-US" sz="1600" b="1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defTabSz="913837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Open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Space, Green Scheme and Parking</a:t>
            </a:r>
          </a:p>
          <a:p>
            <a:pPr defTabSz="913837">
              <a:spcBef>
                <a:spcPct val="50000"/>
              </a:spcBef>
              <a:defRPr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Green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Corridor</a:t>
            </a:r>
            <a:endParaRPr lang="en-US" sz="10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20484" name="Text Box 48"/>
          <p:cNvSpPr txBox="1">
            <a:spLocks noChangeArrowheads="1"/>
          </p:cNvSpPr>
          <p:nvPr/>
        </p:nvSpPr>
        <p:spPr bwMode="auto">
          <a:xfrm>
            <a:off x="5116286" y="1306286"/>
            <a:ext cx="3646714" cy="383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939" tIns="63970" rIns="127939" bIns="63970">
            <a:spAutoFit/>
          </a:bodyPr>
          <a:lstStyle/>
          <a:p>
            <a:pPr defTabSz="1278918">
              <a:spcBef>
                <a:spcPct val="50000"/>
              </a:spcBef>
              <a:defRPr/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defTabSz="1278918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As can be seen in these pictures, the height of building is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not highly dominating for pedestrians to enjoy the open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space</a:t>
            </a:r>
          </a:p>
          <a:p>
            <a:pPr defTabSz="1278918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It has also a space for a central sculpture may be in 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remembrance of an historical event like the </a:t>
            </a:r>
            <a:r>
              <a:rPr lang="en-US" sz="1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Bashe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Wolde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person and/or phenomenon</a:t>
            </a:r>
          </a:p>
          <a:p>
            <a:pPr defTabSz="1278918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As one goes from the </a:t>
            </a:r>
            <a:r>
              <a:rPr lang="en-US" sz="1000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Silassie</a:t>
            </a: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Church Building into the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site, at the right hand side there is pedestrian only green 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open space; at the left hand side though, at there is a </a:t>
            </a: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parking spot with both outdoor and underground scheme</a:t>
            </a:r>
          </a:p>
          <a:p>
            <a:pPr defTabSz="1278918">
              <a:spcBef>
                <a:spcPct val="50000"/>
              </a:spcBef>
              <a:defRPr/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defTabSz="1278918">
              <a:spcBef>
                <a:spcPct val="50000"/>
              </a:spcBef>
              <a:defRPr/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defTabSz="1278918">
              <a:spcBef>
                <a:spcPct val="50000"/>
              </a:spcBef>
              <a:defRPr/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defTabSz="1278918">
              <a:spcBef>
                <a:spcPct val="50000"/>
              </a:spcBef>
              <a:defRPr/>
            </a:pPr>
            <a:endParaRPr lang="en-US" sz="1000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  <a:p>
            <a:pPr defTabSz="1278918">
              <a:spcBef>
                <a:spcPct val="50000"/>
              </a:spcBef>
              <a:defRPr/>
            </a:pPr>
            <a:r>
              <a:rPr lang="en-US" sz="1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    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2" cstate="print"/>
          <a:srcRect b="15652"/>
          <a:stretch>
            <a:fillRect/>
          </a:stretch>
        </p:blipFill>
        <p:spPr bwMode="auto">
          <a:xfrm>
            <a:off x="5987143" y="3973286"/>
            <a:ext cx="2571750" cy="25581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/>
          <a:srcRect t="11295" b="33882"/>
          <a:stretch>
            <a:fillRect/>
          </a:stretch>
        </p:blipFill>
        <p:spPr bwMode="auto">
          <a:xfrm>
            <a:off x="925286" y="3701143"/>
            <a:ext cx="4245429" cy="6463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4" cstate="print"/>
          <a:srcRect b="15359"/>
          <a:stretch>
            <a:fillRect/>
          </a:stretch>
        </p:blipFill>
        <p:spPr bwMode="auto">
          <a:xfrm>
            <a:off x="979714" y="1632857"/>
            <a:ext cx="4191000" cy="19787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488" name="Text Box 60"/>
          <p:cNvSpPr txBox="1">
            <a:spLocks noChangeArrowheads="1"/>
          </p:cNvSpPr>
          <p:nvPr/>
        </p:nvSpPr>
        <p:spPr bwMode="auto">
          <a:xfrm>
            <a:off x="925286" y="3483429"/>
            <a:ext cx="2394857" cy="219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5298" tIns="32649" rIns="65298" bIns="32649">
            <a:spAutoFit/>
          </a:bodyPr>
          <a:lstStyle/>
          <a:p>
            <a:pPr defTabSz="913837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Fig. Aerial View into the Plaza</a:t>
            </a:r>
          </a:p>
        </p:txBody>
      </p:sp>
      <p:sp>
        <p:nvSpPr>
          <p:cNvPr id="20489" name="Text Box 60"/>
          <p:cNvSpPr txBox="1">
            <a:spLocks noChangeArrowheads="1"/>
          </p:cNvSpPr>
          <p:nvPr/>
        </p:nvSpPr>
        <p:spPr bwMode="auto">
          <a:xfrm>
            <a:off x="870857" y="4354286"/>
            <a:ext cx="2667000" cy="2199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5298" tIns="32649" rIns="65298" bIns="32649">
            <a:spAutoFit/>
          </a:bodyPr>
          <a:lstStyle/>
          <a:p>
            <a:pPr defTabSz="913837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Fig. Sectional Drawing Through the Plaza</a:t>
            </a:r>
          </a:p>
        </p:txBody>
      </p:sp>
      <p:sp>
        <p:nvSpPr>
          <p:cNvPr id="20490" name="Text Box 60"/>
          <p:cNvSpPr txBox="1">
            <a:spLocks noChangeArrowheads="1"/>
          </p:cNvSpPr>
          <p:nvPr/>
        </p:nvSpPr>
        <p:spPr bwMode="auto">
          <a:xfrm>
            <a:off x="3810000" y="6150429"/>
            <a:ext cx="2122714" cy="3741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65298" tIns="32649" rIns="65298" bIns="32649">
            <a:spAutoFit/>
          </a:bodyPr>
          <a:lstStyle/>
          <a:p>
            <a:pPr defTabSz="913837">
              <a:spcBef>
                <a:spcPct val="50000"/>
              </a:spcBef>
              <a:defRPr/>
            </a:pPr>
            <a:r>
              <a:rPr lang="en-US" sz="10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</a:rPr>
              <a:t>Fig. Top View into the Plaza and enclosing Buildings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96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1695" t="43802" r="5424" b="9125"/>
          <a:stretch>
            <a:fillRect/>
          </a:stretch>
        </p:blipFill>
        <p:spPr bwMode="auto">
          <a:xfrm>
            <a:off x="3276600" y="477982"/>
            <a:ext cx="5715000" cy="54845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200" y="838200"/>
            <a:ext cx="2505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Perimeter block</a:t>
            </a:r>
          </a:p>
          <a:p>
            <a:r>
              <a:rPr lang="en-US" sz="2400" dirty="0" smtClean="0"/>
              <a:t>Set back</a:t>
            </a:r>
          </a:p>
          <a:p>
            <a:r>
              <a:rPr lang="en-US" sz="2400" dirty="0" smtClean="0"/>
              <a:t>Height </a:t>
            </a:r>
          </a:p>
          <a:p>
            <a:r>
              <a:rPr lang="en-US" sz="2400" dirty="0" smtClean="0"/>
              <a:t>Openings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07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404" y="0"/>
            <a:ext cx="6815596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304800"/>
            <a:ext cx="2286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“A house is a machine for living”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280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The void (street/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800" i="1" dirty="0" smtClean="0">
                <a:solidFill>
                  <a:srgbClr val="FF0000"/>
                </a:solidFill>
              </a:rPr>
              <a:t>	open space) is a machine for living!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"/>
            <a:ext cx="3473450" cy="6858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/>
              <a:t>Segregated neighborhoods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dirty="0" smtClean="0"/>
              <a:t>The </a:t>
            </a:r>
            <a:r>
              <a:rPr lang="en-US" sz="2400" b="1" dirty="0"/>
              <a:t>period of the Italian occupation (1936-1941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Addis Ababa, capital city of annexed territories of East Africa – the “new Rome”.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b="1" dirty="0" err="1"/>
              <a:t>Guidi</a:t>
            </a:r>
            <a:r>
              <a:rPr lang="en-US" sz="2400" b="1" dirty="0"/>
              <a:t> and Valle (1936</a:t>
            </a:r>
            <a:r>
              <a:rPr lang="en-US" sz="2400" b="1" dirty="0" smtClean="0"/>
              <a:t>) </a:t>
            </a:r>
            <a:r>
              <a:rPr lang="en-US" sz="2400" dirty="0" smtClean="0"/>
              <a:t>master plan: based </a:t>
            </a:r>
            <a:r>
              <a:rPr lang="en-US" sz="2400" dirty="0"/>
              <a:t>on </a:t>
            </a:r>
            <a:r>
              <a:rPr lang="en-US" sz="2400" b="1" dirty="0"/>
              <a:t>segregation</a:t>
            </a:r>
            <a:r>
              <a:rPr lang="en-US" sz="2400" dirty="0"/>
              <a:t>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Original settlement of “natives” was either left untouched or was cleared, replaced by modern housing and office blocks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Road network replaced by </a:t>
            </a:r>
            <a:r>
              <a:rPr lang="en-US" sz="2400" b="1" dirty="0"/>
              <a:t>grid layout</a:t>
            </a:r>
            <a:r>
              <a:rPr lang="en-US" sz="2400" dirty="0"/>
              <a:t>.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Piazza, </a:t>
            </a:r>
            <a:r>
              <a:rPr lang="en-US" sz="2400" dirty="0" err="1"/>
              <a:t>Casanchis</a:t>
            </a:r>
            <a:r>
              <a:rPr lang="en-US" sz="2400" dirty="0"/>
              <a:t>, </a:t>
            </a:r>
            <a:r>
              <a:rPr lang="en-US" sz="2400" dirty="0" err="1"/>
              <a:t>Popolare</a:t>
            </a:r>
            <a:r>
              <a:rPr lang="en-US" sz="2400" dirty="0"/>
              <a:t> . 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err="1"/>
              <a:t>Merkato</a:t>
            </a:r>
            <a:r>
              <a:rPr lang="en-US" sz="2400" dirty="0"/>
              <a:t>: adjacent to the “native city”, an extension area with grid layout. </a:t>
            </a:r>
          </a:p>
        </p:txBody>
      </p:sp>
      <p:pic>
        <p:nvPicPr>
          <p:cNvPr id="3" name="Picture 4" descr="gud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41519" y="1143000"/>
            <a:ext cx="5602481" cy="5210175"/>
          </a:xfrm>
          <a:prstGeom prst="rect">
            <a:avLst/>
          </a:prstGeom>
          <a:noFill/>
          <a:ln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102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52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457200"/>
            <a:ext cx="3581400" cy="6096000"/>
          </a:xfrm>
        </p:spPr>
        <p:txBody>
          <a:bodyPr>
            <a:normAutofit fontScale="70000" lnSpcReduction="20000"/>
          </a:bodyPr>
          <a:lstStyle/>
          <a:p>
            <a:pPr marL="1143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effectLst/>
                <a:latin typeface="Times New Roman"/>
                <a:ea typeface="Times New Roman"/>
              </a:rPr>
              <a:t> “The traditionalists tried to laugh the picture off. They said Malevich had gone mad, he must’ve painted the black square in the dark! His response was straightforward: ‘I am glad I am not like you. I can go further and further into the wilderness because it’s only there that transformation will take place. My black square is a bare and frameless icon for our times. Arise, comrades, and free yourselves from </a:t>
            </a:r>
            <a:r>
              <a:rPr lang="en-US" i="1" dirty="0" smtClean="0">
                <a:effectLst/>
                <a:latin typeface="Times New Roman"/>
                <a:ea typeface="Times New Roman"/>
              </a:rPr>
              <a:t>the tyranny of objects</a:t>
            </a:r>
            <a:r>
              <a:rPr lang="en-US" dirty="0" smtClean="0">
                <a:effectLst/>
                <a:latin typeface="Times New Roman"/>
                <a:ea typeface="Times New Roman"/>
              </a:rPr>
              <a:t>!’”</a:t>
            </a:r>
            <a:r>
              <a:rPr lang="en-US" dirty="0" smtClean="0">
                <a:solidFill>
                  <a:srgbClr val="444444"/>
                </a:solidFill>
                <a:effectLst/>
                <a:latin typeface="Arial"/>
                <a:ea typeface="Times New Roman"/>
              </a:rPr>
              <a:t> </a:t>
            </a:r>
            <a:endParaRPr lang="en-US" dirty="0" smtClean="0">
              <a:effectLst/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>
              <a:effectLst/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effectLst/>
                <a:latin typeface="Times New Roman"/>
                <a:ea typeface="Times New Roman"/>
              </a:rPr>
              <a:t>Andrew Graham-Dixon quoting </a:t>
            </a:r>
            <a:r>
              <a:rPr lang="en-US" sz="2000" dirty="0" err="1" smtClean="0">
                <a:effectLst/>
                <a:latin typeface="Times New Roman"/>
                <a:ea typeface="Times New Roman"/>
              </a:rPr>
              <a:t>Kazimir</a:t>
            </a:r>
            <a:r>
              <a:rPr lang="en-US" sz="2000" dirty="0" smtClean="0">
                <a:effectLst/>
                <a:latin typeface="Times New Roman"/>
                <a:ea typeface="Times New Roman"/>
              </a:rPr>
              <a:t> Malevich in the BBC documentary, the Art of Russia, episode 2</a:t>
            </a:r>
            <a:endParaRPr lang="en-US" dirty="0" smtClean="0">
              <a:effectLst/>
              <a:latin typeface="Times New Roman"/>
              <a:ea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effectLst/>
                <a:latin typeface="Arial"/>
                <a:ea typeface="Calibri"/>
                <a:cs typeface="Times New Roman"/>
              </a:rPr>
              <a:t> 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4942983" cy="495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5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096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Physical, </a:t>
            </a:r>
            <a:r>
              <a:rPr lang="en-US" dirty="0" smtClean="0"/>
              <a:t>Social and Economic </a:t>
            </a:r>
            <a:r>
              <a:rPr lang="en-US" dirty="0" smtClean="0"/>
              <a:t>Spaces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Business</a:t>
            </a:r>
            <a:endParaRPr lang="en-US" dirty="0" smtClean="0"/>
          </a:p>
          <a:p>
            <a:r>
              <a:rPr lang="en-US" dirty="0" smtClean="0"/>
              <a:t>Household activities</a:t>
            </a:r>
          </a:p>
          <a:p>
            <a:r>
              <a:rPr lang="en-US" dirty="0" smtClean="0"/>
              <a:t>Recreation</a:t>
            </a:r>
          </a:p>
          <a:p>
            <a:r>
              <a:rPr lang="en-US" dirty="0" smtClean="0"/>
              <a:t>Social / cultural activities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Elias Yitbarek (PhD), Gonder, 29 September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algn="ctr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Neighborhood of communities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(‘Us’ and ‘Them’)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Enclaves of isolated neighborhoods</a:t>
            </a:r>
          </a:p>
          <a:p>
            <a:pPr algn="ctr">
              <a:buNone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Unity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in Harmony</a:t>
            </a:r>
            <a:endParaRPr lang="en-US" sz="2000" i="1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Disintegrated/Divided Neighborhoods (‘I’ and ‘Him/Her’)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Disunity</a:t>
            </a:r>
          </a:p>
          <a:p>
            <a:pPr algn="ctr">
              <a:buNone/>
            </a:pP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Networked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Open and Inclusive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Neighborhoods (‘I’ &amp; ‘Us’)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Many connected 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neighborhoods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that allow pluralism and </a:t>
            </a: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diverity</a:t>
            </a:r>
            <a:endParaRPr lang="en-US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Unity </a:t>
            </a:r>
            <a:r>
              <a:rPr lang="en-US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diversity</a:t>
            </a:r>
            <a:endParaRPr lang="en-US" sz="20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Elias </a:t>
            </a:r>
            <a:r>
              <a:rPr lang="en-GB" dirty="0" err="1" smtClean="0"/>
              <a:t>Yitbarek</a:t>
            </a:r>
            <a:r>
              <a:rPr lang="en-GB" dirty="0" smtClean="0"/>
              <a:t> (PhD), </a:t>
            </a:r>
            <a:r>
              <a:rPr lang="en-GB" dirty="0" err="1" smtClean="0"/>
              <a:t>Gonder</a:t>
            </a:r>
            <a:r>
              <a:rPr lang="en-GB" dirty="0" smtClean="0"/>
              <a:t>, </a:t>
            </a:r>
          </a:p>
          <a:p>
            <a:pPr>
              <a:defRPr/>
            </a:pPr>
            <a:r>
              <a:rPr lang="en-GB" dirty="0" smtClean="0"/>
              <a:t>29 September 2017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"/>
            <a:ext cx="3581400" cy="8229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000" dirty="0" err="1" smtClean="0"/>
              <a:t>Zonning</a:t>
            </a:r>
            <a:r>
              <a:rPr lang="en-US" sz="2000" dirty="0" smtClean="0"/>
              <a:t> plan by Italians 1938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57200"/>
            <a:ext cx="383811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\\fileservices.ad.jyu.fi\homes\elyialem\Desktop\elias\Presentations\Merka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24" y="3581400"/>
            <a:ext cx="5649376" cy="324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76400" y="6248400"/>
            <a:ext cx="57150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23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2590800" cy="6858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sz="2600" b="1" dirty="0" smtClean="0"/>
              <a:t>The neighborhood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sz="2600" b="1" dirty="0" smtClean="0"/>
              <a:t>basic unit of  city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100" dirty="0" smtClean="0"/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/>
              <a:t>British architect Sir Patrick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err="1" smtClean="0"/>
              <a:t>Abercombie’s</a:t>
            </a:r>
            <a:r>
              <a:rPr lang="en-US" sz="2400" dirty="0" smtClean="0"/>
              <a:t> plan,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/>
              <a:t>prepared 1954-1956 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b="1" dirty="0"/>
              <a:t>Abolished segregation</a:t>
            </a:r>
            <a:r>
              <a:rPr lang="en-US" sz="2400" dirty="0"/>
              <a:t>, organic layout, </a:t>
            </a:r>
            <a:r>
              <a:rPr lang="en-US" sz="2400" dirty="0" err="1"/>
              <a:t>neighbourhood</a:t>
            </a:r>
            <a:r>
              <a:rPr lang="en-US" sz="2400" dirty="0"/>
              <a:t> unit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Radial street network and ring roads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Satellite settlements: </a:t>
            </a:r>
            <a:r>
              <a:rPr lang="en-US" sz="2400" dirty="0" err="1"/>
              <a:t>Kolfe</a:t>
            </a:r>
            <a:r>
              <a:rPr lang="en-US" sz="2400" dirty="0"/>
              <a:t>, </a:t>
            </a:r>
            <a:r>
              <a:rPr lang="en-US" sz="2400" dirty="0" err="1"/>
              <a:t>Gerji</a:t>
            </a:r>
            <a:r>
              <a:rPr lang="en-US" sz="2400" dirty="0"/>
              <a:t> and </a:t>
            </a:r>
            <a:r>
              <a:rPr lang="en-US" sz="2400" dirty="0" err="1"/>
              <a:t>Mekanissa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With his death in 1957 plan left at the stage of guideline 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22" y="0"/>
            <a:ext cx="6316678" cy="553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97442" y="5562600"/>
            <a:ext cx="2646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Yirgalem</a:t>
            </a:r>
            <a:r>
              <a:rPr lang="en-US" sz="1400" dirty="0" smtClean="0"/>
              <a:t> </a:t>
            </a:r>
            <a:r>
              <a:rPr lang="en-US" sz="1400" dirty="0" err="1" smtClean="0"/>
              <a:t>Mahiteme</a:t>
            </a:r>
            <a:r>
              <a:rPr lang="en-US" sz="1400" dirty="0" smtClean="0"/>
              <a:t>, 2007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362200" y="6248400"/>
            <a:ext cx="5334000" cy="457200"/>
          </a:xfrm>
        </p:spPr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2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6953" y="533400"/>
            <a:ext cx="6637047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2438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en-US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/>
              <a:t>1959, Bolton Hennessy and Partners</a:t>
            </a:r>
          </a:p>
          <a:p>
            <a:pPr>
              <a:lnSpc>
                <a:spcPct val="90000"/>
              </a:lnSpc>
              <a:buNone/>
            </a:pPr>
            <a:r>
              <a:rPr lang="en-US" sz="20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Refined </a:t>
            </a:r>
            <a:r>
              <a:rPr lang="en-US" sz="2000" dirty="0" err="1" smtClean="0"/>
              <a:t>Abercombie’s</a:t>
            </a:r>
            <a:r>
              <a:rPr lang="en-US" sz="2000" dirty="0" smtClean="0"/>
              <a:t> plan to accommodate more population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Some part of proposed street layout and satellite towns implemented. 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b="1" dirty="0" smtClean="0"/>
              <a:t>Neighborhood concept remained on paper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97442" y="5410200"/>
            <a:ext cx="2646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Yirgalem</a:t>
            </a:r>
            <a:r>
              <a:rPr lang="en-US" sz="1400" dirty="0" smtClean="0"/>
              <a:t> </a:t>
            </a:r>
            <a:r>
              <a:rPr lang="en-US" sz="1400" dirty="0" err="1" smtClean="0"/>
              <a:t>Mahiteme</a:t>
            </a:r>
            <a:r>
              <a:rPr lang="en-US" sz="1400" dirty="0" smtClean="0"/>
              <a:t>, 2007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76400" y="6248400"/>
            <a:ext cx="5334000" cy="4572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Elias </a:t>
            </a:r>
            <a:r>
              <a:rPr lang="en-GB" dirty="0" err="1" smtClean="0"/>
              <a:t>Yitbarek</a:t>
            </a:r>
            <a:r>
              <a:rPr lang="en-GB" dirty="0" smtClean="0"/>
              <a:t> (PhD), </a:t>
            </a:r>
            <a:r>
              <a:rPr lang="en-GB" dirty="0" err="1" smtClean="0"/>
              <a:t>Gonder</a:t>
            </a:r>
            <a:r>
              <a:rPr lang="en-GB" dirty="0" smtClean="0"/>
              <a:t>, </a:t>
            </a:r>
          </a:p>
          <a:p>
            <a:pPr>
              <a:defRPr/>
            </a:pPr>
            <a:r>
              <a:rPr lang="en-GB" dirty="0" smtClean="0"/>
              <a:t>29 September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99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888"/>
            <a:ext cx="2667000" cy="67421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b="1" dirty="0" smtClean="0"/>
              <a:t>French architect Luis 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 err="1" smtClean="0"/>
              <a:t>Marien</a:t>
            </a:r>
            <a:r>
              <a:rPr lang="en-US" sz="2000" b="1" dirty="0" smtClean="0"/>
              <a:t> </a:t>
            </a:r>
            <a:r>
              <a:rPr lang="en-US" sz="2000" b="1" dirty="0"/>
              <a:t>(1965)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Similar to Italian plan, </a:t>
            </a:r>
            <a:r>
              <a:rPr lang="en-US" sz="2000" b="1" dirty="0"/>
              <a:t>emphasis on form and geometry</a:t>
            </a:r>
            <a:r>
              <a:rPr lang="en-US" sz="2000" dirty="0"/>
              <a:t> rather than spatial planning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axial layouts: city as a trade and political </a:t>
            </a:r>
            <a:r>
              <a:rPr lang="en-US" sz="2000" dirty="0" err="1"/>
              <a:t>centre</a:t>
            </a:r>
            <a:r>
              <a:rPr lang="en-US" sz="2000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 smtClean="0"/>
              <a:t>Though in an ad-hoc and sporadic manner, had been used in guiding the city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dirty="0" smtClean="0"/>
              <a:t>Considerable </a:t>
            </a:r>
            <a:r>
              <a:rPr lang="en-US" sz="2000" b="1" dirty="0"/>
              <a:t>part of plan implemented</a:t>
            </a:r>
            <a:r>
              <a:rPr lang="en-US" sz="2000" dirty="0"/>
              <a:t>, coincidence with construction </a:t>
            </a:r>
            <a:r>
              <a:rPr lang="en-US" sz="2000" dirty="0" smtClean="0"/>
              <a:t>boom of 60s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0222" y="609600"/>
            <a:ext cx="6503779" cy="476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24600" y="5410200"/>
            <a:ext cx="2646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Yirgalem</a:t>
            </a:r>
            <a:r>
              <a:rPr lang="en-US" sz="1400" dirty="0" smtClean="0"/>
              <a:t> </a:t>
            </a:r>
            <a:r>
              <a:rPr lang="en-US" sz="1400" dirty="0" err="1" smtClean="0"/>
              <a:t>Mahiteme</a:t>
            </a:r>
            <a:r>
              <a:rPr lang="en-US" sz="1400" dirty="0" smtClean="0"/>
              <a:t>, 2007</a:t>
            </a: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Elias Yitbarek (PhD), Gonder, 29 September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2794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4671</TotalTime>
  <Words>1837</Words>
  <Application>Microsoft Office PowerPoint</Application>
  <PresentationFormat>On-screen Show (4:3)</PresentationFormat>
  <Paragraphs>563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Zonning plan by Italians 1938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elias y. Alemayehu</dc:creator>
  <cp:lastModifiedBy>Elias</cp:lastModifiedBy>
  <cp:revision>59</cp:revision>
  <dcterms:created xsi:type="dcterms:W3CDTF">2005-06-01T10:41:13Z</dcterms:created>
  <dcterms:modified xsi:type="dcterms:W3CDTF">2017-09-29T05:49:22Z</dcterms:modified>
</cp:coreProperties>
</file>