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309" r:id="rId2"/>
    <p:sldId id="306" r:id="rId3"/>
    <p:sldId id="284" r:id="rId4"/>
    <p:sldId id="277" r:id="rId5"/>
    <p:sldId id="299" r:id="rId6"/>
    <p:sldId id="303" r:id="rId7"/>
    <p:sldId id="296" r:id="rId8"/>
    <p:sldId id="295" r:id="rId9"/>
    <p:sldId id="298" r:id="rId10"/>
    <p:sldId id="304" r:id="rId11"/>
    <p:sldId id="297" r:id="rId12"/>
    <p:sldId id="311" r:id="rId13"/>
    <p:sldId id="312" r:id="rId14"/>
    <p:sldId id="313" r:id="rId15"/>
    <p:sldId id="314" r:id="rId16"/>
    <p:sldId id="315" r:id="rId17"/>
    <p:sldId id="317" r:id="rId18"/>
    <p:sldId id="310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45" autoAdjust="0"/>
  </p:normalViewPr>
  <p:slideViewPr>
    <p:cSldViewPr>
      <p:cViewPr>
        <p:scale>
          <a:sx n="90" d="100"/>
          <a:sy n="90" d="100"/>
        </p:scale>
        <p:origin x="-2112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71CED8-E49F-4089-948A-A17D6A659B41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C696C204-A3AA-452A-94BA-1E354E606752}">
      <dgm:prSet phldrT="[Text]"/>
      <dgm:spPr/>
      <dgm:t>
        <a:bodyPr/>
        <a:lstStyle/>
        <a:p>
          <a:r>
            <a:rPr lang="de-AT" b="1" dirty="0" smtClean="0"/>
            <a:t>Sustainable </a:t>
          </a:r>
          <a:r>
            <a:rPr lang="de-AT" b="1" dirty="0" err="1" smtClean="0"/>
            <a:t>Energy</a:t>
          </a:r>
          <a:r>
            <a:rPr lang="de-AT" b="1" dirty="0" smtClean="0"/>
            <a:t> Management</a:t>
          </a:r>
          <a:endParaRPr lang="de-AT" b="1" dirty="0"/>
        </a:p>
      </dgm:t>
    </dgm:pt>
    <dgm:pt modelId="{E9481F4D-7145-4379-BA10-A07B4423ADBA}" type="parTrans" cxnId="{18569AE2-9820-4972-B305-6B107482F8FF}">
      <dgm:prSet/>
      <dgm:spPr/>
      <dgm:t>
        <a:bodyPr/>
        <a:lstStyle/>
        <a:p>
          <a:endParaRPr lang="de-AT"/>
        </a:p>
      </dgm:t>
    </dgm:pt>
    <dgm:pt modelId="{87848015-0BA9-4DBE-B144-D655EC706EDC}" type="sibTrans" cxnId="{18569AE2-9820-4972-B305-6B107482F8FF}">
      <dgm:prSet/>
      <dgm:spPr/>
      <dgm:t>
        <a:bodyPr/>
        <a:lstStyle/>
        <a:p>
          <a:endParaRPr lang="de-AT"/>
        </a:p>
      </dgm:t>
    </dgm:pt>
    <dgm:pt modelId="{1F48EE89-6B58-424B-8EE4-0CF11BBBFCCB}">
      <dgm:prSet phldrT="[Text]"/>
      <dgm:spPr/>
      <dgm:t>
        <a:bodyPr/>
        <a:lstStyle/>
        <a:p>
          <a:r>
            <a:rPr lang="de-AT" b="1" dirty="0" smtClean="0"/>
            <a:t>Sustainable Urban Development</a:t>
          </a:r>
          <a:endParaRPr lang="de-AT" b="1" dirty="0"/>
        </a:p>
      </dgm:t>
    </dgm:pt>
    <dgm:pt modelId="{C704CD97-5793-4331-A84E-EB28061EC16F}" type="parTrans" cxnId="{344DFF43-E401-4AD0-83B4-E6E9524801A5}">
      <dgm:prSet/>
      <dgm:spPr/>
      <dgm:t>
        <a:bodyPr/>
        <a:lstStyle/>
        <a:p>
          <a:endParaRPr lang="de-AT"/>
        </a:p>
      </dgm:t>
    </dgm:pt>
    <dgm:pt modelId="{27A4810A-F95D-4D06-BC82-6CB8484C9A27}" type="sibTrans" cxnId="{344DFF43-E401-4AD0-83B4-E6E9524801A5}">
      <dgm:prSet/>
      <dgm:spPr/>
      <dgm:t>
        <a:bodyPr/>
        <a:lstStyle/>
        <a:p>
          <a:endParaRPr lang="de-AT"/>
        </a:p>
      </dgm:t>
    </dgm:pt>
    <dgm:pt modelId="{F0FA93AE-5A79-4997-B731-A21DE01EB7BD}">
      <dgm:prSet phldrT="[Text]"/>
      <dgm:spPr/>
      <dgm:t>
        <a:bodyPr/>
        <a:lstStyle/>
        <a:p>
          <a:r>
            <a:rPr lang="de-AT" b="1" dirty="0" err="1" smtClean="0"/>
            <a:t>Social</a:t>
          </a:r>
          <a:r>
            <a:rPr lang="de-AT" b="1" dirty="0" smtClean="0"/>
            <a:t> </a:t>
          </a:r>
          <a:r>
            <a:rPr lang="de-AT" b="1" dirty="0" err="1" smtClean="0"/>
            <a:t>Inclusion</a:t>
          </a:r>
          <a:endParaRPr lang="de-AT" b="1" dirty="0"/>
        </a:p>
      </dgm:t>
    </dgm:pt>
    <dgm:pt modelId="{4DA92791-B250-4486-BE1F-75E7E84D289C}" type="parTrans" cxnId="{DCA6639A-189A-4152-9D26-2E8DD1B3BAAA}">
      <dgm:prSet/>
      <dgm:spPr/>
      <dgm:t>
        <a:bodyPr/>
        <a:lstStyle/>
        <a:p>
          <a:endParaRPr lang="de-AT"/>
        </a:p>
      </dgm:t>
    </dgm:pt>
    <dgm:pt modelId="{B9849ADC-C776-4B68-B034-B34AFF0E61D3}" type="sibTrans" cxnId="{DCA6639A-189A-4152-9D26-2E8DD1B3BAAA}">
      <dgm:prSet/>
      <dgm:spPr/>
      <dgm:t>
        <a:bodyPr/>
        <a:lstStyle/>
        <a:p>
          <a:endParaRPr lang="de-AT"/>
        </a:p>
      </dgm:t>
    </dgm:pt>
    <dgm:pt modelId="{F21FBDCE-F2C5-4ECA-A15C-877D91CCEFDE}">
      <dgm:prSet/>
      <dgm:spPr/>
      <dgm:t>
        <a:bodyPr/>
        <a:lstStyle/>
        <a:p>
          <a:r>
            <a:rPr lang="de-AT" b="1" dirty="0" smtClean="0"/>
            <a:t>Participatory Mapping</a:t>
          </a:r>
          <a:endParaRPr lang="de-AT" b="1" dirty="0"/>
        </a:p>
      </dgm:t>
    </dgm:pt>
    <dgm:pt modelId="{E1057913-DE03-475B-9A3C-C87A99AC212E}" type="parTrans" cxnId="{D600E92B-B3B8-483D-A74E-DFDAA22A70BD}">
      <dgm:prSet/>
      <dgm:spPr/>
      <dgm:t>
        <a:bodyPr/>
        <a:lstStyle/>
        <a:p>
          <a:endParaRPr lang="de-AT"/>
        </a:p>
      </dgm:t>
    </dgm:pt>
    <dgm:pt modelId="{CC558DE1-66B6-4BDC-BED2-9157665E726A}" type="sibTrans" cxnId="{D600E92B-B3B8-483D-A74E-DFDAA22A70BD}">
      <dgm:prSet/>
      <dgm:spPr/>
      <dgm:t>
        <a:bodyPr/>
        <a:lstStyle/>
        <a:p>
          <a:endParaRPr lang="de-AT"/>
        </a:p>
      </dgm:t>
    </dgm:pt>
    <dgm:pt modelId="{39BA8EC3-9C29-435F-889B-4193A305716A}" type="pres">
      <dgm:prSet presAssocID="{E171CED8-E49F-4089-948A-A17D6A659B41}" presName="compositeShape" presStyleCnt="0">
        <dgm:presLayoutVars>
          <dgm:chMax val="7"/>
          <dgm:dir/>
          <dgm:resizeHandles val="exact"/>
        </dgm:presLayoutVars>
      </dgm:prSet>
      <dgm:spPr/>
    </dgm:pt>
    <dgm:pt modelId="{C75AC9E6-7C12-49CB-91FA-A5773DF30A17}" type="pres">
      <dgm:prSet presAssocID="{F21FBDCE-F2C5-4ECA-A15C-877D91CCEFDE}" presName="circ1" presStyleLbl="vennNode1" presStyleIdx="0" presStyleCnt="4"/>
      <dgm:spPr/>
      <dgm:t>
        <a:bodyPr/>
        <a:lstStyle/>
        <a:p>
          <a:endParaRPr lang="de-AT"/>
        </a:p>
      </dgm:t>
    </dgm:pt>
    <dgm:pt modelId="{830A402A-BD46-4077-8B60-EF18FAD9B7BF}" type="pres">
      <dgm:prSet presAssocID="{F21FBDCE-F2C5-4ECA-A15C-877D91CCEFD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286B349-0A59-4764-9453-3988BCB87630}" type="pres">
      <dgm:prSet presAssocID="{C696C204-A3AA-452A-94BA-1E354E606752}" presName="circ2" presStyleLbl="vennNode1" presStyleIdx="1" presStyleCnt="4"/>
      <dgm:spPr/>
      <dgm:t>
        <a:bodyPr/>
        <a:lstStyle/>
        <a:p>
          <a:endParaRPr lang="de-AT"/>
        </a:p>
      </dgm:t>
    </dgm:pt>
    <dgm:pt modelId="{C0CF847E-CF92-402C-9C03-FD45680D0267}" type="pres">
      <dgm:prSet presAssocID="{C696C204-A3AA-452A-94BA-1E354E60675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AB08296-7A45-4A9B-A304-22E5EA2D9E01}" type="pres">
      <dgm:prSet presAssocID="{1F48EE89-6B58-424B-8EE4-0CF11BBBFCCB}" presName="circ3" presStyleLbl="vennNode1" presStyleIdx="2" presStyleCnt="4" custLinFactNeighborX="658" custLinFactNeighborY="709"/>
      <dgm:spPr/>
      <dgm:t>
        <a:bodyPr/>
        <a:lstStyle/>
        <a:p>
          <a:endParaRPr lang="de-AT"/>
        </a:p>
      </dgm:t>
    </dgm:pt>
    <dgm:pt modelId="{E3AB38F1-835B-4F31-B643-FF4C723CA4AC}" type="pres">
      <dgm:prSet presAssocID="{1F48EE89-6B58-424B-8EE4-0CF11BBBFCC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8C873873-3C84-4F9E-9637-D346441FD72C}" type="pres">
      <dgm:prSet presAssocID="{F0FA93AE-5A79-4997-B731-A21DE01EB7BD}" presName="circ4" presStyleLbl="vennNode1" presStyleIdx="3" presStyleCnt="4"/>
      <dgm:spPr/>
      <dgm:t>
        <a:bodyPr/>
        <a:lstStyle/>
        <a:p>
          <a:endParaRPr lang="de-AT"/>
        </a:p>
      </dgm:t>
    </dgm:pt>
    <dgm:pt modelId="{AD8C1025-7FD1-4D7B-A501-858468700C31}" type="pres">
      <dgm:prSet presAssocID="{F0FA93AE-5A79-4997-B731-A21DE01EB7B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59A75F96-3FD1-490C-AFEA-A9A601D77124}" type="presOf" srcId="{C696C204-A3AA-452A-94BA-1E354E606752}" destId="{F286B349-0A59-4764-9453-3988BCB87630}" srcOrd="0" destOrd="0" presId="urn:microsoft.com/office/officeart/2005/8/layout/venn1"/>
    <dgm:cxn modelId="{4968D627-BF18-4DF3-BE66-A3B615251A81}" type="presOf" srcId="{F0FA93AE-5A79-4997-B731-A21DE01EB7BD}" destId="{8C873873-3C84-4F9E-9637-D346441FD72C}" srcOrd="0" destOrd="0" presId="urn:microsoft.com/office/officeart/2005/8/layout/venn1"/>
    <dgm:cxn modelId="{081B5CBC-B425-4982-AB97-219F2D932140}" type="presOf" srcId="{F0FA93AE-5A79-4997-B731-A21DE01EB7BD}" destId="{AD8C1025-7FD1-4D7B-A501-858468700C31}" srcOrd="1" destOrd="0" presId="urn:microsoft.com/office/officeart/2005/8/layout/venn1"/>
    <dgm:cxn modelId="{344DFF43-E401-4AD0-83B4-E6E9524801A5}" srcId="{E171CED8-E49F-4089-948A-A17D6A659B41}" destId="{1F48EE89-6B58-424B-8EE4-0CF11BBBFCCB}" srcOrd="2" destOrd="0" parTransId="{C704CD97-5793-4331-A84E-EB28061EC16F}" sibTransId="{27A4810A-F95D-4D06-BC82-6CB8484C9A27}"/>
    <dgm:cxn modelId="{D600E92B-B3B8-483D-A74E-DFDAA22A70BD}" srcId="{E171CED8-E49F-4089-948A-A17D6A659B41}" destId="{F21FBDCE-F2C5-4ECA-A15C-877D91CCEFDE}" srcOrd="0" destOrd="0" parTransId="{E1057913-DE03-475B-9A3C-C87A99AC212E}" sibTransId="{CC558DE1-66B6-4BDC-BED2-9157665E726A}"/>
    <dgm:cxn modelId="{46B5FE11-BF56-40DC-A434-B417F6E6F526}" type="presOf" srcId="{F21FBDCE-F2C5-4ECA-A15C-877D91CCEFDE}" destId="{C75AC9E6-7C12-49CB-91FA-A5773DF30A17}" srcOrd="0" destOrd="0" presId="urn:microsoft.com/office/officeart/2005/8/layout/venn1"/>
    <dgm:cxn modelId="{FBD3D9C7-1172-45B7-8954-236A27C521CC}" type="presOf" srcId="{1F48EE89-6B58-424B-8EE4-0CF11BBBFCCB}" destId="{BAB08296-7A45-4A9B-A304-22E5EA2D9E01}" srcOrd="0" destOrd="0" presId="urn:microsoft.com/office/officeart/2005/8/layout/venn1"/>
    <dgm:cxn modelId="{DCA6639A-189A-4152-9D26-2E8DD1B3BAAA}" srcId="{E171CED8-E49F-4089-948A-A17D6A659B41}" destId="{F0FA93AE-5A79-4997-B731-A21DE01EB7BD}" srcOrd="3" destOrd="0" parTransId="{4DA92791-B250-4486-BE1F-75E7E84D289C}" sibTransId="{B9849ADC-C776-4B68-B034-B34AFF0E61D3}"/>
    <dgm:cxn modelId="{B9C5CBB2-950C-41ED-99EB-796C2037C8B7}" type="presOf" srcId="{1F48EE89-6B58-424B-8EE4-0CF11BBBFCCB}" destId="{E3AB38F1-835B-4F31-B643-FF4C723CA4AC}" srcOrd="1" destOrd="0" presId="urn:microsoft.com/office/officeart/2005/8/layout/venn1"/>
    <dgm:cxn modelId="{18569AE2-9820-4972-B305-6B107482F8FF}" srcId="{E171CED8-E49F-4089-948A-A17D6A659B41}" destId="{C696C204-A3AA-452A-94BA-1E354E606752}" srcOrd="1" destOrd="0" parTransId="{E9481F4D-7145-4379-BA10-A07B4423ADBA}" sibTransId="{87848015-0BA9-4DBE-B144-D655EC706EDC}"/>
    <dgm:cxn modelId="{4C965D92-BFDB-47FA-9B59-7EBB3D8E9098}" type="presOf" srcId="{E171CED8-E49F-4089-948A-A17D6A659B41}" destId="{39BA8EC3-9C29-435F-889B-4193A305716A}" srcOrd="0" destOrd="0" presId="urn:microsoft.com/office/officeart/2005/8/layout/venn1"/>
    <dgm:cxn modelId="{DF222680-6EC8-48F0-9C45-3E5B1B9A5A52}" type="presOf" srcId="{C696C204-A3AA-452A-94BA-1E354E606752}" destId="{C0CF847E-CF92-402C-9C03-FD45680D0267}" srcOrd="1" destOrd="0" presId="urn:microsoft.com/office/officeart/2005/8/layout/venn1"/>
    <dgm:cxn modelId="{F02345ED-FB45-4A5C-992B-5F8BD8CA3C8F}" type="presOf" srcId="{F21FBDCE-F2C5-4ECA-A15C-877D91CCEFDE}" destId="{830A402A-BD46-4077-8B60-EF18FAD9B7BF}" srcOrd="1" destOrd="0" presId="urn:microsoft.com/office/officeart/2005/8/layout/venn1"/>
    <dgm:cxn modelId="{CA098A2D-475A-4A6D-A5EA-A56E606EB9DB}" type="presParOf" srcId="{39BA8EC3-9C29-435F-889B-4193A305716A}" destId="{C75AC9E6-7C12-49CB-91FA-A5773DF30A17}" srcOrd="0" destOrd="0" presId="urn:microsoft.com/office/officeart/2005/8/layout/venn1"/>
    <dgm:cxn modelId="{D32356D6-6ECB-4CA2-8CCD-0397E4C70FB6}" type="presParOf" srcId="{39BA8EC3-9C29-435F-889B-4193A305716A}" destId="{830A402A-BD46-4077-8B60-EF18FAD9B7BF}" srcOrd="1" destOrd="0" presId="urn:microsoft.com/office/officeart/2005/8/layout/venn1"/>
    <dgm:cxn modelId="{07F5DEEB-3F5E-455B-A7A4-EDF4DCC54E32}" type="presParOf" srcId="{39BA8EC3-9C29-435F-889B-4193A305716A}" destId="{F286B349-0A59-4764-9453-3988BCB87630}" srcOrd="2" destOrd="0" presId="urn:microsoft.com/office/officeart/2005/8/layout/venn1"/>
    <dgm:cxn modelId="{0A565B95-D21A-4F6B-8FD7-570A583A3F58}" type="presParOf" srcId="{39BA8EC3-9C29-435F-889B-4193A305716A}" destId="{C0CF847E-CF92-402C-9C03-FD45680D0267}" srcOrd="3" destOrd="0" presId="urn:microsoft.com/office/officeart/2005/8/layout/venn1"/>
    <dgm:cxn modelId="{922E4AAE-64CE-40D5-9103-14E43B03E679}" type="presParOf" srcId="{39BA8EC3-9C29-435F-889B-4193A305716A}" destId="{BAB08296-7A45-4A9B-A304-22E5EA2D9E01}" srcOrd="4" destOrd="0" presId="urn:microsoft.com/office/officeart/2005/8/layout/venn1"/>
    <dgm:cxn modelId="{DD4BDBF6-A5E1-4DC3-A3ED-9829C367F71C}" type="presParOf" srcId="{39BA8EC3-9C29-435F-889B-4193A305716A}" destId="{E3AB38F1-835B-4F31-B643-FF4C723CA4AC}" srcOrd="5" destOrd="0" presId="urn:microsoft.com/office/officeart/2005/8/layout/venn1"/>
    <dgm:cxn modelId="{16DD4E12-4EC2-4E57-A8CA-862E0337DF5B}" type="presParOf" srcId="{39BA8EC3-9C29-435F-889B-4193A305716A}" destId="{8C873873-3C84-4F9E-9637-D346441FD72C}" srcOrd="6" destOrd="0" presId="urn:microsoft.com/office/officeart/2005/8/layout/venn1"/>
    <dgm:cxn modelId="{A85C6783-311B-4D26-A3CE-4FAE7D288E0A}" type="presParOf" srcId="{39BA8EC3-9C29-435F-889B-4193A305716A}" destId="{AD8C1025-7FD1-4D7B-A501-858468700C31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AC9E6-7C12-49CB-91FA-A5773DF30A17}">
      <dsp:nvSpPr>
        <dsp:cNvPr id="0" name=""/>
        <dsp:cNvSpPr/>
      </dsp:nvSpPr>
      <dsp:spPr>
        <a:xfrm>
          <a:off x="2282653" y="57606"/>
          <a:ext cx="2995532" cy="299553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b="1" kern="1200" dirty="0" smtClean="0"/>
            <a:t>Participatory Mapping</a:t>
          </a:r>
          <a:endParaRPr lang="de-AT" sz="1600" b="1" kern="1200" dirty="0"/>
        </a:p>
      </dsp:txBody>
      <dsp:txXfrm>
        <a:off x="2628292" y="460851"/>
        <a:ext cx="2304256" cy="950505"/>
      </dsp:txXfrm>
    </dsp:sp>
    <dsp:sp modelId="{F286B349-0A59-4764-9453-3988BCB87630}">
      <dsp:nvSpPr>
        <dsp:cNvPr id="0" name=""/>
        <dsp:cNvSpPr/>
      </dsp:nvSpPr>
      <dsp:spPr>
        <a:xfrm>
          <a:off x="3607600" y="1382553"/>
          <a:ext cx="2995532" cy="299553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b="1" kern="1200" dirty="0" smtClean="0"/>
            <a:t>Sustainable </a:t>
          </a:r>
          <a:r>
            <a:rPr lang="de-AT" sz="1600" b="1" kern="1200" dirty="0" err="1" smtClean="0"/>
            <a:t>Energy</a:t>
          </a:r>
          <a:r>
            <a:rPr lang="de-AT" sz="1600" b="1" kern="1200" dirty="0" smtClean="0"/>
            <a:t> Management</a:t>
          </a:r>
          <a:endParaRPr lang="de-AT" sz="1600" b="1" kern="1200" dirty="0"/>
        </a:p>
      </dsp:txBody>
      <dsp:txXfrm>
        <a:off x="5220580" y="1728192"/>
        <a:ext cx="1152128" cy="2304256"/>
      </dsp:txXfrm>
    </dsp:sp>
    <dsp:sp modelId="{BAB08296-7A45-4A9B-A304-22E5EA2D9E01}">
      <dsp:nvSpPr>
        <dsp:cNvPr id="0" name=""/>
        <dsp:cNvSpPr/>
      </dsp:nvSpPr>
      <dsp:spPr>
        <a:xfrm>
          <a:off x="2302364" y="2728739"/>
          <a:ext cx="2995532" cy="299553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b="1" kern="1200" dirty="0" smtClean="0"/>
            <a:t>Sustainable Urban Development</a:t>
          </a:r>
          <a:endParaRPr lang="de-AT" sz="1600" b="1" kern="1200" dirty="0"/>
        </a:p>
      </dsp:txBody>
      <dsp:txXfrm>
        <a:off x="2648002" y="4370521"/>
        <a:ext cx="2304256" cy="950505"/>
      </dsp:txXfrm>
    </dsp:sp>
    <dsp:sp modelId="{8C873873-3C84-4F9E-9637-D346441FD72C}">
      <dsp:nvSpPr>
        <dsp:cNvPr id="0" name=""/>
        <dsp:cNvSpPr/>
      </dsp:nvSpPr>
      <dsp:spPr>
        <a:xfrm>
          <a:off x="957706" y="1382553"/>
          <a:ext cx="2995532" cy="299553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b="1" kern="1200" dirty="0" err="1" smtClean="0"/>
            <a:t>Social</a:t>
          </a:r>
          <a:r>
            <a:rPr lang="de-AT" sz="1600" b="1" kern="1200" dirty="0" smtClean="0"/>
            <a:t> </a:t>
          </a:r>
          <a:r>
            <a:rPr lang="de-AT" sz="1600" b="1" kern="1200" dirty="0" err="1" smtClean="0"/>
            <a:t>Inclusion</a:t>
          </a:r>
          <a:endParaRPr lang="de-AT" sz="1600" b="1" kern="1200" dirty="0"/>
        </a:p>
      </dsp:txBody>
      <dsp:txXfrm>
        <a:off x="1188132" y="1728192"/>
        <a:ext cx="1152128" cy="2304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EDA88-10AB-4BC5-A3C2-A8EC8D8B8BD8}" type="datetimeFigureOut">
              <a:rPr lang="de-AT" smtClean="0"/>
              <a:t>28.09.2017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D898F-9D6F-4F99-BCE9-2B342C1B2C3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0556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2A2AC-1571-4CEE-B3D3-68382A71F875}" type="datetimeFigureOut">
              <a:rPr lang="de-AT" smtClean="0"/>
              <a:t>28.09.2017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49E0E-1959-47F2-95EC-49229FE4597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275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49E0E-1959-47F2-95EC-49229FE45974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662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49E0E-1959-47F2-95EC-49229FE45974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962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990C-72AF-4BF1-A27E-A9919AD82103}" type="datetimeFigureOut">
              <a:rPr lang="de-AT" smtClean="0"/>
              <a:t>28.09.2017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F961-84A3-4009-9F05-DD9CF9DD7B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317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990C-72AF-4BF1-A27E-A9919AD82103}" type="datetimeFigureOut">
              <a:rPr lang="de-AT" smtClean="0"/>
              <a:t>28.09.2017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F961-84A3-4009-9F05-DD9CF9DD7B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315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990C-72AF-4BF1-A27E-A9919AD82103}" type="datetimeFigureOut">
              <a:rPr lang="de-AT" smtClean="0"/>
              <a:t>28.09.2017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F961-84A3-4009-9F05-DD9CF9DD7B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0684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:\Kooperation\BInUCom 2\ORGANISATION\logos\logo_erasmus2-245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22868" y="5322143"/>
            <a:ext cx="23336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:\Kooperation\BInUCom 2\ORGANISATION\logos\DUK-LOGO_blau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7106"/>
            <a:ext cx="941512" cy="95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0" y="0"/>
            <a:ext cx="702027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 userDrawn="1"/>
        </p:nvSpPr>
        <p:spPr>
          <a:xfrm>
            <a:off x="6863168" y="1858880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anose="020B0603020202030204" pitchFamily="34" charset="0"/>
              </a:rPr>
              <a:t>National </a:t>
            </a:r>
            <a:r>
              <a:rPr lang="de-A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anose="020B0603020202030204" pitchFamily="34" charset="0"/>
              </a:rPr>
              <a:t>Consultation</a:t>
            </a:r>
            <a:r>
              <a:rPr lang="de-A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anose="020B0603020202030204" pitchFamily="34" charset="0"/>
              </a:rPr>
              <a:t> Meeting</a:t>
            </a:r>
          </a:p>
          <a:p>
            <a:pPr algn="ctr"/>
            <a:r>
              <a:rPr lang="de-AT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anose="020B0603020202030204" pitchFamily="34" charset="0"/>
              </a:rPr>
              <a:t>Gondar</a:t>
            </a:r>
            <a:r>
              <a:rPr lang="de-AT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anose="020B0603020202030204" pitchFamily="34" charset="0"/>
              </a:rPr>
              <a:t>,</a:t>
            </a:r>
          </a:p>
          <a:p>
            <a:pPr algn="ctr"/>
            <a:r>
              <a:rPr lang="de-AT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anose="020B0603020202030204" pitchFamily="34" charset="0"/>
              </a:rPr>
              <a:t>September 2017</a:t>
            </a:r>
            <a:endParaRPr lang="de-AT" sz="1400" b="0" dirty="0">
              <a:effectLst/>
              <a:latin typeface="Univers" panose="020B0603020202030204" pitchFamily="34" charset="0"/>
            </a:endParaRPr>
          </a:p>
        </p:txBody>
      </p:sp>
      <p:pic>
        <p:nvPicPr>
          <p:cNvPr id="1026" name="Picture 2" descr="N:\Kooperation\Projekte_MIG_WMW\SES\INHALT\PR\Project card\Logoentwurf-SES_400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506" y="87570"/>
            <a:ext cx="1771420" cy="16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222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990C-72AF-4BF1-A27E-A9919AD82103}" type="datetimeFigureOut">
              <a:rPr lang="de-AT" smtClean="0"/>
              <a:t>28.09.2017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F961-84A3-4009-9F05-DD9CF9DD7B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871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990C-72AF-4BF1-A27E-A9919AD82103}" type="datetimeFigureOut">
              <a:rPr lang="de-AT" smtClean="0"/>
              <a:t>28.09.2017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F961-84A3-4009-9F05-DD9CF9DD7B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026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990C-72AF-4BF1-A27E-A9919AD82103}" type="datetimeFigureOut">
              <a:rPr lang="de-AT" smtClean="0"/>
              <a:t>28.09.2017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F961-84A3-4009-9F05-DD9CF9DD7B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896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990C-72AF-4BF1-A27E-A9919AD82103}" type="datetimeFigureOut">
              <a:rPr lang="de-AT" smtClean="0"/>
              <a:t>28.09.2017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F961-84A3-4009-9F05-DD9CF9DD7B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205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990C-72AF-4BF1-A27E-A9919AD82103}" type="datetimeFigureOut">
              <a:rPr lang="de-AT" smtClean="0"/>
              <a:t>28.09.2017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F961-84A3-4009-9F05-DD9CF9DD7B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345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990C-72AF-4BF1-A27E-A9919AD82103}" type="datetimeFigureOut">
              <a:rPr lang="de-AT" smtClean="0"/>
              <a:t>28.09.2017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F961-84A3-4009-9F05-DD9CF9DD7B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690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990C-72AF-4BF1-A27E-A9919AD82103}" type="datetimeFigureOut">
              <a:rPr lang="de-AT" smtClean="0"/>
              <a:t>28.09.2017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F961-84A3-4009-9F05-DD9CF9DD7B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726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990C-72AF-4BF1-A27E-A9919AD82103}" type="datetimeFigureOut">
              <a:rPr lang="de-AT" smtClean="0"/>
              <a:t>28.09.2017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F961-84A3-4009-9F05-DD9CF9DD7B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722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5990C-72AF-4BF1-A27E-A9919AD82103}" type="datetimeFigureOut">
              <a:rPr lang="de-AT" smtClean="0"/>
              <a:t>28.09.2017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5F961-84A3-4009-9F05-DD9CF9DD7B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335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29600" cy="411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8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476672"/>
            <a:ext cx="806489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Expected outcomes 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b="1" dirty="0"/>
              <a:t>Open Educational </a:t>
            </a:r>
            <a:r>
              <a:rPr lang="en-US" b="1" dirty="0" smtClean="0"/>
              <a:t>Resources</a:t>
            </a:r>
            <a:endParaRPr lang="en-US" b="1" dirty="0"/>
          </a:p>
          <a:p>
            <a:pPr marL="1270000" indent="-285750">
              <a:buFont typeface="Wingdings" panose="05000000000000000000" pitchFamily="2" charset="2"/>
              <a:buChar char="ü"/>
            </a:pPr>
            <a:r>
              <a:rPr lang="en-US" dirty="0" smtClean="0"/>
              <a:t>3 regional profiles</a:t>
            </a:r>
          </a:p>
          <a:p>
            <a:pPr marL="1270000" indent="-285750">
              <a:buFont typeface="Wingdings" panose="05000000000000000000" pitchFamily="2" charset="2"/>
              <a:buChar char="ü"/>
            </a:pPr>
            <a:r>
              <a:rPr lang="en-US" dirty="0" smtClean="0"/>
              <a:t>12 </a:t>
            </a:r>
            <a:r>
              <a:rPr lang="en-US" dirty="0"/>
              <a:t>case </a:t>
            </a:r>
            <a:r>
              <a:rPr lang="en-US" dirty="0" smtClean="0"/>
              <a:t>studies</a:t>
            </a:r>
          </a:p>
          <a:p>
            <a:pPr marL="1270000" indent="-285750">
              <a:buFont typeface="Wingdings" panose="05000000000000000000" pitchFamily="2" charset="2"/>
              <a:buChar char="ü"/>
            </a:pPr>
            <a:r>
              <a:rPr lang="en-US" dirty="0" smtClean="0"/>
              <a:t>12 </a:t>
            </a:r>
            <a:r>
              <a:rPr lang="en-US" dirty="0"/>
              <a:t>course descriptions </a:t>
            </a:r>
            <a:endParaRPr lang="en-US" dirty="0" smtClean="0"/>
          </a:p>
          <a:p>
            <a:pPr marL="984250"/>
            <a:r>
              <a:rPr lang="en-US" dirty="0" smtClean="0"/>
              <a:t>     (</a:t>
            </a:r>
            <a:r>
              <a:rPr lang="en-US" dirty="0"/>
              <a:t>following MIT’s </a:t>
            </a:r>
            <a:r>
              <a:rPr lang="en-US" dirty="0" err="1"/>
              <a:t>OpenCourseWare</a:t>
            </a:r>
            <a:r>
              <a:rPr lang="en-US" dirty="0"/>
              <a:t> model</a:t>
            </a:r>
            <a:r>
              <a:rPr lang="en-US" dirty="0" smtClean="0"/>
              <a:t>)</a:t>
            </a:r>
          </a:p>
          <a:p>
            <a:pPr marL="984250"/>
            <a:endParaRPr lang="en-US" dirty="0"/>
          </a:p>
          <a:p>
            <a:r>
              <a:rPr lang="en-US" dirty="0"/>
              <a:t>	</a:t>
            </a:r>
            <a:r>
              <a:rPr lang="en-US" b="1" dirty="0"/>
              <a:t>Increased relevance of architecture and p</a:t>
            </a:r>
            <a:r>
              <a:rPr lang="en-US" b="1" dirty="0" smtClean="0"/>
              <a:t>lanning </a:t>
            </a:r>
            <a:r>
              <a:rPr lang="en-US" b="1" dirty="0"/>
              <a:t>studies </a:t>
            </a:r>
            <a:endParaRPr lang="en-US" b="1" dirty="0" smtClean="0"/>
          </a:p>
          <a:p>
            <a:r>
              <a:rPr lang="en-US" dirty="0"/>
              <a:t>	</a:t>
            </a:r>
            <a:r>
              <a:rPr lang="en-US" dirty="0" smtClean="0"/>
              <a:t>by </a:t>
            </a:r>
            <a:r>
              <a:rPr lang="en-US" dirty="0"/>
              <a:t>introducing </a:t>
            </a:r>
            <a:r>
              <a:rPr lang="en-US" dirty="0" smtClean="0"/>
              <a:t>multidisciplinary topics </a:t>
            </a:r>
            <a:r>
              <a:rPr lang="en-US" dirty="0"/>
              <a:t>like </a:t>
            </a:r>
            <a:endParaRPr lang="en-US" dirty="0" smtClean="0"/>
          </a:p>
          <a:p>
            <a:pPr marL="1179513" indent="-285750">
              <a:buFont typeface="Wingdings" panose="05000000000000000000" pitchFamily="2" charset="2"/>
              <a:buChar char="ü"/>
            </a:pPr>
            <a:r>
              <a:rPr lang="en-US" dirty="0" smtClean="0"/>
              <a:t>social inclusion</a:t>
            </a:r>
          </a:p>
          <a:p>
            <a:pPr marL="1179513" indent="-285750">
              <a:buFont typeface="Wingdings" panose="05000000000000000000" pitchFamily="2" charset="2"/>
              <a:buChar char="ü"/>
            </a:pPr>
            <a:r>
              <a:rPr lang="en-US" dirty="0" smtClean="0"/>
              <a:t>sustainable </a:t>
            </a:r>
            <a:r>
              <a:rPr lang="en-US" dirty="0"/>
              <a:t>energy management </a:t>
            </a:r>
            <a:endParaRPr lang="en-US" dirty="0" smtClean="0"/>
          </a:p>
          <a:p>
            <a:pPr marL="1179513" indent="-285750">
              <a:buFont typeface="Wingdings" panose="05000000000000000000" pitchFamily="2" charset="2"/>
              <a:buChar char="ü"/>
            </a:pPr>
            <a:r>
              <a:rPr lang="en-US" dirty="0" smtClean="0"/>
              <a:t>participatory mapping </a:t>
            </a:r>
          </a:p>
          <a:p>
            <a:pPr marL="1179513" indent="-285750">
              <a:buFont typeface="Wingdings" panose="05000000000000000000" pitchFamily="2" charset="2"/>
              <a:buChar char="ü"/>
            </a:pPr>
            <a:r>
              <a:rPr lang="en-US" dirty="0" smtClean="0"/>
              <a:t>sustainable urban development</a:t>
            </a:r>
          </a:p>
          <a:p>
            <a:pPr marL="893763" indent="3175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/>
              <a:t>	</a:t>
            </a:r>
            <a:r>
              <a:rPr lang="en-US" b="1" dirty="0"/>
              <a:t>External trainings for </a:t>
            </a:r>
            <a:r>
              <a:rPr lang="en-US" b="1" dirty="0" smtClean="0"/>
              <a:t>professionals</a:t>
            </a:r>
          </a:p>
          <a:p>
            <a:pPr marL="1182688" indent="-285750">
              <a:buFont typeface="Wingdings" panose="05000000000000000000" pitchFamily="2" charset="2"/>
              <a:buChar char="ü"/>
            </a:pPr>
            <a:r>
              <a:rPr lang="en-US" dirty="0" smtClean="0"/>
              <a:t>3 </a:t>
            </a:r>
            <a:r>
              <a:rPr lang="en-US" dirty="0"/>
              <a:t>local dissemination workshops </a:t>
            </a:r>
          </a:p>
          <a:p>
            <a:pPr marL="1182688" indent="-285750">
              <a:buFont typeface="Wingdings" panose="05000000000000000000" pitchFamily="2" charset="2"/>
              <a:buChar char="ü"/>
            </a:pPr>
            <a:r>
              <a:rPr lang="en-US" dirty="0" smtClean="0"/>
              <a:t>2 </a:t>
            </a:r>
            <a:r>
              <a:rPr lang="en-US" dirty="0"/>
              <a:t>national </a:t>
            </a:r>
            <a:r>
              <a:rPr lang="en-US" dirty="0" smtClean="0"/>
              <a:t>conferences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823" y="692696"/>
            <a:ext cx="2333625" cy="220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N:\Kooperation\BInUCom 2\ORGANISATION\logos\logo_erasmus2-245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9926"/>
            <a:ext cx="23336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1547664" y="1340768"/>
            <a:ext cx="432048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Abgerundetes Rechteck 3"/>
          <p:cNvSpPr/>
          <p:nvPr/>
        </p:nvSpPr>
        <p:spPr>
          <a:xfrm>
            <a:off x="1547664" y="1783904"/>
            <a:ext cx="432048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Abgerundetes Rechteck 4"/>
          <p:cNvSpPr/>
          <p:nvPr/>
        </p:nvSpPr>
        <p:spPr>
          <a:xfrm>
            <a:off x="1967406" y="1783904"/>
            <a:ext cx="432048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Abgerundetes Rechteck 5"/>
          <p:cNvSpPr/>
          <p:nvPr/>
        </p:nvSpPr>
        <p:spPr>
          <a:xfrm>
            <a:off x="1403648" y="2697832"/>
            <a:ext cx="432048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Abgerundetes Rechteck 6"/>
          <p:cNvSpPr/>
          <p:nvPr/>
        </p:nvSpPr>
        <p:spPr>
          <a:xfrm>
            <a:off x="1403648" y="3140968"/>
            <a:ext cx="432048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Abgerundetes Rechteck 7"/>
          <p:cNvSpPr/>
          <p:nvPr/>
        </p:nvSpPr>
        <p:spPr>
          <a:xfrm>
            <a:off x="1403648" y="3595666"/>
            <a:ext cx="432048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Abgerundetes Rechteck 8"/>
          <p:cNvSpPr/>
          <p:nvPr/>
        </p:nvSpPr>
        <p:spPr>
          <a:xfrm>
            <a:off x="1403648" y="4038802"/>
            <a:ext cx="432048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Abgerundetes Rechteck 9"/>
          <p:cNvSpPr/>
          <p:nvPr/>
        </p:nvSpPr>
        <p:spPr>
          <a:xfrm>
            <a:off x="2555776" y="2720482"/>
            <a:ext cx="432048" cy="43204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Abgerundetes Rechteck 10"/>
          <p:cNvSpPr/>
          <p:nvPr/>
        </p:nvSpPr>
        <p:spPr>
          <a:xfrm>
            <a:off x="2555776" y="3163618"/>
            <a:ext cx="432048" cy="43204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Abgerundetes Rechteck 11"/>
          <p:cNvSpPr/>
          <p:nvPr/>
        </p:nvSpPr>
        <p:spPr>
          <a:xfrm>
            <a:off x="2555776" y="3618316"/>
            <a:ext cx="432048" cy="43204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Abgerundetes Rechteck 13"/>
          <p:cNvSpPr/>
          <p:nvPr/>
        </p:nvSpPr>
        <p:spPr>
          <a:xfrm>
            <a:off x="2987824" y="2720482"/>
            <a:ext cx="432048" cy="43204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Abgerundetes Rechteck 14"/>
          <p:cNvSpPr/>
          <p:nvPr/>
        </p:nvSpPr>
        <p:spPr>
          <a:xfrm>
            <a:off x="2987824" y="3163618"/>
            <a:ext cx="432048" cy="43204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Abgerundetes Rechteck 15"/>
          <p:cNvSpPr/>
          <p:nvPr/>
        </p:nvSpPr>
        <p:spPr>
          <a:xfrm>
            <a:off x="2987824" y="3618316"/>
            <a:ext cx="432048" cy="43204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Abgerundetes Rechteck 17"/>
          <p:cNvSpPr/>
          <p:nvPr/>
        </p:nvSpPr>
        <p:spPr>
          <a:xfrm>
            <a:off x="3419872" y="2720482"/>
            <a:ext cx="432048" cy="43204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Abgerundetes Rechteck 18"/>
          <p:cNvSpPr/>
          <p:nvPr/>
        </p:nvSpPr>
        <p:spPr>
          <a:xfrm>
            <a:off x="3419872" y="3163618"/>
            <a:ext cx="432048" cy="43204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Abgerundetes Rechteck 20"/>
          <p:cNvSpPr/>
          <p:nvPr/>
        </p:nvSpPr>
        <p:spPr>
          <a:xfrm>
            <a:off x="3851920" y="2720482"/>
            <a:ext cx="432048" cy="43204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Abgerundetes Rechteck 21"/>
          <p:cNvSpPr/>
          <p:nvPr/>
        </p:nvSpPr>
        <p:spPr>
          <a:xfrm>
            <a:off x="4716016" y="2686744"/>
            <a:ext cx="1080120" cy="4320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Abgerundetes Rechteck 22"/>
          <p:cNvSpPr/>
          <p:nvPr/>
        </p:nvSpPr>
        <p:spPr>
          <a:xfrm>
            <a:off x="4716016" y="3129880"/>
            <a:ext cx="864096" cy="4320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Abgerundetes Rechteck 23"/>
          <p:cNvSpPr/>
          <p:nvPr/>
        </p:nvSpPr>
        <p:spPr>
          <a:xfrm>
            <a:off x="4716016" y="3584578"/>
            <a:ext cx="1368152" cy="4320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bgerundetes Rechteck 24"/>
          <p:cNvSpPr/>
          <p:nvPr/>
        </p:nvSpPr>
        <p:spPr>
          <a:xfrm>
            <a:off x="4716016" y="4027714"/>
            <a:ext cx="1008112" cy="4320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Abgerundetes Rechteck 25"/>
          <p:cNvSpPr/>
          <p:nvPr/>
        </p:nvSpPr>
        <p:spPr>
          <a:xfrm>
            <a:off x="2123728" y="5013176"/>
            <a:ext cx="432048" cy="432048"/>
          </a:xfrm>
          <a:prstGeom prst="roundRect">
            <a:avLst/>
          </a:prstGeom>
          <a:solidFill>
            <a:srgbClr val="FDF6A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Abgerundetes Rechteck 26"/>
          <p:cNvSpPr/>
          <p:nvPr/>
        </p:nvSpPr>
        <p:spPr>
          <a:xfrm>
            <a:off x="5400092" y="5013176"/>
            <a:ext cx="432048" cy="432048"/>
          </a:xfrm>
          <a:prstGeom prst="roundRect">
            <a:avLst/>
          </a:prstGeom>
          <a:solidFill>
            <a:srgbClr val="FDF6A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Abgerundetes Rechteck 27"/>
          <p:cNvSpPr/>
          <p:nvPr/>
        </p:nvSpPr>
        <p:spPr>
          <a:xfrm>
            <a:off x="2716762" y="5013176"/>
            <a:ext cx="216024" cy="216024"/>
          </a:xfrm>
          <a:prstGeom prst="roundRect">
            <a:avLst/>
          </a:prstGeom>
          <a:solidFill>
            <a:srgbClr val="FEFCE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Abgerundetes Rechteck 28"/>
          <p:cNvSpPr/>
          <p:nvPr/>
        </p:nvSpPr>
        <p:spPr>
          <a:xfrm>
            <a:off x="3085186" y="5013176"/>
            <a:ext cx="216024" cy="216024"/>
          </a:xfrm>
          <a:prstGeom prst="roundRect">
            <a:avLst/>
          </a:prstGeom>
          <a:solidFill>
            <a:srgbClr val="FEFCE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Abgerundetes Rechteck 29"/>
          <p:cNvSpPr/>
          <p:nvPr/>
        </p:nvSpPr>
        <p:spPr>
          <a:xfrm>
            <a:off x="3635896" y="5013176"/>
            <a:ext cx="216024" cy="216024"/>
          </a:xfrm>
          <a:prstGeom prst="roundRect">
            <a:avLst/>
          </a:prstGeom>
          <a:solidFill>
            <a:srgbClr val="FEFCE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Abgerundetes Rechteck 30"/>
          <p:cNvSpPr/>
          <p:nvPr/>
        </p:nvSpPr>
        <p:spPr>
          <a:xfrm>
            <a:off x="3851920" y="5014799"/>
            <a:ext cx="216024" cy="216024"/>
          </a:xfrm>
          <a:prstGeom prst="roundRect">
            <a:avLst/>
          </a:prstGeom>
          <a:solidFill>
            <a:srgbClr val="FEFCE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Abgerundetes Rechteck 31"/>
          <p:cNvSpPr/>
          <p:nvPr/>
        </p:nvSpPr>
        <p:spPr>
          <a:xfrm>
            <a:off x="3301210" y="5165576"/>
            <a:ext cx="216024" cy="216024"/>
          </a:xfrm>
          <a:prstGeom prst="roundRect">
            <a:avLst/>
          </a:prstGeom>
          <a:solidFill>
            <a:srgbClr val="FDF6A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Abgerundetes Rechteck 32"/>
          <p:cNvSpPr/>
          <p:nvPr/>
        </p:nvSpPr>
        <p:spPr>
          <a:xfrm>
            <a:off x="4332107" y="5014799"/>
            <a:ext cx="216024" cy="216024"/>
          </a:xfrm>
          <a:prstGeom prst="roundRect">
            <a:avLst/>
          </a:prstGeom>
          <a:solidFill>
            <a:srgbClr val="FEFCE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Abgerundetes Rechteck 33"/>
          <p:cNvSpPr/>
          <p:nvPr/>
        </p:nvSpPr>
        <p:spPr>
          <a:xfrm>
            <a:off x="3851920" y="5445224"/>
            <a:ext cx="216024" cy="216024"/>
          </a:xfrm>
          <a:prstGeom prst="roundRect">
            <a:avLst/>
          </a:prstGeom>
          <a:solidFill>
            <a:srgbClr val="FDF6A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Abgerundetes Rechteck 34"/>
          <p:cNvSpPr/>
          <p:nvPr/>
        </p:nvSpPr>
        <p:spPr>
          <a:xfrm>
            <a:off x="4716016" y="5013176"/>
            <a:ext cx="216024" cy="216024"/>
          </a:xfrm>
          <a:prstGeom prst="roundRect">
            <a:avLst/>
          </a:prstGeom>
          <a:solidFill>
            <a:srgbClr val="FEFCE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Abgerundetes Rechteck 35"/>
          <p:cNvSpPr/>
          <p:nvPr/>
        </p:nvSpPr>
        <p:spPr>
          <a:xfrm>
            <a:off x="4608004" y="5337212"/>
            <a:ext cx="216024" cy="216024"/>
          </a:xfrm>
          <a:prstGeom prst="roundRect">
            <a:avLst/>
          </a:prstGeom>
          <a:solidFill>
            <a:srgbClr val="FDF6A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Abgerundetes Rechteck 36"/>
          <p:cNvSpPr/>
          <p:nvPr/>
        </p:nvSpPr>
        <p:spPr>
          <a:xfrm>
            <a:off x="5112060" y="5013176"/>
            <a:ext cx="216024" cy="216024"/>
          </a:xfrm>
          <a:prstGeom prst="roundRect">
            <a:avLst/>
          </a:prstGeom>
          <a:solidFill>
            <a:srgbClr val="FEFCE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Abgerundetes Rechteck 37"/>
          <p:cNvSpPr/>
          <p:nvPr/>
        </p:nvSpPr>
        <p:spPr>
          <a:xfrm>
            <a:off x="1547664" y="1052736"/>
            <a:ext cx="216024" cy="2160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Abgerundetes Rechteck 38"/>
          <p:cNvSpPr/>
          <p:nvPr/>
        </p:nvSpPr>
        <p:spPr>
          <a:xfrm>
            <a:off x="3419872" y="3618316"/>
            <a:ext cx="432048" cy="432048"/>
          </a:xfrm>
          <a:prstGeom prst="roundRect">
            <a:avLst/>
          </a:prstGeom>
          <a:solidFill>
            <a:schemeClr val="bg2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Abgerundetes Rechteck 39"/>
          <p:cNvSpPr/>
          <p:nvPr/>
        </p:nvSpPr>
        <p:spPr>
          <a:xfrm>
            <a:off x="3878355" y="3175991"/>
            <a:ext cx="432048" cy="432048"/>
          </a:xfrm>
          <a:prstGeom prst="roundRect">
            <a:avLst/>
          </a:prstGeom>
          <a:solidFill>
            <a:schemeClr val="bg2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Abgerundetes Rechteck 40"/>
          <p:cNvSpPr/>
          <p:nvPr/>
        </p:nvSpPr>
        <p:spPr>
          <a:xfrm>
            <a:off x="3878355" y="3629404"/>
            <a:ext cx="432048" cy="432048"/>
          </a:xfrm>
          <a:prstGeom prst="roundRect">
            <a:avLst/>
          </a:prstGeom>
          <a:solidFill>
            <a:schemeClr val="bg2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" name="Rechteck 42"/>
          <p:cNvSpPr/>
          <p:nvPr/>
        </p:nvSpPr>
        <p:spPr>
          <a:xfrm>
            <a:off x="263826" y="1484784"/>
            <a:ext cx="1499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3</a:t>
            </a:r>
            <a:r>
              <a:rPr lang="en-US" sz="1600" dirty="0" smtClean="0"/>
              <a:t> Regional Profiles</a:t>
            </a:r>
            <a:endParaRPr lang="de-AT" sz="1600" dirty="0"/>
          </a:p>
        </p:txBody>
      </p:sp>
      <p:sp>
        <p:nvSpPr>
          <p:cNvPr id="44" name="Rechteck 43"/>
          <p:cNvSpPr/>
          <p:nvPr/>
        </p:nvSpPr>
        <p:spPr>
          <a:xfrm>
            <a:off x="-36512" y="3284984"/>
            <a:ext cx="1499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4 Thematic Trainings</a:t>
            </a:r>
            <a:endParaRPr lang="de-AT" sz="1600" dirty="0"/>
          </a:p>
        </p:txBody>
      </p:sp>
      <p:sp>
        <p:nvSpPr>
          <p:cNvPr id="45" name="Rechteck 44"/>
          <p:cNvSpPr/>
          <p:nvPr/>
        </p:nvSpPr>
        <p:spPr>
          <a:xfrm>
            <a:off x="2551279" y="3303278"/>
            <a:ext cx="1499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Up to 14 Case Studies</a:t>
            </a:r>
            <a:endParaRPr lang="de-AT" sz="1600" dirty="0"/>
          </a:p>
        </p:txBody>
      </p:sp>
      <p:sp>
        <p:nvSpPr>
          <p:cNvPr id="46" name="Rechteck 45"/>
          <p:cNvSpPr/>
          <p:nvPr/>
        </p:nvSpPr>
        <p:spPr>
          <a:xfrm>
            <a:off x="5851850" y="2714381"/>
            <a:ext cx="1499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New Curricula Elements &amp; Modules</a:t>
            </a:r>
            <a:endParaRPr lang="de-AT" sz="1600" dirty="0"/>
          </a:p>
        </p:txBody>
      </p:sp>
      <p:sp>
        <p:nvSpPr>
          <p:cNvPr id="47" name="Rechteck 46"/>
          <p:cNvSpPr/>
          <p:nvPr/>
        </p:nvSpPr>
        <p:spPr>
          <a:xfrm>
            <a:off x="2183430" y="5733256"/>
            <a:ext cx="3697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2 National Conferences &amp; </a:t>
            </a:r>
          </a:p>
          <a:p>
            <a:pPr algn="ctr"/>
            <a:r>
              <a:rPr lang="en-US" sz="1600" dirty="0" smtClean="0"/>
              <a:t>3 </a:t>
            </a:r>
            <a:r>
              <a:rPr lang="en-US" sz="1600" dirty="0" smtClean="0"/>
              <a:t>Regional Dissemination Workshops</a:t>
            </a:r>
          </a:p>
          <a:p>
            <a:pPr algn="ctr"/>
            <a:r>
              <a:rPr lang="en-US" sz="1600" dirty="0" smtClean="0"/>
              <a:t>Stakeholder Trainings </a:t>
            </a:r>
            <a:endParaRPr lang="de-AT" sz="1600" dirty="0"/>
          </a:p>
        </p:txBody>
      </p:sp>
      <p:sp>
        <p:nvSpPr>
          <p:cNvPr id="48" name="Abgerundetes Rechteck 47"/>
          <p:cNvSpPr/>
          <p:nvPr/>
        </p:nvSpPr>
        <p:spPr>
          <a:xfrm>
            <a:off x="4112332" y="5152020"/>
            <a:ext cx="216024" cy="216024"/>
          </a:xfrm>
          <a:prstGeom prst="roundRect">
            <a:avLst/>
          </a:prstGeom>
          <a:solidFill>
            <a:srgbClr val="FDF6A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9" name="Pfeil nach rechts 48"/>
          <p:cNvSpPr/>
          <p:nvPr/>
        </p:nvSpPr>
        <p:spPr>
          <a:xfrm>
            <a:off x="1989178" y="3479643"/>
            <a:ext cx="432048" cy="23738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0" name="Pfeil nach rechts 49"/>
          <p:cNvSpPr/>
          <p:nvPr/>
        </p:nvSpPr>
        <p:spPr>
          <a:xfrm>
            <a:off x="3923928" y="3479643"/>
            <a:ext cx="432048" cy="23738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3288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21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883733059"/>
              </p:ext>
            </p:extLst>
          </p:nvPr>
        </p:nvGraphicFramePr>
        <p:xfrm>
          <a:off x="899592" y="620688"/>
          <a:ext cx="756084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3288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8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445680" y="1699895"/>
            <a:ext cx="2995532" cy="2995532"/>
            <a:chOff x="957706" y="1382553"/>
            <a:chExt cx="2995532" cy="2995532"/>
          </a:xfrm>
        </p:grpSpPr>
        <p:sp>
          <p:nvSpPr>
            <p:cNvPr id="4" name="Ellipse 3"/>
            <p:cNvSpPr/>
            <p:nvPr/>
          </p:nvSpPr>
          <p:spPr>
            <a:xfrm>
              <a:off x="957706" y="1382553"/>
              <a:ext cx="2995532" cy="299553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" name="Ellipse 4"/>
            <p:cNvSpPr/>
            <p:nvPr/>
          </p:nvSpPr>
          <p:spPr>
            <a:xfrm>
              <a:off x="1303344" y="1655270"/>
              <a:ext cx="2448272" cy="2304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400" b="1" kern="1200" dirty="0" err="1" smtClean="0"/>
                <a:t>Social</a:t>
              </a:r>
              <a:r>
                <a:rPr lang="de-AT" sz="2400" b="1" kern="1200" dirty="0" smtClean="0"/>
                <a:t> </a:t>
              </a:r>
              <a:r>
                <a:rPr lang="de-AT" sz="2400" b="1" kern="1200" dirty="0" err="1" smtClean="0"/>
                <a:t>Inclusion</a:t>
              </a:r>
              <a:endParaRPr lang="de-AT" sz="2400" b="1" kern="1200" dirty="0"/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2699792" y="72957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Genesis and pattern of peripheral informal settlements in Addis Ababa</a:t>
            </a:r>
            <a:endParaRPr lang="de-AT" dirty="0"/>
          </a:p>
        </p:txBody>
      </p:sp>
      <p:sp>
        <p:nvSpPr>
          <p:cNvPr id="12" name="Textfeld 11"/>
          <p:cNvSpPr txBox="1"/>
          <p:nvPr/>
        </p:nvSpPr>
        <p:spPr>
          <a:xfrm>
            <a:off x="3779912" y="1626502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Livelihood </a:t>
            </a:r>
            <a:r>
              <a:rPr lang="en-US" dirty="0" smtClean="0"/>
              <a:t>si</a:t>
            </a:r>
            <a:r>
              <a:rPr lang="en-US" dirty="0" smtClean="0"/>
              <a:t>tuation </a:t>
            </a:r>
            <a:r>
              <a:rPr lang="en-US" dirty="0"/>
              <a:t>and </a:t>
            </a:r>
            <a:r>
              <a:rPr lang="en-US" dirty="0" smtClean="0"/>
              <a:t>housing </a:t>
            </a:r>
            <a:r>
              <a:rPr lang="en-US" dirty="0"/>
              <a:t>affordability in informal settlements of Addis Ababa towards a more inclusive settlement</a:t>
            </a:r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3779911" y="3112125"/>
            <a:ext cx="5065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Social </a:t>
            </a:r>
            <a:r>
              <a:rPr lang="en-US" dirty="0" smtClean="0"/>
              <a:t>capital </a:t>
            </a:r>
            <a:r>
              <a:rPr lang="en-US" dirty="0"/>
              <a:t>a</a:t>
            </a:r>
            <a:r>
              <a:rPr lang="en-US" dirty="0" smtClean="0"/>
              <a:t>cross different neighborhood settlements </a:t>
            </a:r>
            <a:r>
              <a:rPr lang="en-US" dirty="0"/>
              <a:t>in Gondar and in </a:t>
            </a:r>
            <a:r>
              <a:rPr lang="en-US" dirty="0" smtClean="0"/>
              <a:t>Addis Ababa</a:t>
            </a:r>
            <a:r>
              <a:rPr lang="en-US" dirty="0"/>
              <a:t>: Comparative Study </a:t>
            </a:r>
            <a:endParaRPr lang="de-AT" dirty="0"/>
          </a:p>
        </p:txBody>
      </p:sp>
      <p:sp>
        <p:nvSpPr>
          <p:cNvPr id="14" name="Textfeld 13"/>
          <p:cNvSpPr txBox="1"/>
          <p:nvPr/>
        </p:nvSpPr>
        <p:spPr>
          <a:xfrm>
            <a:off x="3441212" y="4267687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Situation of </a:t>
            </a:r>
            <a:r>
              <a:rPr lang="en-US" dirty="0" smtClean="0"/>
              <a:t>informality </a:t>
            </a:r>
            <a:r>
              <a:rPr lang="en-US" dirty="0"/>
              <a:t>in </a:t>
            </a:r>
            <a:r>
              <a:rPr lang="en-US" dirty="0" err="1"/>
              <a:t>Mekelle</a:t>
            </a:r>
            <a:endParaRPr lang="de-AT" dirty="0"/>
          </a:p>
        </p:txBody>
      </p:sp>
      <p:sp>
        <p:nvSpPr>
          <p:cNvPr id="15" name="Textfeld 14"/>
          <p:cNvSpPr txBox="1"/>
          <p:nvPr/>
        </p:nvSpPr>
        <p:spPr>
          <a:xfrm>
            <a:off x="2411760" y="509849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Social inclusion and participatory planning and design in </a:t>
            </a:r>
            <a:r>
              <a:rPr lang="en-US" dirty="0" err="1"/>
              <a:t>Mekelle</a:t>
            </a:r>
            <a:r>
              <a:rPr lang="en-US" dirty="0"/>
              <a:t> City</a:t>
            </a:r>
            <a:endParaRPr lang="de-AT" dirty="0"/>
          </a:p>
        </p:txBody>
      </p:sp>
      <p:cxnSp>
        <p:nvCxnSpPr>
          <p:cNvPr id="17" name="Gerade Verbindung 16"/>
          <p:cNvCxnSpPr>
            <a:endCxn id="11" idx="1"/>
          </p:cNvCxnSpPr>
          <p:nvPr/>
        </p:nvCxnSpPr>
        <p:spPr>
          <a:xfrm flipV="1">
            <a:off x="1763688" y="1052736"/>
            <a:ext cx="936104" cy="573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>
            <a:endCxn id="12" idx="1"/>
          </p:cNvCxnSpPr>
          <p:nvPr/>
        </p:nvCxnSpPr>
        <p:spPr>
          <a:xfrm flipV="1">
            <a:off x="3239590" y="2088167"/>
            <a:ext cx="540322" cy="116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3441212" y="3429000"/>
            <a:ext cx="338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>
            <a:endCxn id="14" idx="1"/>
          </p:cNvCxnSpPr>
          <p:nvPr/>
        </p:nvCxnSpPr>
        <p:spPr>
          <a:xfrm>
            <a:off x="3131840" y="4267687"/>
            <a:ext cx="309372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2231740" y="4695427"/>
            <a:ext cx="324036" cy="403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0343"/>
            <a:ext cx="23288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06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611560" y="1585597"/>
            <a:ext cx="2995532" cy="2995532"/>
            <a:chOff x="3607600" y="1382553"/>
            <a:chExt cx="2995532" cy="2995532"/>
          </a:xfrm>
        </p:grpSpPr>
        <p:sp>
          <p:nvSpPr>
            <p:cNvPr id="3" name="Ellipse 2"/>
            <p:cNvSpPr/>
            <p:nvPr/>
          </p:nvSpPr>
          <p:spPr>
            <a:xfrm>
              <a:off x="3607600" y="1382553"/>
              <a:ext cx="2995532" cy="299553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" name="Ellipse 4"/>
            <p:cNvSpPr/>
            <p:nvPr/>
          </p:nvSpPr>
          <p:spPr>
            <a:xfrm>
              <a:off x="3809222" y="1728192"/>
              <a:ext cx="2563486" cy="2304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400" b="1" kern="1200" dirty="0" smtClean="0"/>
                <a:t>Sustainable </a:t>
              </a:r>
              <a:r>
                <a:rPr lang="de-AT" sz="2400" b="1" kern="1200" dirty="0" err="1" smtClean="0"/>
                <a:t>Energy</a:t>
              </a:r>
              <a:r>
                <a:rPr lang="de-AT" sz="2400" b="1" kern="1200" dirty="0" smtClean="0"/>
                <a:t> Management</a:t>
              </a:r>
              <a:endParaRPr lang="de-AT" sz="2400" b="1" kern="1200" dirty="0"/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2699792" y="72957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Potentials of affordable alternative power supply in </a:t>
            </a:r>
            <a:r>
              <a:rPr lang="en-US" dirty="0" smtClean="0"/>
              <a:t>informal </a:t>
            </a:r>
            <a:r>
              <a:rPr lang="en-US" dirty="0"/>
              <a:t>s</a:t>
            </a:r>
            <a:r>
              <a:rPr lang="en-US" dirty="0" smtClean="0"/>
              <a:t>ettlements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3923928" y="263691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management in informal urban settlements, strategy and design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3004592" y="501317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management in case of multistory residential buildings (condominiums)</a:t>
            </a:r>
            <a:endParaRPr lang="de-AT" dirty="0"/>
          </a:p>
        </p:txBody>
      </p:sp>
      <p:cxnSp>
        <p:nvCxnSpPr>
          <p:cNvPr id="9" name="Gerade Verbindung 8"/>
          <p:cNvCxnSpPr>
            <a:endCxn id="5" idx="1"/>
          </p:cNvCxnSpPr>
          <p:nvPr/>
        </p:nvCxnSpPr>
        <p:spPr>
          <a:xfrm flipV="1">
            <a:off x="2339752" y="1052736"/>
            <a:ext cx="360040" cy="32316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3707904" y="2960077"/>
            <a:ext cx="3600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339752" y="4653136"/>
            <a:ext cx="664840" cy="4320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751" y="116632"/>
            <a:ext cx="23288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43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611560" y="1484784"/>
            <a:ext cx="2995532" cy="2995532"/>
            <a:chOff x="2282654" y="43638"/>
            <a:chExt cx="2995532" cy="2995532"/>
          </a:xfrm>
        </p:grpSpPr>
        <p:sp>
          <p:nvSpPr>
            <p:cNvPr id="3" name="Ellipse 2"/>
            <p:cNvSpPr/>
            <p:nvPr/>
          </p:nvSpPr>
          <p:spPr>
            <a:xfrm>
              <a:off x="2282654" y="43638"/>
              <a:ext cx="2995532" cy="299553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" name="Ellipse 4"/>
            <p:cNvSpPr/>
            <p:nvPr/>
          </p:nvSpPr>
          <p:spPr>
            <a:xfrm>
              <a:off x="2603216" y="936103"/>
              <a:ext cx="2304256" cy="950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400" b="1" kern="1200" dirty="0" smtClean="0"/>
                <a:t>Participatory Mapping</a:t>
              </a:r>
              <a:endParaRPr lang="de-AT" sz="2400" b="1" kern="1200" dirty="0"/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2699792" y="72957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Informality and socio-spatial sustainability in residential areas of Addis Ababa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3995936" y="2681423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Quality of life in urban informal settlements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3178793" y="486916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 mapping of the </a:t>
            </a:r>
            <a:r>
              <a:rPr lang="en-US" dirty="0" err="1"/>
              <a:t>Mekelle</a:t>
            </a:r>
            <a:r>
              <a:rPr lang="en-US" dirty="0"/>
              <a:t> city’s housing characters </a:t>
            </a:r>
          </a:p>
        </p:txBody>
      </p:sp>
      <p:cxnSp>
        <p:nvCxnSpPr>
          <p:cNvPr id="9" name="Gerade Verbindung 8"/>
          <p:cNvCxnSpPr>
            <a:endCxn id="5" idx="1"/>
          </p:cNvCxnSpPr>
          <p:nvPr/>
        </p:nvCxnSpPr>
        <p:spPr>
          <a:xfrm flipV="1">
            <a:off x="2339752" y="1052736"/>
            <a:ext cx="360040" cy="32316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10"/>
          <p:cNvCxnSpPr>
            <a:endCxn id="6" idx="1"/>
          </p:cNvCxnSpPr>
          <p:nvPr/>
        </p:nvCxnSpPr>
        <p:spPr>
          <a:xfrm>
            <a:off x="3607092" y="2866089"/>
            <a:ext cx="38884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915816" y="4480316"/>
            <a:ext cx="320562" cy="3888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288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683568" y="1844824"/>
            <a:ext cx="2995532" cy="2995532"/>
            <a:chOff x="2312558" y="2728739"/>
            <a:chExt cx="2995532" cy="2995532"/>
          </a:xfrm>
        </p:grpSpPr>
        <p:sp>
          <p:nvSpPr>
            <p:cNvPr id="3" name="Ellipse 2"/>
            <p:cNvSpPr/>
            <p:nvPr/>
          </p:nvSpPr>
          <p:spPr>
            <a:xfrm>
              <a:off x="2312558" y="2728739"/>
              <a:ext cx="2995532" cy="299553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" name="Ellipse 4"/>
            <p:cNvSpPr/>
            <p:nvPr/>
          </p:nvSpPr>
          <p:spPr>
            <a:xfrm>
              <a:off x="2658196" y="3831949"/>
              <a:ext cx="2304256" cy="950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400" b="1" kern="1200" dirty="0" smtClean="0"/>
                <a:t>Sustainable Urban Development</a:t>
              </a:r>
              <a:endParaRPr lang="de-AT" sz="2400" b="1" kern="1200" dirty="0"/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3333462" y="142434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new face of Addis Ababa: Towards narrowing the gap between the persistence of informality and emerging prosperity 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 rot="10800000" flipV="1">
            <a:off x="3934047" y="3030279"/>
            <a:ext cx="460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Drivers of informal settlement formation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3419872" y="482893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Housing Typologies in </a:t>
            </a:r>
            <a:r>
              <a:rPr lang="en-US" dirty="0" err="1"/>
              <a:t>Mekelle</a:t>
            </a:r>
            <a:r>
              <a:rPr lang="en-US" dirty="0"/>
              <a:t> City</a:t>
            </a:r>
            <a:endParaRPr lang="de-AT" dirty="0"/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2915816" y="1772816"/>
            <a:ext cx="417646" cy="11319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Gerade Verbindung 10"/>
          <p:cNvCxnSpPr>
            <a:endCxn id="6" idx="3"/>
          </p:cNvCxnSpPr>
          <p:nvPr/>
        </p:nvCxnSpPr>
        <p:spPr>
          <a:xfrm>
            <a:off x="3679100" y="3214944"/>
            <a:ext cx="254947" cy="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endCxn id="7" idx="1"/>
          </p:cNvCxnSpPr>
          <p:nvPr/>
        </p:nvCxnSpPr>
        <p:spPr>
          <a:xfrm>
            <a:off x="2915816" y="4653136"/>
            <a:ext cx="504056" cy="36046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3288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60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502112"/>
              </p:ext>
            </p:extLst>
          </p:nvPr>
        </p:nvGraphicFramePr>
        <p:xfrm>
          <a:off x="39994" y="2"/>
          <a:ext cx="9174594" cy="6857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767"/>
                <a:gridCol w="574887"/>
                <a:gridCol w="7810940"/>
              </a:tblGrid>
              <a:tr h="314294">
                <a:tc>
                  <a:txBody>
                    <a:bodyPr/>
                    <a:lstStyle/>
                    <a:p>
                      <a:pPr algn="ctr" fontAlgn="t"/>
                      <a:r>
                        <a:rPr lang="de-AT" sz="1400" b="1" u="none" strike="noStrike" dirty="0" err="1">
                          <a:effectLst/>
                        </a:rPr>
                        <a:t>partner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1400" b="1" u="none" strike="noStrike">
                          <a:effectLst/>
                        </a:rPr>
                        <a:t>Nr.</a:t>
                      </a:r>
                      <a:endParaRPr lang="de-AT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AT" sz="1600" b="1" u="none" strike="noStrike" dirty="0">
                          <a:effectLst/>
                        </a:rPr>
                        <a:t>Titel</a:t>
                      </a:r>
                      <a:endParaRPr lang="de-A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</a:tr>
              <a:tr h="26286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AT" sz="200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EiABC</a:t>
                      </a:r>
                      <a:endParaRPr lang="de-A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u="none" strike="noStrike" dirty="0">
                          <a:effectLst/>
                        </a:rPr>
                        <a:t> </a:t>
                      </a:r>
                      <a:endParaRPr lang="de-A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 anchor="b"/>
                </a:tc>
              </a:tr>
              <a:tr h="35969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de-AT" sz="11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de-AT" sz="1100" u="none" strike="noStrike" dirty="0" smtClean="0">
                          <a:effectLst/>
                        </a:rPr>
                        <a:t>1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Genesis and pattern of peripheral informal settlements in Addis Ababa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</a:tr>
              <a:tr h="52109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de-AT" sz="11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de-AT" sz="1100" u="none" strike="noStrike" dirty="0" smtClean="0">
                          <a:effectLst/>
                        </a:rPr>
                        <a:t>2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smtClean="0">
                          <a:effectLst/>
                        </a:rPr>
                        <a:t>Livelihood Situation and Housing affordability in informal settlements of Addis Ababa towards a more inclusive settlement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</a:tr>
              <a:tr h="35969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de-AT" sz="11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de-AT" sz="1100" u="none" strike="noStrike" dirty="0" smtClean="0">
                          <a:effectLst/>
                        </a:rPr>
                        <a:t>3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smtClean="0">
                          <a:effectLst/>
                        </a:rPr>
                        <a:t>Potentials of affordable alternative power supply in Informal Settlements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</a:tr>
              <a:tr h="36483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de-AT" sz="11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de-AT" sz="1100" u="none" strike="noStrike" dirty="0" smtClean="0">
                          <a:effectLst/>
                        </a:rPr>
                        <a:t>4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smtClean="0">
                          <a:effectLst/>
                        </a:rPr>
                        <a:t>Informality and socio-spatial sustainability in residential areas of Addis Ababa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</a:tr>
              <a:tr h="537235">
                <a:tc vMerge="1">
                  <a:txBody>
                    <a:bodyPr/>
                    <a:lstStyle/>
                    <a:p>
                      <a:pPr algn="ctr" fontAlgn="ctr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AT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endParaRPr lang="de-AT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new face of Addis Ababa: Towards narrowing the gap between the persistence of informality and emerging prosperity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</a:tr>
              <a:tr h="327420">
                <a:tc>
                  <a:txBody>
                    <a:bodyPr/>
                    <a:lstStyle/>
                    <a:p>
                      <a:pPr algn="ctr" fontAlgn="ctr"/>
                      <a:endParaRPr lang="de-A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</a:tr>
              <a:tr h="537235">
                <a:tc rowSpan="4">
                  <a:txBody>
                    <a:bodyPr/>
                    <a:lstStyle/>
                    <a:p>
                      <a:pPr algn="ctr" fontAlgn="ctr"/>
                      <a:endParaRPr lang="de-AT" sz="20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de-AT" sz="2000" b="1" u="none" strike="noStrike" dirty="0" err="1" smtClean="0">
                          <a:effectLst/>
                        </a:rPr>
                        <a:t>UoG</a:t>
                      </a:r>
                      <a:endParaRPr lang="de-A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AT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endParaRPr lang="de-AT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smtClean="0">
                          <a:effectLst/>
                        </a:rPr>
                        <a:t>Social Capital Across Different Neighborhood Settlements in Gondar and in Addis</a:t>
                      </a:r>
                    </a:p>
                    <a:p>
                      <a:pPr algn="l" fontAlgn="t"/>
                      <a:r>
                        <a:rPr lang="en-US" sz="1600" u="none" strike="noStrike" dirty="0" smtClean="0">
                          <a:effectLst/>
                        </a:rPr>
                        <a:t>Ababa: Comparative Study </a:t>
                      </a:r>
                      <a:endParaRPr lang="de-AT" sz="1600" u="none" strike="noStrike" dirty="0" smtClean="0">
                        <a:effectLst/>
                      </a:endParaRPr>
                    </a:p>
                  </a:txBody>
                  <a:tcPr marL="4372" marR="4372" marT="4372" marB="0"/>
                </a:tc>
              </a:tr>
              <a:tr h="395256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de-AT" sz="11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de-AT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Energy management in informal urban settlements, strategy and design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</a:tr>
              <a:tr h="38129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de-AT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Quality of life in urban informal settlement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</a:tr>
              <a:tr h="35969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de-AT" sz="11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de-AT" sz="1100" u="none" strike="noStrike" dirty="0" smtClean="0">
                          <a:effectLst/>
                        </a:rPr>
                        <a:t>4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Drivers of informal settlement formation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</a:tr>
              <a:tr h="338881">
                <a:tc>
                  <a:txBody>
                    <a:bodyPr/>
                    <a:lstStyle/>
                    <a:p>
                      <a:pPr algn="ctr" fontAlgn="ctr"/>
                      <a:endParaRPr lang="de-A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</a:tr>
              <a:tr h="35969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de-AT" sz="2000" b="1" u="none" strike="noStrike" dirty="0" err="1" smtClean="0">
                          <a:effectLst/>
                        </a:rPr>
                        <a:t>UoM</a:t>
                      </a:r>
                      <a:endParaRPr lang="de-A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AT" sz="11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de-AT" sz="1100" u="none" strike="noStrike" dirty="0" smtClean="0">
                          <a:effectLst/>
                        </a:rPr>
                        <a:t>1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Situation of Informality in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Mekelle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</a:tr>
              <a:tr h="35969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de-AT" sz="11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de-AT" sz="1100" u="none" strike="noStrike" dirty="0" smtClean="0">
                          <a:effectLst/>
                        </a:rPr>
                        <a:t>2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inclusion and participatory planning and design in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Mekelle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</a:tr>
              <a:tr h="35969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de-AT" sz="11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de-AT" sz="1100" u="none" strike="noStrike" dirty="0" smtClean="0">
                          <a:effectLst/>
                        </a:rPr>
                        <a:t>3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smtClean="0">
                          <a:effectLst/>
                        </a:rPr>
                        <a:t>Energy management in case of multistory residential buildings (condominiums)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</a:tr>
              <a:tr h="35969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de-AT" sz="11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de-AT" sz="1100" u="none" strike="noStrike" dirty="0" smtClean="0">
                          <a:effectLst/>
                        </a:rPr>
                        <a:t>4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smtClean="0">
                          <a:effectLst/>
                        </a:rPr>
                        <a:t>Overall mapping of the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Mekelle</a:t>
                      </a:r>
                      <a:r>
                        <a:rPr lang="en-US" sz="1600" u="none" strike="noStrike" dirty="0" smtClean="0">
                          <a:effectLst/>
                        </a:rPr>
                        <a:t> city’s housing character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</a:tr>
              <a:tr h="359699">
                <a:tc>
                  <a:txBody>
                    <a:bodyPr/>
                    <a:lstStyle/>
                    <a:p>
                      <a:pPr algn="ctr" fontAlgn="ctr"/>
                      <a:endParaRPr lang="de-A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de-AT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de-A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Housing Typologies in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Mekelle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72" marR="4372" marT="4372" marB="0"/>
                </a:tc>
              </a:tr>
            </a:tbl>
          </a:graphicData>
        </a:graphic>
      </p:graphicFrame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7" y="116632"/>
            <a:ext cx="23288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8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3751"/>
            <a:ext cx="5316755" cy="360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3352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231" y="767061"/>
            <a:ext cx="25971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1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ERASMUS+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3471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Erasmus+ is the EU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the fields of education, training, youth and sport for the period </a:t>
            </a:r>
            <a:r>
              <a:rPr lang="en-US" dirty="0" smtClean="0"/>
              <a:t>2014-2020</a:t>
            </a:r>
          </a:p>
          <a:p>
            <a:r>
              <a:rPr lang="en-US" dirty="0" smtClean="0"/>
              <a:t>Capacity-building in </a:t>
            </a:r>
            <a:r>
              <a:rPr lang="en-US" dirty="0"/>
              <a:t>the field of higher education </a:t>
            </a:r>
            <a:r>
              <a:rPr lang="en-US" dirty="0" smtClean="0"/>
              <a:t>based </a:t>
            </a:r>
            <a:r>
              <a:rPr lang="en-US" dirty="0"/>
              <a:t>on multilateral partnerships, </a:t>
            </a:r>
            <a:r>
              <a:rPr lang="en-US" dirty="0" smtClean="0"/>
              <a:t>between </a:t>
            </a:r>
            <a:r>
              <a:rPr lang="en-US" dirty="0"/>
              <a:t>higher education institutions from 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  <a:r>
              <a:rPr lang="en-US" dirty="0"/>
              <a:t>and eligible Partner Countries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3288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3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11560" y="2852936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Program:</a:t>
            </a:r>
          </a:p>
          <a:p>
            <a:r>
              <a:rPr lang="en-US" dirty="0" smtClean="0"/>
              <a:t>ERASMUS plus/ Capacity Building in Higher Education (CBHE)</a:t>
            </a:r>
          </a:p>
          <a:p>
            <a:endParaRPr lang="en-US" b="1" dirty="0"/>
          </a:p>
          <a:p>
            <a:r>
              <a:rPr lang="en-US" b="1" dirty="0" smtClean="0"/>
              <a:t>Funding Institution:</a:t>
            </a:r>
          </a:p>
          <a:p>
            <a:r>
              <a:rPr lang="en-US" sz="2400" dirty="0" smtClean="0"/>
              <a:t>EACEA (</a:t>
            </a:r>
            <a:r>
              <a:rPr lang="en-US" dirty="0" smtClean="0"/>
              <a:t>Education</a:t>
            </a:r>
            <a:r>
              <a:rPr lang="en-US" dirty="0"/>
              <a:t>, Audiovisual and Culture Executive </a:t>
            </a:r>
            <a:r>
              <a:rPr lang="en-US" dirty="0" smtClean="0"/>
              <a:t>Agency of the European Commission)</a:t>
            </a:r>
          </a:p>
          <a:p>
            <a:endParaRPr lang="en-US" dirty="0"/>
          </a:p>
          <a:p>
            <a:r>
              <a:rPr lang="en-US" b="1" dirty="0" smtClean="0">
                <a:effectLst/>
              </a:rPr>
              <a:t>Duration</a:t>
            </a:r>
            <a:r>
              <a:rPr lang="en-US" dirty="0" smtClean="0">
                <a:effectLst/>
              </a:rPr>
              <a:t>: </a:t>
            </a:r>
          </a:p>
          <a:p>
            <a:r>
              <a:rPr lang="en-US" dirty="0" smtClean="0">
                <a:effectLst/>
              </a:rPr>
              <a:t>October 2016 – October 2019</a:t>
            </a:r>
            <a:endParaRPr lang="en-US" dirty="0">
              <a:effectLst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83568" y="692696"/>
            <a:ext cx="63367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Social Inclusion and Energy Management for Informal Urban Settlements </a:t>
            </a:r>
            <a:r>
              <a:rPr lang="en-GB" b="1" dirty="0">
                <a:solidFill>
                  <a:schemeClr val="tx2"/>
                </a:solidFill>
              </a:rPr>
              <a:t>(</a:t>
            </a:r>
            <a:r>
              <a:rPr lang="en-GB" b="1" dirty="0" smtClean="0">
                <a:solidFill>
                  <a:schemeClr val="tx2"/>
                </a:solidFill>
              </a:rPr>
              <a:t>SES)</a:t>
            </a:r>
          </a:p>
          <a:p>
            <a:endParaRPr lang="en-GB" b="1" dirty="0" smtClean="0">
              <a:solidFill>
                <a:schemeClr val="tx2"/>
              </a:solidFill>
            </a:endParaRPr>
          </a:p>
          <a:p>
            <a:r>
              <a:rPr lang="en-GB" b="1" dirty="0" smtClean="0"/>
              <a:t>Project </a:t>
            </a:r>
            <a:r>
              <a:rPr lang="en-GB" b="1" dirty="0" err="1" smtClean="0"/>
              <a:t>Nr</a:t>
            </a:r>
            <a:r>
              <a:rPr lang="en-GB" b="1" dirty="0"/>
              <a:t>.: </a:t>
            </a:r>
            <a:r>
              <a:rPr lang="en-GB" b="1" dirty="0" smtClean="0"/>
              <a:t>573046</a:t>
            </a:r>
            <a:r>
              <a:rPr lang="en-GB" dirty="0" smtClean="0"/>
              <a:t>-EPP-1_2015-1-AT-EPPKA2-</a:t>
            </a:r>
            <a:r>
              <a:rPr lang="en-GB" b="1" dirty="0" smtClean="0"/>
              <a:t>CBHE</a:t>
            </a:r>
            <a:r>
              <a:rPr lang="en-GB" dirty="0" smtClean="0"/>
              <a:t>-JP</a:t>
            </a:r>
            <a:endParaRPr lang="de-AT" dirty="0"/>
          </a:p>
        </p:txBody>
      </p:sp>
      <p:pic>
        <p:nvPicPr>
          <p:cNvPr id="6" name="Picture 3" descr="N:\Kooperation\Projekte_MIG_WMW\SES\ORGANISATION\Logos\Logoentwurf-SES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2246"/>
            <a:ext cx="2441848" cy="2301442"/>
          </a:xfrm>
          <a:prstGeom prst="rect">
            <a:avLst/>
          </a:prstGeom>
          <a:noFill/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Kooperation\BInUCom 2\ORGANISATION\logos\logo_erasmus2-245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7932"/>
            <a:ext cx="23336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33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15680" r="35208" b="18581"/>
          <a:stretch/>
        </p:blipFill>
        <p:spPr>
          <a:xfrm>
            <a:off x="1115616" y="116632"/>
            <a:ext cx="6048672" cy="657351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491880" y="4293096"/>
            <a:ext cx="32403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7640" y="395454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FF0000"/>
                </a:solidFill>
              </a:rPr>
              <a:t>ITC Twente,</a:t>
            </a:r>
          </a:p>
          <a:p>
            <a:r>
              <a:rPr lang="de-AT" sz="1600" dirty="0" err="1" smtClean="0">
                <a:solidFill>
                  <a:srgbClr val="FF0000"/>
                </a:solidFill>
              </a:rPr>
              <a:t>Netherlands</a:t>
            </a:r>
            <a:endParaRPr lang="de-AT" sz="1600" dirty="0" smtClean="0">
              <a:solidFill>
                <a:srgbClr val="FF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073556" y="4869160"/>
            <a:ext cx="32403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7163780" y="4038163"/>
            <a:ext cx="19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FF0000"/>
                </a:solidFill>
              </a:rPr>
              <a:t>University Kassel, </a:t>
            </a:r>
            <a:r>
              <a:rPr lang="de-AT" sz="1600" dirty="0" smtClean="0">
                <a:solidFill>
                  <a:srgbClr val="FF0000"/>
                </a:solidFill>
              </a:rPr>
              <a:t>Germany</a:t>
            </a:r>
          </a:p>
        </p:txBody>
      </p:sp>
      <p:sp>
        <p:nvSpPr>
          <p:cNvPr id="9" name="Ellipse 8"/>
          <p:cNvSpPr/>
          <p:nvPr/>
        </p:nvSpPr>
        <p:spPr>
          <a:xfrm>
            <a:off x="4716016" y="5157192"/>
            <a:ext cx="32403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/>
          <p:cNvSpPr txBox="1"/>
          <p:nvPr/>
        </p:nvSpPr>
        <p:spPr>
          <a:xfrm>
            <a:off x="7020272" y="5254458"/>
            <a:ext cx="1980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600" b="1" dirty="0" err="1" smtClean="0">
                <a:solidFill>
                  <a:srgbClr val="FF0000"/>
                </a:solidFill>
              </a:rPr>
              <a:t>Danube</a:t>
            </a:r>
            <a:r>
              <a:rPr lang="de-AT" sz="1600" b="1" dirty="0" smtClean="0">
                <a:solidFill>
                  <a:srgbClr val="FF0000"/>
                </a:solidFill>
              </a:rPr>
              <a:t> University Krems (DUK)</a:t>
            </a:r>
          </a:p>
          <a:p>
            <a:pPr algn="r"/>
            <a:r>
              <a:rPr lang="de-AT" sz="1600" dirty="0" smtClean="0">
                <a:solidFill>
                  <a:srgbClr val="FF0000"/>
                </a:solidFill>
              </a:rPr>
              <a:t>Universität für Weiterbildung, Austria</a:t>
            </a:r>
          </a:p>
        </p:txBody>
      </p:sp>
      <p:cxnSp>
        <p:nvCxnSpPr>
          <p:cNvPr id="11" name="Gerade Verbindung 10"/>
          <p:cNvCxnSpPr>
            <a:stCxn id="6" idx="3"/>
          </p:cNvCxnSpPr>
          <p:nvPr/>
        </p:nvCxnSpPr>
        <p:spPr>
          <a:xfrm>
            <a:off x="1231776" y="4246930"/>
            <a:ext cx="2116088" cy="118174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H="1">
            <a:off x="4383832" y="4437112"/>
            <a:ext cx="2996480" cy="36004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H="1" flipV="1">
            <a:off x="5220072" y="5301208"/>
            <a:ext cx="2312640" cy="432048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5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0" t="27681" r="11879" b="49986"/>
          <a:stretch/>
        </p:blipFill>
        <p:spPr>
          <a:xfrm>
            <a:off x="1992086" y="260648"/>
            <a:ext cx="6900394" cy="633609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033057" y="2996952"/>
            <a:ext cx="2304256" cy="79208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Ellipse 6"/>
          <p:cNvSpPr/>
          <p:nvPr/>
        </p:nvSpPr>
        <p:spPr>
          <a:xfrm>
            <a:off x="3347864" y="2453546"/>
            <a:ext cx="1224136" cy="39604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Ellipse 7"/>
          <p:cNvSpPr/>
          <p:nvPr/>
        </p:nvSpPr>
        <p:spPr>
          <a:xfrm>
            <a:off x="4572000" y="1916832"/>
            <a:ext cx="1224136" cy="39604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feld 1"/>
          <p:cNvSpPr txBox="1"/>
          <p:nvPr/>
        </p:nvSpPr>
        <p:spPr>
          <a:xfrm>
            <a:off x="4499992" y="189808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err="1" smtClean="0"/>
              <a:t>Mekelle</a:t>
            </a:r>
            <a:endParaRPr lang="de-AT" sz="2400" b="1" dirty="0"/>
          </a:p>
        </p:txBody>
      </p:sp>
    </p:spTree>
    <p:extLst>
      <p:ext uri="{BB962C8B-B14F-4D97-AF65-F5344CB8AC3E}">
        <p14:creationId xmlns:p14="http://schemas.microsoft.com/office/powerpoint/2010/main" val="36478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b="1" dirty="0" smtClean="0"/>
              <a:t>PROJECT PARTNERS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AT" dirty="0" smtClean="0"/>
              <a:t>•</a:t>
            </a:r>
            <a:r>
              <a:rPr lang="de-AT" dirty="0"/>
              <a:t>	</a:t>
            </a:r>
            <a:r>
              <a:rPr lang="de-AT" b="1" dirty="0" err="1">
                <a:solidFill>
                  <a:schemeClr val="tx2"/>
                </a:solidFill>
              </a:rPr>
              <a:t>Ethiopian</a:t>
            </a:r>
            <a:r>
              <a:rPr lang="de-AT" b="1" dirty="0">
                <a:solidFill>
                  <a:schemeClr val="tx2"/>
                </a:solidFill>
              </a:rPr>
              <a:t> Institute </a:t>
            </a:r>
            <a:r>
              <a:rPr lang="de-AT" b="1" dirty="0" err="1">
                <a:solidFill>
                  <a:schemeClr val="tx2"/>
                </a:solidFill>
              </a:rPr>
              <a:t>of</a:t>
            </a:r>
            <a:r>
              <a:rPr lang="de-AT" b="1" dirty="0">
                <a:solidFill>
                  <a:schemeClr val="tx2"/>
                </a:solidFill>
              </a:rPr>
              <a:t> </a:t>
            </a:r>
            <a:r>
              <a:rPr lang="de-AT" b="1" dirty="0" err="1">
                <a:solidFill>
                  <a:schemeClr val="tx2"/>
                </a:solidFill>
              </a:rPr>
              <a:t>Architecture</a:t>
            </a:r>
            <a:r>
              <a:rPr lang="de-AT" dirty="0"/>
              <a:t>, </a:t>
            </a:r>
            <a:endParaRPr lang="de-AT" dirty="0" smtClean="0"/>
          </a:p>
          <a:p>
            <a:pPr marL="0" indent="0">
              <a:buNone/>
            </a:pPr>
            <a:r>
              <a:rPr lang="de-AT" dirty="0"/>
              <a:t>	</a:t>
            </a:r>
            <a:r>
              <a:rPr lang="de-AT" b="1" dirty="0" smtClean="0">
                <a:solidFill>
                  <a:schemeClr val="tx2"/>
                </a:solidFill>
              </a:rPr>
              <a:t>Building </a:t>
            </a:r>
            <a:r>
              <a:rPr lang="de-AT" b="1" dirty="0" err="1" smtClean="0">
                <a:solidFill>
                  <a:schemeClr val="tx2"/>
                </a:solidFill>
              </a:rPr>
              <a:t>Construction</a:t>
            </a:r>
            <a:r>
              <a:rPr lang="de-AT" b="1" dirty="0" smtClean="0">
                <a:solidFill>
                  <a:schemeClr val="tx2"/>
                </a:solidFill>
              </a:rPr>
              <a:t> </a:t>
            </a:r>
            <a:r>
              <a:rPr lang="de-AT" b="1" dirty="0" err="1">
                <a:solidFill>
                  <a:schemeClr val="tx2"/>
                </a:solidFill>
              </a:rPr>
              <a:t>and</a:t>
            </a:r>
            <a:r>
              <a:rPr lang="de-AT" b="1" dirty="0">
                <a:solidFill>
                  <a:schemeClr val="tx2"/>
                </a:solidFill>
              </a:rPr>
              <a:t> </a:t>
            </a:r>
            <a:endParaRPr lang="de-AT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AT" b="1" dirty="0">
                <a:solidFill>
                  <a:schemeClr val="tx2"/>
                </a:solidFill>
              </a:rPr>
              <a:t>	</a:t>
            </a:r>
            <a:r>
              <a:rPr lang="de-AT" b="1" dirty="0" smtClean="0">
                <a:solidFill>
                  <a:schemeClr val="tx2"/>
                </a:solidFill>
              </a:rPr>
              <a:t>City </a:t>
            </a:r>
            <a:r>
              <a:rPr lang="de-AT" b="1" dirty="0">
                <a:solidFill>
                  <a:schemeClr val="tx2"/>
                </a:solidFill>
              </a:rPr>
              <a:t>Development </a:t>
            </a:r>
            <a:r>
              <a:rPr lang="de-AT" dirty="0"/>
              <a:t>(</a:t>
            </a:r>
            <a:r>
              <a:rPr lang="de-AT" dirty="0" err="1"/>
              <a:t>EiABC</a:t>
            </a:r>
            <a:r>
              <a:rPr lang="de-AT" dirty="0"/>
              <a:t>), </a:t>
            </a:r>
            <a:endParaRPr lang="de-AT" dirty="0" smtClean="0"/>
          </a:p>
          <a:p>
            <a:pPr marL="0" indent="0">
              <a:buNone/>
            </a:pPr>
            <a:r>
              <a:rPr lang="de-AT" dirty="0"/>
              <a:t>	</a:t>
            </a:r>
            <a:r>
              <a:rPr lang="de-AT" dirty="0" smtClean="0"/>
              <a:t>Addis </a:t>
            </a:r>
            <a:r>
              <a:rPr lang="de-AT" dirty="0" err="1"/>
              <a:t>Ababa</a:t>
            </a:r>
            <a:r>
              <a:rPr lang="de-AT" dirty="0"/>
              <a:t>, </a:t>
            </a:r>
            <a:r>
              <a:rPr lang="de-AT" dirty="0" err="1"/>
              <a:t>Ethiopia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•	</a:t>
            </a:r>
            <a:r>
              <a:rPr lang="de-AT" b="1" dirty="0">
                <a:solidFill>
                  <a:schemeClr val="tx2"/>
                </a:solidFill>
              </a:rPr>
              <a:t>University </a:t>
            </a:r>
            <a:r>
              <a:rPr lang="de-AT" b="1" dirty="0" err="1">
                <a:solidFill>
                  <a:schemeClr val="tx2"/>
                </a:solidFill>
              </a:rPr>
              <a:t>of</a:t>
            </a:r>
            <a:r>
              <a:rPr lang="de-AT" b="1" dirty="0">
                <a:solidFill>
                  <a:schemeClr val="tx2"/>
                </a:solidFill>
              </a:rPr>
              <a:t> </a:t>
            </a:r>
            <a:r>
              <a:rPr lang="de-AT" b="1" dirty="0" err="1">
                <a:solidFill>
                  <a:schemeClr val="tx2"/>
                </a:solidFill>
              </a:rPr>
              <a:t>Gondar</a:t>
            </a:r>
            <a:r>
              <a:rPr lang="de-AT" dirty="0"/>
              <a:t>, </a:t>
            </a:r>
            <a:r>
              <a:rPr lang="de-AT" dirty="0" err="1"/>
              <a:t>Gondar</a:t>
            </a:r>
            <a:r>
              <a:rPr lang="de-AT" dirty="0"/>
              <a:t>, </a:t>
            </a:r>
            <a:r>
              <a:rPr lang="de-AT" dirty="0" err="1"/>
              <a:t>Ethiopia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•	</a:t>
            </a:r>
            <a:r>
              <a:rPr lang="de-AT" b="1" dirty="0">
                <a:solidFill>
                  <a:schemeClr val="tx2"/>
                </a:solidFill>
              </a:rPr>
              <a:t>University </a:t>
            </a:r>
            <a:r>
              <a:rPr lang="de-AT" b="1" dirty="0" err="1">
                <a:solidFill>
                  <a:schemeClr val="tx2"/>
                </a:solidFill>
              </a:rPr>
              <a:t>of</a:t>
            </a:r>
            <a:r>
              <a:rPr lang="de-AT" b="1" dirty="0">
                <a:solidFill>
                  <a:schemeClr val="tx2"/>
                </a:solidFill>
              </a:rPr>
              <a:t> </a:t>
            </a:r>
            <a:r>
              <a:rPr lang="de-AT" b="1" dirty="0" err="1">
                <a:solidFill>
                  <a:schemeClr val="tx2"/>
                </a:solidFill>
              </a:rPr>
              <a:t>Mekelle</a:t>
            </a:r>
            <a:r>
              <a:rPr lang="de-AT" dirty="0"/>
              <a:t>, </a:t>
            </a:r>
            <a:r>
              <a:rPr lang="de-AT" dirty="0" err="1" smtClean="0"/>
              <a:t>Mekelle</a:t>
            </a:r>
            <a:r>
              <a:rPr lang="de-AT" dirty="0" smtClean="0"/>
              <a:t>, </a:t>
            </a:r>
            <a:r>
              <a:rPr lang="de-AT" dirty="0" err="1"/>
              <a:t>Ethiopia</a:t>
            </a:r>
            <a:r>
              <a:rPr lang="de-AT" dirty="0"/>
              <a:t> </a:t>
            </a:r>
          </a:p>
          <a:p>
            <a:pPr marL="0" indent="0">
              <a:buNone/>
            </a:pPr>
            <a:r>
              <a:rPr lang="de-AT" dirty="0"/>
              <a:t>•	</a:t>
            </a:r>
            <a:r>
              <a:rPr lang="de-AT" b="1" dirty="0" err="1">
                <a:solidFill>
                  <a:schemeClr val="tx2"/>
                </a:solidFill>
              </a:rPr>
              <a:t>Danube</a:t>
            </a:r>
            <a:r>
              <a:rPr lang="de-AT" b="1" dirty="0">
                <a:solidFill>
                  <a:schemeClr val="tx2"/>
                </a:solidFill>
              </a:rPr>
              <a:t> University Krems</a:t>
            </a:r>
            <a:r>
              <a:rPr lang="de-AT" dirty="0"/>
              <a:t>, Austria </a:t>
            </a:r>
            <a:r>
              <a:rPr lang="de-AT" dirty="0" smtClean="0"/>
              <a:t>	(</a:t>
            </a:r>
            <a:r>
              <a:rPr lang="de-AT" dirty="0" err="1"/>
              <a:t>coordinator</a:t>
            </a:r>
            <a:r>
              <a:rPr lang="de-AT" dirty="0"/>
              <a:t>)</a:t>
            </a:r>
          </a:p>
          <a:p>
            <a:pPr marL="0" indent="0">
              <a:buNone/>
            </a:pPr>
            <a:r>
              <a:rPr lang="de-AT" dirty="0"/>
              <a:t>•	</a:t>
            </a:r>
            <a:r>
              <a:rPr lang="de-AT" b="1" dirty="0" err="1">
                <a:solidFill>
                  <a:schemeClr val="tx2"/>
                </a:solidFill>
              </a:rPr>
              <a:t>Faculty</a:t>
            </a:r>
            <a:r>
              <a:rPr lang="de-AT" b="1" dirty="0">
                <a:solidFill>
                  <a:schemeClr val="tx2"/>
                </a:solidFill>
              </a:rPr>
              <a:t> </a:t>
            </a:r>
            <a:r>
              <a:rPr lang="de-AT" b="1" dirty="0" err="1">
                <a:solidFill>
                  <a:schemeClr val="tx2"/>
                </a:solidFill>
              </a:rPr>
              <a:t>of</a:t>
            </a:r>
            <a:r>
              <a:rPr lang="de-AT" b="1" dirty="0">
                <a:solidFill>
                  <a:schemeClr val="tx2"/>
                </a:solidFill>
              </a:rPr>
              <a:t> Geo-Information Science </a:t>
            </a:r>
            <a:r>
              <a:rPr lang="de-AT" b="1" dirty="0" err="1">
                <a:solidFill>
                  <a:schemeClr val="tx2"/>
                </a:solidFill>
              </a:rPr>
              <a:t>and</a:t>
            </a:r>
            <a:r>
              <a:rPr lang="de-AT" b="1" dirty="0">
                <a:solidFill>
                  <a:schemeClr val="tx2"/>
                </a:solidFill>
              </a:rPr>
              <a:t> Earth </a:t>
            </a:r>
            <a:r>
              <a:rPr lang="de-AT" b="1" dirty="0" smtClean="0">
                <a:solidFill>
                  <a:schemeClr val="tx2"/>
                </a:solidFill>
              </a:rPr>
              <a:t>	Observation </a:t>
            </a:r>
            <a:r>
              <a:rPr lang="de-AT" b="1" dirty="0">
                <a:solidFill>
                  <a:schemeClr val="tx2"/>
                </a:solidFill>
              </a:rPr>
              <a:t>(ITC)</a:t>
            </a:r>
            <a:r>
              <a:rPr lang="de-AT" dirty="0">
                <a:solidFill>
                  <a:schemeClr val="tx2"/>
                </a:solidFill>
              </a:rPr>
              <a:t>, </a:t>
            </a:r>
            <a:r>
              <a:rPr lang="de-AT" dirty="0"/>
              <a:t>Enschede, </a:t>
            </a:r>
            <a:r>
              <a:rPr lang="de-AT" dirty="0" smtClean="0"/>
              <a:t>The </a:t>
            </a:r>
            <a:r>
              <a:rPr lang="de-AT" dirty="0" err="1" smtClean="0"/>
              <a:t>Netherlands</a:t>
            </a:r>
            <a:r>
              <a:rPr lang="de-AT" dirty="0" smtClean="0"/>
              <a:t> 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•	</a:t>
            </a:r>
            <a:r>
              <a:rPr lang="de-AT" b="1" dirty="0">
                <a:solidFill>
                  <a:schemeClr val="tx2"/>
                </a:solidFill>
              </a:rPr>
              <a:t>Universität Kassel</a:t>
            </a:r>
            <a:r>
              <a:rPr lang="de-AT" dirty="0"/>
              <a:t>, Kassel, Germany</a:t>
            </a:r>
          </a:p>
          <a:p>
            <a:endParaRPr lang="de-AT" dirty="0"/>
          </a:p>
        </p:txBody>
      </p:sp>
      <p:pic>
        <p:nvPicPr>
          <p:cNvPr id="4" name="Picture 2" descr="N:\Kooperation\BInUCom 2\ORGANISATION\logos\logo_erasmus2-245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60" y="117932"/>
            <a:ext cx="2290443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690" y="622758"/>
            <a:ext cx="23352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1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11560" y="980728"/>
            <a:ext cx="388843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chemeClr val="tx2"/>
                </a:solidFill>
              </a:rPr>
              <a:t>Project Management Group</a:t>
            </a:r>
          </a:p>
          <a:p>
            <a:r>
              <a:rPr lang="de-AT" sz="2000" b="1" dirty="0">
                <a:solidFill>
                  <a:schemeClr val="tx2"/>
                </a:solidFill>
              </a:rPr>
              <a:t>a</a:t>
            </a:r>
            <a:r>
              <a:rPr lang="de-AT" sz="2000" b="1" dirty="0" smtClean="0">
                <a:solidFill>
                  <a:schemeClr val="tx2"/>
                </a:solidFill>
              </a:rPr>
              <a:t>t DUK (</a:t>
            </a:r>
            <a:r>
              <a:rPr lang="de-AT" sz="2000" b="1" dirty="0" err="1" smtClean="0">
                <a:solidFill>
                  <a:schemeClr val="tx2"/>
                </a:solidFill>
              </a:rPr>
              <a:t>Danube</a:t>
            </a:r>
            <a:r>
              <a:rPr lang="de-AT" sz="2000" b="1" dirty="0" smtClean="0">
                <a:solidFill>
                  <a:schemeClr val="tx2"/>
                </a:solidFill>
              </a:rPr>
              <a:t> University Krems)</a:t>
            </a:r>
          </a:p>
          <a:p>
            <a:endParaRPr lang="de-AT" b="1" dirty="0" smtClean="0"/>
          </a:p>
          <a:p>
            <a:r>
              <a:rPr lang="de-AT" b="1" dirty="0" err="1" smtClean="0"/>
              <a:t>Faculty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Business </a:t>
            </a:r>
            <a:r>
              <a:rPr lang="de-AT" b="1" dirty="0" err="1" smtClean="0"/>
              <a:t>and</a:t>
            </a:r>
            <a:r>
              <a:rPr lang="de-AT" b="1" dirty="0" smtClean="0"/>
              <a:t> </a:t>
            </a:r>
            <a:r>
              <a:rPr lang="de-AT" b="1" dirty="0" err="1" smtClean="0"/>
              <a:t>Globalisation</a:t>
            </a:r>
            <a:endParaRPr lang="de-AT" b="1" dirty="0" smtClean="0"/>
          </a:p>
          <a:p>
            <a:r>
              <a:rPr lang="de-AT" dirty="0" smtClean="0"/>
              <a:t>(Univ</a:t>
            </a:r>
            <a:r>
              <a:rPr lang="de-AT" dirty="0"/>
              <a:t>.-Prof. Mag. Dr. Gerald </a:t>
            </a:r>
            <a:r>
              <a:rPr lang="de-AT" dirty="0" smtClean="0"/>
              <a:t>Steiner)</a:t>
            </a:r>
          </a:p>
          <a:p>
            <a:r>
              <a:rPr lang="de-AT" dirty="0" smtClean="0"/>
              <a:t> </a:t>
            </a:r>
            <a:r>
              <a:rPr lang="de-AT" dirty="0"/>
              <a:t>Andrea </a:t>
            </a:r>
            <a:r>
              <a:rPr lang="de-AT" dirty="0" err="1"/>
              <a:t>Höltl</a:t>
            </a:r>
            <a:endParaRPr lang="de-AT" dirty="0"/>
          </a:p>
          <a:p>
            <a:endParaRPr lang="de-AT" dirty="0"/>
          </a:p>
          <a:p>
            <a:r>
              <a:rPr lang="de-AT" i="1" dirty="0" err="1" smtClean="0"/>
              <a:t>Dep</a:t>
            </a:r>
            <a:r>
              <a:rPr lang="de-AT" i="1" dirty="0" smtClean="0"/>
              <a:t>. Migration &amp; </a:t>
            </a:r>
            <a:r>
              <a:rPr lang="de-AT" i="1" dirty="0" err="1" smtClean="0"/>
              <a:t>Globalization</a:t>
            </a:r>
            <a:endParaRPr lang="de-AT" i="1" dirty="0" smtClean="0"/>
          </a:p>
          <a:p>
            <a:r>
              <a:rPr lang="de-AT" dirty="0" smtClean="0"/>
              <a:t>(Prof. Gudrun </a:t>
            </a:r>
            <a:r>
              <a:rPr lang="de-AT" dirty="0" err="1" smtClean="0"/>
              <a:t>Biffl</a:t>
            </a:r>
            <a:r>
              <a:rPr lang="de-AT" dirty="0" smtClean="0"/>
              <a:t>/Univ.-Prof. Dr. Mathias </a:t>
            </a:r>
            <a:r>
              <a:rPr lang="de-AT" dirty="0" err="1" smtClean="0"/>
              <a:t>Czaika</a:t>
            </a:r>
            <a:r>
              <a:rPr lang="de-AT" dirty="0" smtClean="0"/>
              <a:t>)</a:t>
            </a:r>
          </a:p>
          <a:p>
            <a:r>
              <a:rPr lang="de-AT" b="1" dirty="0" smtClean="0"/>
              <a:t>Project </a:t>
            </a:r>
            <a:r>
              <a:rPr lang="de-AT" b="1" dirty="0" err="1" smtClean="0"/>
              <a:t>Coordinator</a:t>
            </a:r>
            <a:r>
              <a:rPr lang="de-AT" dirty="0" smtClean="0"/>
              <a:t>: Tania Berger</a:t>
            </a:r>
          </a:p>
          <a:p>
            <a:endParaRPr lang="de-AT" dirty="0" smtClean="0"/>
          </a:p>
          <a:p>
            <a:r>
              <a:rPr lang="de-AT" i="1" dirty="0" err="1" smtClean="0"/>
              <a:t>Dep</a:t>
            </a:r>
            <a:r>
              <a:rPr lang="de-AT" i="1" dirty="0" smtClean="0"/>
              <a:t>. </a:t>
            </a:r>
            <a:r>
              <a:rPr lang="en-US" i="1" dirty="0" smtClean="0"/>
              <a:t>Management &amp; Economics</a:t>
            </a:r>
          </a:p>
          <a:p>
            <a:r>
              <a:rPr lang="de-AT" dirty="0" smtClean="0"/>
              <a:t>(Univ.-Prof. Dr. Barbara Brenner)</a:t>
            </a:r>
          </a:p>
          <a:p>
            <a:r>
              <a:rPr lang="de-AT" dirty="0" smtClean="0"/>
              <a:t>Helena </a:t>
            </a:r>
            <a:r>
              <a:rPr lang="de-AT" dirty="0" err="1"/>
              <a:t>Sieberth</a:t>
            </a:r>
            <a:endParaRPr lang="de-AT" dirty="0"/>
          </a:p>
          <a:p>
            <a:r>
              <a:rPr lang="de-AT" dirty="0" smtClean="0"/>
              <a:t>Romana Bates</a:t>
            </a:r>
          </a:p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4464460" y="3140968"/>
            <a:ext cx="427369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chemeClr val="tx2"/>
                </a:solidFill>
              </a:rPr>
              <a:t>Project </a:t>
            </a:r>
            <a:r>
              <a:rPr lang="de-AT" sz="2000" b="1" dirty="0" err="1" smtClean="0">
                <a:solidFill>
                  <a:schemeClr val="tx2"/>
                </a:solidFill>
              </a:rPr>
              <a:t>Steering</a:t>
            </a:r>
            <a:r>
              <a:rPr lang="de-AT" sz="2000" b="1" dirty="0" smtClean="0">
                <a:solidFill>
                  <a:schemeClr val="tx2"/>
                </a:solidFill>
              </a:rPr>
              <a:t> </a:t>
            </a:r>
            <a:r>
              <a:rPr lang="de-AT" sz="2000" b="1" dirty="0" err="1" smtClean="0">
                <a:solidFill>
                  <a:schemeClr val="tx2"/>
                </a:solidFill>
              </a:rPr>
              <a:t>Comitee</a:t>
            </a:r>
            <a:endParaRPr lang="de-AT" sz="2000" b="1" dirty="0" smtClean="0">
              <a:solidFill>
                <a:schemeClr val="tx2"/>
              </a:solidFill>
            </a:endParaRPr>
          </a:p>
          <a:p>
            <a:endParaRPr lang="de-AT" dirty="0" smtClean="0"/>
          </a:p>
          <a:p>
            <a:endParaRPr lang="de-AT" dirty="0"/>
          </a:p>
          <a:p>
            <a:r>
              <a:rPr lang="de-AT" dirty="0" smtClean="0"/>
              <a:t>Javier Martinez	ITC Twente, NL</a:t>
            </a:r>
          </a:p>
          <a:p>
            <a:r>
              <a:rPr lang="de-AT" dirty="0" smtClean="0"/>
              <a:t>Peter </a:t>
            </a:r>
            <a:r>
              <a:rPr lang="de-AT" dirty="0" err="1" smtClean="0"/>
              <a:t>Gotsch</a:t>
            </a:r>
            <a:r>
              <a:rPr lang="de-AT" dirty="0"/>
              <a:t>	</a:t>
            </a:r>
            <a:r>
              <a:rPr lang="de-AT" dirty="0" smtClean="0"/>
              <a:t>University Kassel, D</a:t>
            </a:r>
          </a:p>
          <a:p>
            <a:r>
              <a:rPr lang="de-AT" dirty="0" err="1" smtClean="0"/>
              <a:t>Atsede</a:t>
            </a:r>
            <a:r>
              <a:rPr lang="de-AT" dirty="0" smtClean="0"/>
              <a:t> </a:t>
            </a:r>
            <a:r>
              <a:rPr lang="de-AT" dirty="0" err="1" smtClean="0"/>
              <a:t>Tegegne</a:t>
            </a:r>
            <a:r>
              <a:rPr lang="de-AT" dirty="0" smtClean="0"/>
              <a:t>	University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Gondar</a:t>
            </a:r>
            <a:endParaRPr lang="de-AT" dirty="0" smtClean="0"/>
          </a:p>
          <a:p>
            <a:r>
              <a:rPr lang="de-AT" dirty="0" smtClean="0"/>
              <a:t>Dawit </a:t>
            </a:r>
            <a:r>
              <a:rPr lang="de-AT" dirty="0" err="1" smtClean="0"/>
              <a:t>Benti</a:t>
            </a:r>
            <a:r>
              <a:rPr lang="de-AT" dirty="0" smtClean="0"/>
              <a:t> 	</a:t>
            </a:r>
            <a:r>
              <a:rPr lang="de-AT" dirty="0" err="1" smtClean="0"/>
              <a:t>EiABC</a:t>
            </a:r>
            <a:r>
              <a:rPr lang="de-AT" dirty="0" smtClean="0"/>
              <a:t>, Addis </a:t>
            </a:r>
            <a:r>
              <a:rPr lang="de-AT" dirty="0" err="1" smtClean="0"/>
              <a:t>Ababa</a:t>
            </a:r>
            <a:endParaRPr lang="de-AT" dirty="0" smtClean="0"/>
          </a:p>
          <a:p>
            <a:r>
              <a:rPr lang="de-AT" dirty="0"/>
              <a:t>Daniel </a:t>
            </a:r>
            <a:r>
              <a:rPr lang="de-AT" dirty="0" err="1"/>
              <a:t>Semunugus</a:t>
            </a:r>
            <a:r>
              <a:rPr lang="de-AT" dirty="0"/>
              <a:t> </a:t>
            </a:r>
            <a:r>
              <a:rPr lang="de-AT" dirty="0" smtClean="0"/>
              <a:t>	University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Mekelle</a:t>
            </a:r>
            <a:endParaRPr lang="de-AT" dirty="0" smtClean="0"/>
          </a:p>
          <a:p>
            <a:endParaRPr lang="de-AT" dirty="0" smtClean="0"/>
          </a:p>
        </p:txBody>
      </p:sp>
      <p:pic>
        <p:nvPicPr>
          <p:cNvPr id="6" name="Picture 2" descr="N:\Kooperation\BInUCom 2\ORGANISATION\logos\logo_erasmus2-245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804" y="117933"/>
            <a:ext cx="23336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2758"/>
            <a:ext cx="23352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6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745418" y="3659492"/>
            <a:ext cx="3498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 err="1" smtClean="0"/>
              <a:t>Please</a:t>
            </a:r>
            <a:r>
              <a:rPr lang="de-AT" sz="3600" b="1" dirty="0" smtClean="0"/>
              <a:t> </a:t>
            </a:r>
            <a:r>
              <a:rPr lang="de-AT" sz="3600" b="1" dirty="0" err="1" smtClean="0"/>
              <a:t>don‘t</a:t>
            </a:r>
            <a:r>
              <a:rPr lang="de-AT" sz="3600" b="1" dirty="0" smtClean="0"/>
              <a:t> </a:t>
            </a:r>
            <a:r>
              <a:rPr lang="de-AT" sz="3600" b="1" dirty="0" err="1" smtClean="0"/>
              <a:t>get</a:t>
            </a:r>
            <a:r>
              <a:rPr lang="de-AT" sz="3600" b="1" dirty="0" smtClean="0"/>
              <a:t> </a:t>
            </a:r>
            <a:r>
              <a:rPr lang="de-AT" sz="3600" b="1" dirty="0" err="1" smtClean="0"/>
              <a:t>confused</a:t>
            </a:r>
            <a:r>
              <a:rPr lang="de-AT" sz="3600" b="1" dirty="0" smtClean="0"/>
              <a:t>!</a:t>
            </a:r>
            <a:endParaRPr lang="de-AT" sz="3600" b="1" dirty="0"/>
          </a:p>
        </p:txBody>
      </p:sp>
      <p:sp>
        <p:nvSpPr>
          <p:cNvPr id="9" name="Rechteck 8"/>
          <p:cNvSpPr/>
          <p:nvPr/>
        </p:nvSpPr>
        <p:spPr>
          <a:xfrm>
            <a:off x="3275856" y="1268760"/>
            <a:ext cx="5754216" cy="5487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074" name="Picture 2" descr="N:\Kooperation\BInUCom 2\ORGANISATION\logos und grafisches\BInUCom Logo_Acrynom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133858" cy="319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N:\Kooperation\Projekte_MIG_WMW\SES\ORGANISATION\Logos\Logoentwurf-SES_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5898232" cy="5559084"/>
          </a:xfrm>
          <a:prstGeom prst="rect">
            <a:avLst/>
          </a:prstGeom>
          <a:noFill/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3998046"/>
            <a:ext cx="1778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err="1" smtClean="0"/>
              <a:t>India</a:t>
            </a:r>
            <a:endParaRPr lang="de-AT" sz="2800" b="1" dirty="0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1115616" y="3140968"/>
            <a:ext cx="0" cy="835326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79512" y="5373216"/>
            <a:ext cx="2130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dirty="0" err="1" smtClean="0"/>
              <a:t>Ethiopia</a:t>
            </a:r>
            <a:endParaRPr lang="de-AT" sz="4000" b="1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153415" y="5805264"/>
            <a:ext cx="762401" cy="0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3288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01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:\Kooperation\BInUCom 2\INHALT\Projektbeiträge\PR\P5200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62" y="116632"/>
            <a:ext cx="5777610" cy="433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01353"/>
            <a:ext cx="3096344" cy="400259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563888" y="4881934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Improve higher education for </a:t>
            </a:r>
            <a:r>
              <a:rPr lang="en-US" b="1" dirty="0" smtClean="0"/>
              <a:t>architects, urban planners &amp; related professionals </a:t>
            </a:r>
            <a:r>
              <a:rPr lang="en-US" dirty="0" smtClean="0"/>
              <a:t>to enable them to deal </a:t>
            </a:r>
            <a:r>
              <a:rPr lang="en-US" dirty="0"/>
              <a:t>with the complex challenges of sustainable social </a:t>
            </a:r>
            <a:r>
              <a:rPr lang="en-US" dirty="0" smtClean="0"/>
              <a:t>housing for the urban poor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8279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584</Words>
  <Application>Microsoft Office PowerPoint</Application>
  <PresentationFormat>Bildschirmpräsentation (4:3)</PresentationFormat>
  <Paragraphs>160</Paragraphs>
  <Slides>18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</vt:lpstr>
      <vt:lpstr>PowerPoint-Präsentation</vt:lpstr>
      <vt:lpstr>ERASMUS+</vt:lpstr>
      <vt:lpstr>PowerPoint-Präsentation</vt:lpstr>
      <vt:lpstr>PowerPoint-Präsentation</vt:lpstr>
      <vt:lpstr>PowerPoint-Präsentation</vt:lpstr>
      <vt:lpstr>PROJECT PARTNERS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Tania Berger</dc:creator>
  <cp:lastModifiedBy>RBates</cp:lastModifiedBy>
  <cp:revision>82</cp:revision>
  <dcterms:created xsi:type="dcterms:W3CDTF">2015-10-15T13:08:07Z</dcterms:created>
  <dcterms:modified xsi:type="dcterms:W3CDTF">2017-09-28T17:21:50Z</dcterms:modified>
</cp:coreProperties>
</file>