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6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7.xml" ContentType="application/vnd.openxmlformats-officedocument.them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8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9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0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21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2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23.xml" ContentType="application/vnd.openxmlformats-officedocument.theme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theme/theme24.xml" ContentType="application/vnd.openxmlformats-officedocument.theme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25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26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theme/theme27.xml" ContentType="application/vnd.openxmlformats-officedocument.theme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840" r:id="rId12"/>
    <p:sldMasterId id="2147483864" r:id="rId13"/>
    <p:sldMasterId id="2147483888" r:id="rId14"/>
    <p:sldMasterId id="2147483925" r:id="rId15"/>
    <p:sldMasterId id="2147483937" r:id="rId16"/>
    <p:sldMasterId id="2147483952" r:id="rId17"/>
    <p:sldMasterId id="2147483964" r:id="rId18"/>
    <p:sldMasterId id="2147483977" r:id="rId19"/>
    <p:sldMasterId id="2147483989" r:id="rId20"/>
    <p:sldMasterId id="2147484001" r:id="rId21"/>
    <p:sldMasterId id="2147484013" r:id="rId22"/>
    <p:sldMasterId id="2147484049" r:id="rId23"/>
    <p:sldMasterId id="2147484061" r:id="rId24"/>
    <p:sldMasterId id="2147484098" r:id="rId25"/>
    <p:sldMasterId id="2147484110" r:id="rId26"/>
    <p:sldMasterId id="2147484123" r:id="rId27"/>
    <p:sldMasterId id="2147484135" r:id="rId28"/>
  </p:sldMasterIdLst>
  <p:notesMasterIdLst>
    <p:notesMasterId r:id="rId85"/>
  </p:notesMasterIdLst>
  <p:sldIdLst>
    <p:sldId id="256" r:id="rId29"/>
    <p:sldId id="327" r:id="rId30"/>
    <p:sldId id="329" r:id="rId31"/>
    <p:sldId id="272" r:id="rId32"/>
    <p:sldId id="271" r:id="rId33"/>
    <p:sldId id="270" r:id="rId34"/>
    <p:sldId id="296" r:id="rId35"/>
    <p:sldId id="293" r:id="rId36"/>
    <p:sldId id="273" r:id="rId37"/>
    <p:sldId id="275" r:id="rId38"/>
    <p:sldId id="276" r:id="rId39"/>
    <p:sldId id="277" r:id="rId40"/>
    <p:sldId id="274" r:id="rId41"/>
    <p:sldId id="316" r:id="rId42"/>
    <p:sldId id="322" r:id="rId43"/>
    <p:sldId id="282" r:id="rId44"/>
    <p:sldId id="278" r:id="rId45"/>
    <p:sldId id="280" r:id="rId46"/>
    <p:sldId id="283" r:id="rId47"/>
    <p:sldId id="279" r:id="rId48"/>
    <p:sldId id="328" r:id="rId49"/>
    <p:sldId id="284" r:id="rId50"/>
    <p:sldId id="289" r:id="rId51"/>
    <p:sldId id="323" r:id="rId52"/>
    <p:sldId id="324" r:id="rId53"/>
    <p:sldId id="260" r:id="rId54"/>
    <p:sldId id="265" r:id="rId55"/>
    <p:sldId id="266" r:id="rId56"/>
    <p:sldId id="267" r:id="rId57"/>
    <p:sldId id="268" r:id="rId58"/>
    <p:sldId id="317" r:id="rId59"/>
    <p:sldId id="318" r:id="rId60"/>
    <p:sldId id="319" r:id="rId61"/>
    <p:sldId id="308" r:id="rId62"/>
    <p:sldId id="291" r:id="rId63"/>
    <p:sldId id="309" r:id="rId64"/>
    <p:sldId id="301" r:id="rId65"/>
    <p:sldId id="302" r:id="rId66"/>
    <p:sldId id="303" r:id="rId67"/>
    <p:sldId id="304" r:id="rId68"/>
    <p:sldId id="262" r:id="rId69"/>
    <p:sldId id="263" r:id="rId70"/>
    <p:sldId id="264" r:id="rId71"/>
    <p:sldId id="298" r:id="rId72"/>
    <p:sldId id="300" r:id="rId73"/>
    <p:sldId id="299" r:id="rId74"/>
    <p:sldId id="326" r:id="rId75"/>
    <p:sldId id="305" r:id="rId76"/>
    <p:sldId id="306" r:id="rId77"/>
    <p:sldId id="307" r:id="rId78"/>
    <p:sldId id="310" r:id="rId79"/>
    <p:sldId id="311" r:id="rId80"/>
    <p:sldId id="325" r:id="rId81"/>
    <p:sldId id="330" r:id="rId82"/>
    <p:sldId id="331" r:id="rId83"/>
    <p:sldId id="269" r:id="rId8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1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6.xml"/><Relationship Id="rId42" Type="http://schemas.openxmlformats.org/officeDocument/2006/relationships/slide" Target="slides/slide14.xml"/><Relationship Id="rId47" Type="http://schemas.openxmlformats.org/officeDocument/2006/relationships/slide" Target="slides/slide19.xml"/><Relationship Id="rId50" Type="http://schemas.openxmlformats.org/officeDocument/2006/relationships/slide" Target="slides/slide22.xml"/><Relationship Id="rId55" Type="http://schemas.openxmlformats.org/officeDocument/2006/relationships/slide" Target="slides/slide27.xml"/><Relationship Id="rId63" Type="http://schemas.openxmlformats.org/officeDocument/2006/relationships/slide" Target="slides/slide35.xml"/><Relationship Id="rId68" Type="http://schemas.openxmlformats.org/officeDocument/2006/relationships/slide" Target="slides/slide40.xml"/><Relationship Id="rId76" Type="http://schemas.openxmlformats.org/officeDocument/2006/relationships/slide" Target="slides/slide48.xml"/><Relationship Id="rId84" Type="http://schemas.openxmlformats.org/officeDocument/2006/relationships/slide" Target="slides/slide56.xml"/><Relationship Id="rId89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4.xml"/><Relationship Id="rId37" Type="http://schemas.openxmlformats.org/officeDocument/2006/relationships/slide" Target="slides/slide9.xml"/><Relationship Id="rId40" Type="http://schemas.openxmlformats.org/officeDocument/2006/relationships/slide" Target="slides/slide12.xml"/><Relationship Id="rId45" Type="http://schemas.openxmlformats.org/officeDocument/2006/relationships/slide" Target="slides/slide17.xml"/><Relationship Id="rId53" Type="http://schemas.openxmlformats.org/officeDocument/2006/relationships/slide" Target="slides/slide25.xml"/><Relationship Id="rId58" Type="http://schemas.openxmlformats.org/officeDocument/2006/relationships/slide" Target="slides/slide30.xml"/><Relationship Id="rId66" Type="http://schemas.openxmlformats.org/officeDocument/2006/relationships/slide" Target="slides/slide38.xml"/><Relationship Id="rId74" Type="http://schemas.openxmlformats.org/officeDocument/2006/relationships/slide" Target="slides/slide46.xml"/><Relationship Id="rId79" Type="http://schemas.openxmlformats.org/officeDocument/2006/relationships/slide" Target="slides/slide51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3.xml"/><Relationship Id="rId82" Type="http://schemas.openxmlformats.org/officeDocument/2006/relationships/slide" Target="slides/slide54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2.xml"/><Relationship Id="rId35" Type="http://schemas.openxmlformats.org/officeDocument/2006/relationships/slide" Target="slides/slide7.xml"/><Relationship Id="rId43" Type="http://schemas.openxmlformats.org/officeDocument/2006/relationships/slide" Target="slides/slide15.xml"/><Relationship Id="rId48" Type="http://schemas.openxmlformats.org/officeDocument/2006/relationships/slide" Target="slides/slide20.xml"/><Relationship Id="rId56" Type="http://schemas.openxmlformats.org/officeDocument/2006/relationships/slide" Target="slides/slide28.xml"/><Relationship Id="rId64" Type="http://schemas.openxmlformats.org/officeDocument/2006/relationships/slide" Target="slides/slide36.xml"/><Relationship Id="rId69" Type="http://schemas.openxmlformats.org/officeDocument/2006/relationships/slide" Target="slides/slide41.xml"/><Relationship Id="rId77" Type="http://schemas.openxmlformats.org/officeDocument/2006/relationships/slide" Target="slides/slide4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3.xml"/><Relationship Id="rId72" Type="http://schemas.openxmlformats.org/officeDocument/2006/relationships/slide" Target="slides/slide44.xml"/><Relationship Id="rId80" Type="http://schemas.openxmlformats.org/officeDocument/2006/relationships/slide" Target="slides/slide52.xml"/><Relationship Id="rId85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5.xml"/><Relationship Id="rId38" Type="http://schemas.openxmlformats.org/officeDocument/2006/relationships/slide" Target="slides/slide10.xml"/><Relationship Id="rId46" Type="http://schemas.openxmlformats.org/officeDocument/2006/relationships/slide" Target="slides/slide18.xml"/><Relationship Id="rId59" Type="http://schemas.openxmlformats.org/officeDocument/2006/relationships/slide" Target="slides/slide31.xml"/><Relationship Id="rId67" Type="http://schemas.openxmlformats.org/officeDocument/2006/relationships/slide" Target="slides/slide39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3.xml"/><Relationship Id="rId54" Type="http://schemas.openxmlformats.org/officeDocument/2006/relationships/slide" Target="slides/slide26.xml"/><Relationship Id="rId62" Type="http://schemas.openxmlformats.org/officeDocument/2006/relationships/slide" Target="slides/slide34.xml"/><Relationship Id="rId70" Type="http://schemas.openxmlformats.org/officeDocument/2006/relationships/slide" Target="slides/slide42.xml"/><Relationship Id="rId75" Type="http://schemas.openxmlformats.org/officeDocument/2006/relationships/slide" Target="slides/slide47.xml"/><Relationship Id="rId83" Type="http://schemas.openxmlformats.org/officeDocument/2006/relationships/slide" Target="slides/slide55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8.xml"/><Relationship Id="rId49" Type="http://schemas.openxmlformats.org/officeDocument/2006/relationships/slide" Target="slides/slide21.xml"/><Relationship Id="rId57" Type="http://schemas.openxmlformats.org/officeDocument/2006/relationships/slide" Target="slides/slide2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3.xml"/><Relationship Id="rId44" Type="http://schemas.openxmlformats.org/officeDocument/2006/relationships/slide" Target="slides/slide16.xml"/><Relationship Id="rId52" Type="http://schemas.openxmlformats.org/officeDocument/2006/relationships/slide" Target="slides/slide24.xml"/><Relationship Id="rId60" Type="http://schemas.openxmlformats.org/officeDocument/2006/relationships/slide" Target="slides/slide32.xml"/><Relationship Id="rId65" Type="http://schemas.openxmlformats.org/officeDocument/2006/relationships/slide" Target="slides/slide37.xml"/><Relationship Id="rId73" Type="http://schemas.openxmlformats.org/officeDocument/2006/relationships/slide" Target="slides/slide45.xml"/><Relationship Id="rId78" Type="http://schemas.openxmlformats.org/officeDocument/2006/relationships/slide" Target="slides/slide50.xml"/><Relationship Id="rId81" Type="http://schemas.openxmlformats.org/officeDocument/2006/relationships/slide" Target="slides/slide53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1B23F-C52E-4790-A05D-EB92C6A2E77E}" type="datetimeFigureOut">
              <a:rPr lang="en-US" smtClean="0"/>
              <a:t>9/29/2017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D9449-3227-4608-B437-1B9E183B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92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B10F577-81E8-4761-BB4C-70D820B6B26C}" type="slidenum">
              <a:rPr lang="en-US">
                <a:solidFill>
                  <a:srgbClr val="000000"/>
                </a:solidFill>
              </a:rPr>
              <a:pPr eaLnBrk="1" hangingPunct="1"/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E0BA4F-93D4-404F-A3F6-2252C8CE0242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52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679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74359-608F-4EA5-8C04-0BB886A923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409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811E7-6818-458F-9CD5-6ABDE1FC54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026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179EA-4035-433A-B0C2-A722CF3F5A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894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1C78F-E7CF-41B8-995C-64F6BAE817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4986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BB30B-71DD-480A-B91D-89BAFC7227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9283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59153-1578-467D-904B-2D87626FFA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158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E8B4A-C70A-46E5-9002-DC0F0CE1A4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865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32732-5C87-4C43-A943-B4B7F4F1BA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57293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B4F09-50E5-4574-91E8-E4CBDC432FA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9184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DB85B-F40E-4CAF-ADCC-5CEDB544B8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81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2227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F1CCC-D1A8-45B7-A204-9560B2C901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647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52C25-82A1-4F68-8A9A-57D807736B9D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2802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9C934-956F-46C0-B858-40EC04E2DCB7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8565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19DA1-F200-4E0B-8BF6-8E943C43D2B1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740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68EF9-B3B7-44CB-8345-EBF79968554F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068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6A2E9-C2E7-4EB0-BDBD-8C1D7364DA78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59584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85E9E-3725-4A78-964A-F5980B02E2D9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691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465F4-7E9E-4A61-91B9-90B65CF13ED0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468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121D3-F361-4110-902D-BBA55E6953AD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9077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0F2E6-D9A4-4AC3-8D67-34C7D811C6F1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481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FFF-0A96-4FAA-936D-F575021DAB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55578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C01AC-929A-4DFD-A562-BFA2B392F947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2335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772649-2C9D-4D05-9BF3-36452F254B77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152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E4653-96A6-4020-8137-542C949811E7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7869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0DE56-EF61-4A1B-ADCD-49C4A164F798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1641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D7D0D-8F84-47C4-8F99-0C85FBB5622D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82656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2207B-36E0-482B-97D4-02579719D0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6500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01112-E53E-4792-B945-4769B3202E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94249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716B8-B66B-4437-96C5-4BD0883791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1723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9EF15-BD52-4CF0-A83F-E92A0CB2D87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1382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587AC-9A95-4E0D-9BD5-CA52B317D9B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18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FFF-0A96-4FAA-936D-F575021DAB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894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E9DF7-4768-4AC4-9691-5F09D1F05C5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6764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E2ED9-AD8E-43BB-81BE-79F54FF2D4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9885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9899A-A68B-460F-B8A5-42C635020E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2410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D582F-90B0-4B3A-A7E1-6619B613B8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8496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E5A00-965E-4845-B7D4-1AF3E68378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2419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EA458-7F7F-48DB-B5F5-62C49D5C78E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6286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83B09-53C3-4AA9-941C-CC32598C222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8767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6ADF2-0CB2-4A52-9AD2-7592D86C02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65037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4F629-D9A1-4B28-AC78-0EF7C392630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2607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56AED-5B5C-4BF3-85D3-3D16866ABE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54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FFF-0A96-4FAA-936D-F575021DAB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09246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8C485-AA39-4A60-A484-4185F893E8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6572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663E4-59F3-40CD-99FA-8EF6A8E5BA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7322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423BC-6FA4-4346-87EC-5687CA7D2D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4596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C4F54-5462-4645-BA37-D632EB2BC49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6038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EBB79-5E70-437C-9D39-9C81F301ED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19736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6B865-5120-4657-A88F-5B339582D3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8206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8A2BB-7DCD-449F-8A73-ED2813A374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1360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23A97-65C0-415B-91D5-FE6F86E966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91356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83C01-3C7B-4819-BF6F-92B625078F4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94952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D0C69-A648-4BC4-94BD-B0DB9996A6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968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FFF-0A96-4FAA-936D-F575021DAB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1628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A3EC53-FE50-482F-91D5-6D7C9CF2C33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93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ED01-5DD4-4F24-8D5B-DEF5DD56BF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137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FDC67-D588-43EA-A473-EA929A4EA7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0487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1144D-AB1D-4730-853C-D3D9C188932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6882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8224E-430C-4D24-8F4F-29E5F074CC9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37383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76D96-E8BC-42E1-84EE-2B5F19608E1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7464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3973A-404F-4692-9CAF-B0B5BBEC160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8017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70134-4806-41C8-8ED8-4A8858419C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85363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22154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750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FFF-0A96-4FAA-936D-F575021DAB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35666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6920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8877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24318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3063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21356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91802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0065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16809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8988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BF139-2E45-479C-BF7E-3DD218071AAE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770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FFF-0A96-4FAA-936D-F575021DAB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85669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EFE16-E62E-4BFB-B2C9-06490B2EF8E0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8489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B7544-B573-4C0B-AD54-18CC374A87AD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10489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FBC32-8155-4A67-84AA-8E7F6B04B8DE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78551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5344E-FA4E-408F-9828-C32DD295D1D5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24723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35188-DCF5-400D-8FA0-6AC1C14E104D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71023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598D6-B0CB-4733-A087-A3EE42D9EBBF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51949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3C619-FDE5-4086-ADBD-FC51EDB7E71B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19713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60C75-5BCA-4401-8CA2-7584ACBB7364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05475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BBC61-24F0-488C-A1C4-2F5DEB14C138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2265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0E7A5-DDC1-48C4-B324-7E72E40DB0AF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32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FFF-0A96-4FAA-936D-F575021DAB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79028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D0A60-4AD5-4CC1-A139-68A4133727EA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7928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9DEC9-9432-4240-8A05-B7B2D8B65CDB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3873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BA31B-BE98-49E9-8BC7-371690875727}" type="slidenum">
              <a:rPr lang="nl-NL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72865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36656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60002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12493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094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8995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0046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009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FFF-0A96-4FAA-936D-F575021DAB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72610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1838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59791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16666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95174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r>
              <a:rPr lang="en-GB" smtClean="0"/>
              <a:t>Frew Mengistu (PhD) 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fld id="{719CB184-3918-4286-9ECD-9EC7075C0B7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00249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r>
              <a:rPr lang="en-GB" smtClean="0"/>
              <a:t>Frew Mengistu (PhD) 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fld id="{C201ADAA-5625-4D35-B21A-10C4C8CC0D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209771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r>
              <a:rPr lang="en-GB" smtClean="0"/>
              <a:t>Frew Mengistu (PhD) 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fld id="{5D572EAD-ACC4-478A-9ABF-FCE2C15B8D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79957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r>
              <a:rPr lang="en-GB" smtClean="0"/>
              <a:t>Frew Mengistu (PhD) 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fld id="{AE93926B-87D3-4BB3-BEFC-F255FD2599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94356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r>
              <a:rPr lang="en-GB" smtClean="0"/>
              <a:t>Frew Mengistu (PhD) </a:t>
            </a: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fld id="{92D1344C-D9AA-4FD9-A85A-567B5F0DC5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16952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r>
              <a:rPr lang="en-GB" smtClean="0"/>
              <a:t>Frew Mengistu (PhD) 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fld id="{3269CFBC-ADFE-4B01-9693-B45986741C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655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6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FFF-0A96-4FAA-936D-F575021DAB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1405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r>
              <a:rPr lang="en-GB" smtClean="0"/>
              <a:t>Frew Mengistu (PhD) 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fld id="{4DE21E55-2168-41F1-9DAF-194FAEA96B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68634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r>
              <a:rPr lang="en-GB" smtClean="0"/>
              <a:t>Frew Mengistu (PhD) 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fld id="{73B2F627-5976-403A-98CB-94C3A7BA36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47708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r>
              <a:rPr lang="en-GB" smtClean="0"/>
              <a:t>Frew Mengistu (PhD) 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fld id="{C98FDD90-BB4B-4DBD-9EBC-47DED8BE78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7294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r>
              <a:rPr lang="en-GB" smtClean="0"/>
              <a:t>Frew Mengistu (PhD) 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fld id="{0EEBE89E-1E91-4BD6-BFA9-9A8856033B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52856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r>
              <a:rPr lang="en-GB" smtClean="0"/>
              <a:t>Frew Mengistu (PhD) </a:t>
            </a: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fld id="{EC708C63-8A38-423B-8C49-A1EE6FD5D2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1273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geobslogo">
            <a:hlinkClick r:id="" action="ppaction://hlinkshowjump?jump=nextslide" highlightClick="1"/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lum bright="10000"/>
          </a:blip>
          <a:stretch>
            <a:fillRect/>
          </a:stretch>
        </p:blipFill>
        <p:spPr bwMode="auto">
          <a:xfrm>
            <a:off x="1828800" y="1600200"/>
            <a:ext cx="5188146" cy="395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7" descr="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867400"/>
            <a:ext cx="317976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702" y="345233"/>
            <a:ext cx="7772400" cy="1102567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5867400"/>
            <a:ext cx="2276475" cy="457200"/>
          </a:xfrm>
        </p:spPr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096000" y="5867400"/>
            <a:ext cx="2157413" cy="454025"/>
          </a:xfrm>
        </p:spPr>
        <p:txBody>
          <a:bodyPr/>
          <a:lstStyle>
            <a:lvl1pPr defTabSz="914400">
              <a:buClrTx/>
              <a:buSzTx/>
              <a:defRPr/>
            </a:lvl1pPr>
          </a:lstStyle>
          <a:p>
            <a:pPr>
              <a:defRPr/>
            </a:pPr>
            <a:fld id="{C24DB9DE-2769-44A6-98A0-49E3FE58B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6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DEA39-8917-44ED-BFE6-5D589BF162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79258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C521-7DCB-4F7B-9B79-C66E42687F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23597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3B24E-E1AC-4D5F-B5AC-97103BF53B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11847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44674-C9A6-42DF-84A9-C666163D749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926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FFF-0A96-4FAA-936D-F575021DAB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30179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E328C-4C04-4D61-842F-8EA21240836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19780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F52E2-D3A0-46F0-BF3A-4F9266F9441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67674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A2B5A-40FA-4C8D-985B-1BF0B2AFAD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38587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2DF38-8F5B-4D8E-A909-91C176D3D7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31992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CEF84-D276-4F25-8AA1-D748F2DA63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36125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3EC34-A918-45F3-A8A1-777A0BA9A5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05018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2DC5E-6F71-4855-86B4-6064EAD84D7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50653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23091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5720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524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FFF-0A96-4FAA-936D-F575021DAB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405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1278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5585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07523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4221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926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64034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48942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05427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23091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572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8027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52435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1278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5585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07523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4221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926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64034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48942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05427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5E4B1-B1B7-4718-BFCA-2FE12DF7FC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35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73617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745FF-98E0-45F0-88FC-26817FDA3E9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5657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B7C31-21D6-4600-85B1-0DC57352C4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93974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09B22-A266-425B-A01E-74DDCE5F29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7439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62C58-8ADD-47A8-BF9D-626318657F4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24700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94594-BC2F-4589-96B9-770615F7345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94009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45678-DBE0-4172-BB9E-38F8401CF7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531912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1FB71-6F96-4ACD-9765-04BF16DDBC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75718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10C6E-BF6F-4635-AC33-8B30F1C710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5405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4EC0B-AA90-4E64-AE5A-779021C917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48487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58409-71BB-4E87-96C4-4781AA67B1E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0519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29573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46ACD1-DA99-41AE-8F18-92F03E9C2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4139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2CF49-6952-4741-A73B-782D7CDF93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4501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4BBB9-2615-4BA4-A5B8-5B83C54E0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5708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D7365-C465-4D1F-A13E-BB5AECE7E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1623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23C48-5554-43DF-906E-2D309FF87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7889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74082-5F15-4E97-B11F-37967D688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88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C32B7-4348-42FA-8974-1543BDCAA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7916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1827C-1795-4D4D-8CB9-810BFAC6D3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3848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EBE0A-4B03-4193-AC8D-9BF3E1962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015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BBC92-D550-4405-A9D3-F180331B4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401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26470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AA60E-3C98-48EF-B0B6-75F39382E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836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7049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1507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58310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38770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52634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2733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5015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6184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817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12767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08217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7539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29AA3F7-2EF1-4D56-BAD2-1D6218AF1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1639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9FC62C1-9D24-4503-9334-6CAEE8342D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0557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D8760EE-51DB-41CF-A243-76E2E8809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5989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5F38922-8147-474E-B1E9-826ABCCB14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319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9E70FF9-E138-441D-B1A5-19A0470F4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2197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23F9EF-DC48-48D8-9F23-93754417D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34151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A786F96-E882-4C21-9CDA-B5328B8FD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2347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6FC0E54-255D-4072-9A4B-0D8B4C5E4E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18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39067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7C7CE4F-FF98-4399-8E2C-AB16951D4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6099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CB106ED-B0F6-493D-84B9-CB03EA849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5512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D60FA4F-3BD7-4BDC-BB82-E6813E773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63578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B13E0-D9EF-467B-9912-BF4B7DE8810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22131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F5DF7-B1F6-445A-A2AD-1FDC1961AB8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2370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9E3CF-400A-44C6-AA21-D876CD4ABCC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87333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378B0-6224-477B-AFDF-304D50145DB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806967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6247F-3835-4E77-854E-D7AD81CF3CF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946834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904FF-6A8E-4043-8369-A53894D8156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9693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5AAFB-BF1B-4D67-9949-CC788F5D2E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06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54426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51407-E635-42A8-A5CF-D0BB50D70E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70485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3E90E-AA5D-4822-A144-AD0AF079C5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91686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9366-8638-45E8-88C0-12CC04C0B0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7335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CECFD-00EC-4F93-A1AC-F5EA8BD20C9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23706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B161A-2E1B-4E5D-ACF3-493A98D410C6}" type="slidenum">
              <a:rPr lang="nl-N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77079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6E021C1-BD18-45FE-9C3A-0BBB72A492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5642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1A0A25C-48BB-43C3-AC13-AEB1A4EB0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2971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084F27C-D804-4C2B-A330-41AF07A3F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0532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922C80E-3D20-45BB-B9BE-13784E6A9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52822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A22B222-1542-49F9-AD05-DFED1224E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59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01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19848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40EC2BF-A387-470D-B6EF-E5CA04E70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865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542506-95F3-4E84-9114-DF8302623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8004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DF63BEA-60C5-45F4-BB0C-2B29447EA0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78983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5FA1BD0-722E-4C51-AB92-C66581DBC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6238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9B01BA8-78AA-4D39-9CFB-68F8E0C99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8890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5D64F82-8EE7-4F4C-A777-DBD8F319D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55782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BEDDF9C-7CE9-40AE-BA98-6F5256723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23858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F6C7246-8D14-4359-8CE1-2124161994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9635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278ED7E-BC53-48B8-ACD5-A68C833F1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2255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0896F2B-7C46-47AB-A153-62F32A86B1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15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576973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5CF9963-F68E-4EC8-BC53-2D3451195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62824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96F810D-10AF-42AC-9EF1-99C1B9E91B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1422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04C480D-A279-4A8A-B1EA-0F7BB8EAE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043451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79968B1-17EE-4B0B-9EBB-5111CFB4EB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3224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1AA2376-0FA7-49AC-9000-7C442E7D3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83017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ED4B622-4EA7-47CF-BA50-866B8EF59C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4381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1184AC6-68EB-4FC6-87B8-4487FCD5F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427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522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9140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29 Sept 2017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Frew Mengistu (PhD) 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22AD9CA-2CCF-4502-9A78-517953E47A08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0162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29 Sept 2017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Frew Mengistu (PhD) 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22AD9CA-2CCF-4502-9A78-517953E47A08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2711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29 Sept 2017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Frew Mengistu (PhD) 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D9CA-2CCF-4502-9A78-517953E47A08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85046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29 Sept 2017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Frew Mengistu (PhD) 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D9CA-2CCF-4502-9A78-517953E47A08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4214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29 Sept 2017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Frew Mengistu (PhD) 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22AD9CA-2CCF-4502-9A78-517953E47A08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298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29 Sept 2017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Frew Mengistu (PhD) 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D9CA-2CCF-4502-9A78-517953E47A08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224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736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29 Sept 2017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Frew Mengistu (PhD) 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D9CA-2CCF-4502-9A78-517953E47A08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9117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29 Sept 2017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Frew Mengistu (PhD) 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D9CA-2CCF-4502-9A78-517953E47A08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5653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29 Sept 2017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Frew Mengistu (PhD) 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D9CA-2CCF-4502-9A78-517953E47A08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44920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29 Sept 2017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Frew Mengistu (PhD) 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D9CA-2CCF-4502-9A78-517953E47A08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9465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29 Sept 2017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Frew Mengistu (PhD) 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D9CA-2CCF-4502-9A78-517953E47A08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18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FE8A56CF-323A-4A0C-939B-18C109246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7091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0A47672D-CA49-4BFA-BD22-075093D3AC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751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64B23967-ED6B-41EC-8D2E-71FC5E5CA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38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C2F06457-2DA7-47A5-83F2-751C248FE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687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BEAE86BB-2F37-4011-A51A-BDC2C31AB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52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Sept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266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417C8A0A-8321-414D-BE73-E6D1A8C1C1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555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3DCF2AAA-09B7-4ED4-8BEC-733552A3B2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775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7DD7457C-33F9-4212-B1C7-5EDD7F44DB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211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AB359B01-E41C-49E2-B48D-634B59719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8501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1A431797-FF47-4824-8D50-9E6D9B1A22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302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charset="0"/>
              </a:defRPr>
            </a:lvl1pPr>
          </a:lstStyle>
          <a:p>
            <a:pPr>
              <a:defRPr/>
            </a:pPr>
            <a:fld id="{2468A51A-E3D2-4D8E-9E37-CD0306EEB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503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21F82-44BB-40C5-B5E2-4BF966EC58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137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D5241-4B74-4DA4-B0E8-CEA998FBFB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2962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102D7-0551-41C1-B53F-9502198EB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611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8A890-6B00-4D0D-9BBA-A832F5210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68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Sept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831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96F4F-9516-4F63-AF3A-52E0D74FA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069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3EFA0-B200-49F9-8098-2EF842D6C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895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ECEB9-58C1-4EA6-90E7-168BAFA56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721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BE38-1F04-4A36-91DD-C4ADDB1D4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28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D10E1-2B62-4CF2-BD7F-393C3DF18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38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0DFA1-EB4B-4A16-8A71-753465A37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199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6986F-240E-4CD4-B160-D987337A4A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159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55ABC1D-2173-4B01-8C16-BACCA5E0A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732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33B4CD4-A7F6-4B2B-8AA3-C46E49453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947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A560452-8C1C-4BA2-86E2-DADA0B348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9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Sept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676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99D31E0-C483-465A-A04A-2EAEA811C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186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78AAA49-C90D-41B9-AE9C-85DC3D0CC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325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C253BD4-130E-4B86-B6DE-AAE269881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236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4137FCC-2C33-41D1-81F2-CC40F7F96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051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3280044-32BC-464F-9C6C-4FD4E222E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697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6CF532B-C429-4B91-9F9B-E2708ABA2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885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A32D380-5648-4149-98F3-9E2767FB4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002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5193FB6-17C2-4F64-B634-378DD6713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023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74359-608F-4EA5-8C04-0BB886A923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7130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811E7-6818-458F-9CD5-6ABDE1FC54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548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23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179EA-4035-433A-B0C2-A722CF3F5A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5111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1C78F-E7CF-41B8-995C-64F6BAE8177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777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BB30B-71DD-480A-B91D-89BAFC7227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5528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59153-1578-467D-904B-2D87626FFA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2695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E8B4A-C70A-46E5-9002-DC0F0CE1A4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9642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32732-5C87-4C43-A943-B4B7F4F1BA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8184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B4F09-50E5-4574-91E8-E4CBDC432FA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6885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DB85B-F40E-4CAF-ADCC-5CEDB544B8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8432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F1CCC-D1A8-45B7-A204-9560B2C9010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4941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15EC42F-F44B-49CA-ACCB-1F34FF1186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91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6427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2685682-6A46-43F6-825D-C58A19A88A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341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415DBCD-E45A-4F5F-80F9-3B0DDA209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408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F337699-4146-4D5B-8D66-077CC3A2C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237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2FEBF56-A4BB-4987-BB53-764547A72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585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67DEB26-38A4-4D91-9C59-912D29C4A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4547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E90FDF9-12C8-49F1-AB29-CA4A6F613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1855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7FFF14F-2349-4C31-8D3F-97A2F7A94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372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0A33704-D78F-4AD7-AC2B-617352BF17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555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60B2B6F-93FA-48C5-9C91-DFB25D36A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053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F332544-5B0A-4D81-8E83-6E686D00A6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76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8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11" Type="http://schemas.openxmlformats.org/officeDocument/2006/relationships/slideLayout" Target="../slideLayouts/slideLayout238.xml"/><Relationship Id="rId5" Type="http://schemas.openxmlformats.org/officeDocument/2006/relationships/slideLayout" Target="../slideLayouts/slideLayout232.xml"/><Relationship Id="rId10" Type="http://schemas.openxmlformats.org/officeDocument/2006/relationships/slideLayout" Target="../slideLayouts/slideLayout237.xml"/><Relationship Id="rId4" Type="http://schemas.openxmlformats.org/officeDocument/2006/relationships/slideLayout" Target="../slideLayouts/slideLayout231.xml"/><Relationship Id="rId9" Type="http://schemas.openxmlformats.org/officeDocument/2006/relationships/slideLayout" Target="../slideLayouts/slideLayout236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67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61.xml"/><Relationship Id="rId6" Type="http://schemas.openxmlformats.org/officeDocument/2006/relationships/slideLayout" Target="../slideLayouts/slideLayout266.xml"/><Relationship Id="rId11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65.xml"/><Relationship Id="rId10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64.xml"/><Relationship Id="rId9" Type="http://schemas.openxmlformats.org/officeDocument/2006/relationships/slideLayout" Target="../slideLayouts/slideLayout269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74.xml"/><Relationship Id="rId7" Type="http://schemas.openxmlformats.org/officeDocument/2006/relationships/slideLayout" Target="../slideLayouts/slideLayout278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73.xml"/><Relationship Id="rId1" Type="http://schemas.openxmlformats.org/officeDocument/2006/relationships/slideLayout" Target="../slideLayouts/slideLayout272.xml"/><Relationship Id="rId6" Type="http://schemas.openxmlformats.org/officeDocument/2006/relationships/slideLayout" Target="../slideLayouts/slideLayout277.xml"/><Relationship Id="rId11" Type="http://schemas.openxmlformats.org/officeDocument/2006/relationships/slideLayout" Target="../slideLayouts/slideLayout282.xml"/><Relationship Id="rId5" Type="http://schemas.openxmlformats.org/officeDocument/2006/relationships/slideLayout" Target="../slideLayouts/slideLayout276.xml"/><Relationship Id="rId10" Type="http://schemas.openxmlformats.org/officeDocument/2006/relationships/slideLayout" Target="../slideLayouts/slideLayout281.xml"/><Relationship Id="rId4" Type="http://schemas.openxmlformats.org/officeDocument/2006/relationships/slideLayout" Target="../slideLayouts/slideLayout275.xml"/><Relationship Id="rId9" Type="http://schemas.openxmlformats.org/officeDocument/2006/relationships/slideLayout" Target="../slideLayouts/slideLayout280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0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89.xml"/><Relationship Id="rId12" Type="http://schemas.openxmlformats.org/officeDocument/2006/relationships/slideLayout" Target="../slideLayouts/slideLayout294.xml"/><Relationship Id="rId2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slideLayout" Target="../slideLayouts/slideLayout293.xml"/><Relationship Id="rId5" Type="http://schemas.openxmlformats.org/officeDocument/2006/relationships/slideLayout" Target="../slideLayouts/slideLayout287.xml"/><Relationship Id="rId10" Type="http://schemas.openxmlformats.org/officeDocument/2006/relationships/slideLayout" Target="../slideLayouts/slideLayout292.xml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2.xml"/><Relationship Id="rId3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301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305.xml"/><Relationship Id="rId5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304.xml"/><Relationship Id="rId4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303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3.xml"/><Relationship Id="rId3" Type="http://schemas.openxmlformats.org/officeDocument/2006/relationships/slideLayout" Target="../slideLayouts/slideLayout308.xml"/><Relationship Id="rId7" Type="http://schemas.openxmlformats.org/officeDocument/2006/relationships/slideLayout" Target="../slideLayouts/slideLayout312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07.xml"/><Relationship Id="rId1" Type="http://schemas.openxmlformats.org/officeDocument/2006/relationships/slideLayout" Target="../slideLayouts/slideLayout306.xml"/><Relationship Id="rId6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316.xml"/><Relationship Id="rId5" Type="http://schemas.openxmlformats.org/officeDocument/2006/relationships/slideLayout" Target="../slideLayouts/slideLayout310.xml"/><Relationship Id="rId10" Type="http://schemas.openxmlformats.org/officeDocument/2006/relationships/slideLayout" Target="../slideLayouts/slideLayout315.xml"/><Relationship Id="rId4" Type="http://schemas.openxmlformats.org/officeDocument/2006/relationships/slideLayout" Target="../slideLayouts/slideLayout309.xml"/><Relationship Id="rId9" Type="http://schemas.openxmlformats.org/officeDocument/2006/relationships/slideLayout" Target="../slideLayouts/slideLayout3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04107-6B60-4165-8C5F-8E5872D8DC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5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E60E9F-62F3-4F78-B818-15C2923A15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736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95A389-10A9-4BAE-BB8C-88086F5DF5FD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54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BFC10B-E0F9-4516-B3BE-575C4E5FC1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65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C693DF8-60D4-42C4-A78E-98978BE4A4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768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303DE7-8EFF-4190-BC34-263BDD85BC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7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6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Click to edit Master text styles</a:t>
            </a:r>
          </a:p>
          <a:p>
            <a:pPr lvl="1"/>
            <a:r>
              <a:rPr lang="nl-NL" smtClean="0"/>
              <a:t>Second level</a:t>
            </a:r>
          </a:p>
          <a:p>
            <a:pPr lvl="2"/>
            <a:r>
              <a:rPr lang="nl-NL" smtClean="0"/>
              <a:t>Third level</a:t>
            </a:r>
          </a:p>
          <a:p>
            <a:pPr lvl="3"/>
            <a:r>
              <a:rPr lang="nl-NL" smtClean="0"/>
              <a:t>Fourth level</a:t>
            </a:r>
          </a:p>
          <a:p>
            <a:pPr lvl="4"/>
            <a:r>
              <a:rPr lang="nl-NL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331C0A-E158-4D12-8004-C50A1DE2F65A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4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342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defTabSz="449263">
              <a:lnSpc>
                <a:spcPct val="10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29 Sept 2017</a:t>
            </a: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defTabSz="449263">
              <a:lnSpc>
                <a:spcPct val="10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mtClean="0"/>
              <a:t>Frew Mengistu (PhD) </a:t>
            </a: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defTabSz="449263">
              <a:lnSpc>
                <a:spcPct val="100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58AB42-44DD-4923-BDDB-2C3AC3B6FC5B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02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</p:sldLayoutIdLst>
  <p:hf hdr="0"/>
  <p:txStyles>
    <p:titleStyle>
      <a:lvl1pPr algn="ctr" defTabSz="449263" rtl="0" eaLnBrk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49263" rtl="0" eaLnBrk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49263" rtl="0" eaLnBrk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49263" rtl="0" eaLnBrk="0" fontAlgn="base" hangingPunct="0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itchFamily="34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457200" algn="ctr" defTabSz="449263" rtl="0" fontAlgn="base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914400" algn="ctr" defTabSz="449263" rtl="0" fontAlgn="base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1371600" algn="ctr" defTabSz="449263" rtl="0" fontAlgn="base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1828800" algn="ctr" defTabSz="449263" rtl="0" fontAlgn="base">
        <a:lnSpc>
          <a:spcPct val="12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1313" indent="-341313" algn="l" defTabSz="449263" rtl="0" eaLnBrk="0" fontAlgn="base" hangingPunct="0">
        <a:lnSpc>
          <a:spcPct val="124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lnSpc>
          <a:spcPct val="124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lnSpc>
          <a:spcPct val="124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•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lnSpc>
          <a:spcPct val="12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–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lnSpc>
          <a:spcPct val="12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pitchFamily="34" charset="0"/>
        <a:buChar char="»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fontAlgn="base">
        <a:lnSpc>
          <a:spcPct val="12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lnSpc>
          <a:spcPct val="12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lnSpc>
          <a:spcPct val="12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lnSpc>
          <a:spcPct val="124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1BB6F47-5A8F-468F-99B7-676750D348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471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32FFF-0A96-4FAA-936D-F575021DAB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95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8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82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0AB3A25-81BF-4135-B7E1-518F1391F9D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2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D6C8DE-4692-4054-B67D-CEFBD56D1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2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3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6FE00CD2-2987-4E20-9DCC-35AF65C5D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74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EC22A5-6A8B-4F8C-B64D-896EEA39DEA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3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  <p:sldLayoutId id="2147484122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D2323DA-BF3F-4895-83F6-7D3F9C0E2F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3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0DA24FA-ACB2-4A88-9C94-54601B2DE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4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714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29 Sept 2017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Frew Mengistu (PhD) 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22AD9CA-2CCF-4502-9A78-517953E47A08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55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B86AB94-F8A7-42AB-A4CC-246D4F945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41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3350D10-5FD9-4D5C-9E7D-0C25C5879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78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 smtClean="0">
                <a:cs typeface="Arial" charset="0"/>
              </a:rPr>
              <a:t>29 Sept 2017</a:t>
            </a:r>
            <a:endParaRPr lang="en-US"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 smtClean="0">
                <a:cs typeface="Arial" charset="0"/>
              </a:rPr>
              <a:t>Frew Mengistu (PhD) </a:t>
            </a:r>
            <a:endParaRPr lang="en-US"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CD4E84E-6F8B-4E68-8AEE-4FA6D17BEDB3}" type="slidenum">
              <a:rPr lang="en-US">
                <a:cs typeface="Arial" charset="0"/>
              </a:rPr>
              <a:pPr>
                <a:defRPr/>
              </a:pPr>
              <a:t>‹#›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90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E60E9F-62F3-4F78-B818-15C2923A15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846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B73CC37-1C93-499D-A6F2-BDF47BFB6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1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esa.un.org/unpd/wup/index.htm" TargetMode="Externa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2305051"/>
          </a:xfrm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Why study informality: changing meanings and expanding scopes </a:t>
            </a:r>
            <a:br>
              <a:rPr lang="en-US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</a:br>
            <a:r>
              <a:rPr lang="en-US" sz="27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By</a:t>
            </a:r>
            <a:r>
              <a:rPr lang="en-US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Frew</a:t>
            </a:r>
            <a:r>
              <a:rPr lang="en-US" sz="27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en-US" sz="2700" b="1" dirty="0" err="1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Mengistu</a:t>
            </a:r>
            <a:r>
              <a:rPr lang="en-US" sz="2700" b="1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 (PhD)</a:t>
            </a:r>
            <a:endParaRPr lang="en-US" sz="2700" b="1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4038600"/>
            <a:ext cx="7315200" cy="2057400"/>
          </a:xfrm>
          <a:blipFill>
            <a:blip r:embed="rId3"/>
            <a:tile tx="0" ty="0" sx="100000" sy="100000" flip="none" algn="tl"/>
          </a:blipFill>
        </p:spPr>
        <p:txBody>
          <a:bodyPr>
            <a:normAutofit fontScale="92500" lnSpcReduction="10000"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Social Inclusion and &amp; Energy Management for Informal Settlements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National Consultation Meeting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Gondar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858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>
          <a:xfrm>
            <a:off x="152400" y="14288"/>
            <a:ext cx="8915400" cy="519112"/>
          </a:xfrm>
          <a:solidFill>
            <a:srgbClr val="FF6600"/>
          </a:solidFill>
        </p:spPr>
        <p:txBody>
          <a:bodyPr/>
          <a:lstStyle/>
          <a:p>
            <a:r>
              <a:rPr lang="en-US" b="1" smtClean="0"/>
              <a:t>Street (side) vending </a:t>
            </a:r>
          </a:p>
        </p:txBody>
      </p:sp>
      <p:sp>
        <p:nvSpPr>
          <p:cNvPr id="131075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763000" cy="57912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en-US" smtClean="0"/>
              <a:t>Street (side) vending </a:t>
            </a:r>
          </a:p>
        </p:txBody>
      </p:sp>
      <p:sp>
        <p:nvSpPr>
          <p:cNvPr id="13107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</a:rPr>
              <a:t>29 Sept 2017</a:t>
            </a:r>
          </a:p>
        </p:txBody>
      </p:sp>
      <p:sp>
        <p:nvSpPr>
          <p:cNvPr id="131077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</a:rPr>
              <a:t>Frew Mengistu (PhD) </a:t>
            </a:r>
          </a:p>
        </p:txBody>
      </p:sp>
      <p:sp>
        <p:nvSpPr>
          <p:cNvPr id="13107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21CCCB9-ABE6-4F43-8213-54055F37C5AA}" type="slidenum">
              <a:rPr lang="en-US" smtClean="0">
                <a:solidFill>
                  <a:srgbClr val="898989"/>
                </a:solidFill>
              </a:rPr>
              <a:pPr eaLnBrk="1" hangingPunct="1"/>
              <a:t>10</a:t>
            </a:fld>
            <a:endParaRPr lang="en-US" smtClean="0">
              <a:solidFill>
                <a:srgbClr val="898989"/>
              </a:solidFill>
            </a:endParaRPr>
          </a:p>
        </p:txBody>
      </p:sp>
      <p:pic>
        <p:nvPicPr>
          <p:cNvPr id="131079" name="Picture 2" descr="F:\new photos\recent 4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3886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0" name="Picture 4" descr="F:\new photos\recent 4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9600"/>
            <a:ext cx="44196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37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9900"/>
          </a:solidFill>
        </p:spPr>
        <p:txBody>
          <a:bodyPr/>
          <a:lstStyle/>
          <a:p>
            <a:pPr eaLnBrk="1" hangingPunct="1"/>
            <a:r>
              <a:rPr lang="en-US" sz="3200" b="1" smtClean="0"/>
              <a:t>Megenagna street vending</a:t>
            </a:r>
          </a:p>
        </p:txBody>
      </p:sp>
      <p:sp>
        <p:nvSpPr>
          <p:cNvPr id="13414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</a:rPr>
              <a:t>29 Sept 2017</a:t>
            </a:r>
          </a:p>
        </p:txBody>
      </p:sp>
      <p:sp>
        <p:nvSpPr>
          <p:cNvPr id="13414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</a:rPr>
              <a:t>Frew Mengistu (PhD) </a:t>
            </a:r>
          </a:p>
        </p:txBody>
      </p:sp>
      <p:sp>
        <p:nvSpPr>
          <p:cNvPr id="13414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19C8F01-08BB-49D7-8226-D12A424E83E4}" type="slidenum">
              <a:rPr lang="en-US" smtClean="0">
                <a:solidFill>
                  <a:srgbClr val="898989"/>
                </a:solidFill>
              </a:rPr>
              <a:pPr eaLnBrk="1" hangingPunct="1"/>
              <a:t>11</a:t>
            </a:fld>
            <a:endParaRPr lang="en-US" smtClean="0">
              <a:solidFill>
                <a:srgbClr val="898989"/>
              </a:solidFill>
            </a:endParaRPr>
          </a:p>
        </p:txBody>
      </p:sp>
      <p:pic>
        <p:nvPicPr>
          <p:cNvPr id="134150" name="Picture 2" descr="H:\questionnaires\photojan2017 05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0913" y="709613"/>
            <a:ext cx="4343400" cy="5791200"/>
          </a:xfrm>
          <a:noFill/>
        </p:spPr>
      </p:pic>
      <p:pic>
        <p:nvPicPr>
          <p:cNvPr id="13415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09613"/>
            <a:ext cx="4532313" cy="604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4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FF9900"/>
          </a:solidFill>
        </p:spPr>
        <p:txBody>
          <a:bodyPr/>
          <a:lstStyle/>
          <a:p>
            <a:r>
              <a:rPr lang="en-US" sz="3000" dirty="0" smtClean="0">
                <a:latin typeface="Arial Black" pitchFamily="34" charset="0"/>
              </a:rPr>
              <a:t>WORKU SEFER: </a:t>
            </a:r>
            <a:r>
              <a:rPr lang="en-US" sz="3000" dirty="0" smtClean="0">
                <a:latin typeface="Arial Black" pitchFamily="34" charset="0"/>
              </a:rPr>
              <a:t>a consolidated settlement</a:t>
            </a:r>
            <a:endParaRPr lang="en-US" sz="3000" dirty="0" smtClean="0">
              <a:latin typeface="Arial Black" pitchFamily="34" charset="0"/>
            </a:endParaRPr>
          </a:p>
        </p:txBody>
      </p:sp>
      <p:sp>
        <p:nvSpPr>
          <p:cNvPr id="2662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60F56-F4C2-4E33-B0A4-8D4B059D457C}" type="slidenum">
              <a:rPr lang="nl-NL" smtClean="0"/>
              <a:pPr>
                <a:defRPr/>
              </a:pPr>
              <a:t>12</a:t>
            </a:fld>
            <a:endParaRPr lang="nl-NL" dirty="0" smtClean="0"/>
          </a:p>
        </p:txBody>
      </p:sp>
      <p:pic>
        <p:nvPicPr>
          <p:cNvPr id="128004" name="Picture 4" descr="EEE2C5C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7875" y="609600"/>
            <a:ext cx="7588250" cy="5516563"/>
          </a:xfrm>
          <a:noFill/>
        </p:spPr>
      </p:pic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128006" name="TextBox 6"/>
          <p:cNvSpPr txBox="1">
            <a:spLocks noChangeArrowheads="1"/>
          </p:cNvSpPr>
          <p:nvPr/>
        </p:nvSpPr>
        <p:spPr bwMode="auto">
          <a:xfrm>
            <a:off x="2819400" y="3657600"/>
            <a:ext cx="1447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mtClean="0">
                <a:solidFill>
                  <a:srgbClr val="000000"/>
                </a:solidFill>
              </a:rPr>
              <a:t>Drivers Training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mtClean="0">
                <a:solidFill>
                  <a:srgbClr val="000000"/>
                </a:solidFill>
              </a:rPr>
              <a:t>Centre </a:t>
            </a: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8007" name="TextBox 7"/>
          <p:cNvSpPr txBox="1">
            <a:spLocks noChangeArrowheads="1"/>
          </p:cNvSpPr>
          <p:nvPr/>
        </p:nvSpPr>
        <p:spPr bwMode="auto">
          <a:xfrm>
            <a:off x="4648200" y="1600200"/>
            <a:ext cx="22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Symap" pitchFamily="2" charset="0"/>
                <a:cs typeface="Symap" pitchFamily="2" charset="0"/>
              </a:rPr>
              <a:t>MA</a:t>
            </a: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8008" name="TextBox 8"/>
          <p:cNvSpPr txBox="1">
            <a:spLocks noChangeArrowheads="1"/>
          </p:cNvSpPr>
          <p:nvPr/>
        </p:nvSpPr>
        <p:spPr bwMode="auto">
          <a:xfrm>
            <a:off x="4648200" y="13716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mtClean="0">
                <a:solidFill>
                  <a:srgbClr val="000000"/>
                </a:solidFill>
              </a:rPr>
              <a:t>A</a:t>
            </a: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8009" name="TextBox 10"/>
          <p:cNvSpPr txBox="1">
            <a:spLocks noChangeArrowheads="1"/>
          </p:cNvSpPr>
          <p:nvPr/>
        </p:nvSpPr>
        <p:spPr bwMode="auto">
          <a:xfrm>
            <a:off x="3200400" y="6172200"/>
            <a:ext cx="228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mtClean="0">
                <a:solidFill>
                  <a:srgbClr val="000000"/>
                </a:solidFill>
              </a:rPr>
              <a:t>B</a:t>
            </a:r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895600" y="6096000"/>
            <a:ext cx="381000" cy="3048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3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685800"/>
          </a:xfrm>
          <a:solidFill>
            <a:srgbClr val="FF6600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atin typeface="Arial Black" pitchFamily="34" charset="0"/>
              </a:rPr>
              <a:t>Informality: livelihood </a:t>
            </a:r>
            <a:endParaRPr lang="en-US" b="1" dirty="0">
              <a:latin typeface="Arial Black" pitchFamily="34" charset="0"/>
            </a:endParaRPr>
          </a:p>
        </p:txBody>
      </p:sp>
      <p:sp>
        <p:nvSpPr>
          <p:cNvPr id="130051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</a:rPr>
              <a:t>29 Sept 2017</a:t>
            </a:r>
          </a:p>
        </p:txBody>
      </p:sp>
      <p:sp>
        <p:nvSpPr>
          <p:cNvPr id="130052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</a:rPr>
              <a:t>Frew Mengistu (PhD) </a:t>
            </a:r>
          </a:p>
        </p:txBody>
      </p:sp>
      <p:sp>
        <p:nvSpPr>
          <p:cNvPr id="13005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681D7C4-F1D6-4310-8FCB-C1CF6923DC6D}" type="slidenum">
              <a:rPr lang="en-US" smtClean="0">
                <a:solidFill>
                  <a:srgbClr val="898989"/>
                </a:solidFill>
              </a:rPr>
              <a:pPr eaLnBrk="1" hangingPunct="1"/>
              <a:t>13</a:t>
            </a:fld>
            <a:endParaRPr lang="en-US" smtClean="0">
              <a:solidFill>
                <a:srgbClr val="898989"/>
              </a:solidFill>
            </a:endParaRPr>
          </a:p>
        </p:txBody>
      </p:sp>
      <p:pic>
        <p:nvPicPr>
          <p:cNvPr id="1300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013" y="665163"/>
            <a:ext cx="3913187" cy="2936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0055" name="Picture 2" descr="F:\data chireka 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858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6" name="Picture 2" descr="F:\data chireka 1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576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7" name="Picture 2" descr="F:\data chireka 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7665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76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48B96-05D8-454D-B16C-2714A4967A90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16077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68580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1607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8915400" cy="54864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nl-NL" sz="2000" b="1" smtClean="0">
                <a:latin typeface="Arial" charset="0"/>
                <a:cs typeface="Arial" charset="0"/>
              </a:rPr>
              <a:t>Components &amp; Dimensions </a:t>
            </a:r>
            <a:r>
              <a:rPr lang="nl-NL" sz="2000" smtClean="0">
                <a:latin typeface="Arial" charset="0"/>
                <a:cs typeface="Arial" charset="0"/>
              </a:rPr>
              <a:t>:</a:t>
            </a:r>
            <a:r>
              <a:rPr lang="nl-NL" sz="200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endParaRPr lang="en-US" sz="2000" smtClean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60774" name="AutoShape 4"/>
          <p:cNvSpPr>
            <a:spLocks noChangeArrowheads="1"/>
          </p:cNvSpPr>
          <p:nvPr/>
        </p:nvSpPr>
        <p:spPr bwMode="auto">
          <a:xfrm>
            <a:off x="2360613" y="2654300"/>
            <a:ext cx="4279900" cy="1557338"/>
          </a:xfrm>
          <a:prstGeom prst="triangle">
            <a:avLst>
              <a:gd name="adj" fmla="val 50000"/>
            </a:avLst>
          </a:prstGeom>
          <a:solidFill>
            <a:srgbClr val="9966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10597" name="Rectangle 5"/>
          <p:cNvSpPr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Arial Black" pitchFamily="34" charset="0"/>
                <a:cs typeface="Arial" charset="0"/>
              </a:rPr>
              <a:t>COMPONENTS AND DIMENSIONS OF INFORMALITY</a:t>
            </a:r>
          </a:p>
        </p:txBody>
      </p:sp>
      <p:sp>
        <p:nvSpPr>
          <p:cNvPr id="160776" name="Text Box 6"/>
          <p:cNvSpPr txBox="1">
            <a:spLocks noChangeArrowheads="1"/>
          </p:cNvSpPr>
          <p:nvPr/>
        </p:nvSpPr>
        <p:spPr bwMode="auto">
          <a:xfrm rot="-2167001">
            <a:off x="-42863" y="2611438"/>
            <a:ext cx="4533901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u="sng" smtClean="0">
                <a:solidFill>
                  <a:srgbClr val="996600"/>
                </a:solidFill>
              </a:rPr>
              <a:t>ECONOMIC FINANCIAL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smtClean="0">
                <a:solidFill>
                  <a:srgbClr val="996600"/>
                </a:solidFill>
              </a:rPr>
              <a:t>THREAT of UNEMPLOYMENT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smtClean="0">
                <a:solidFill>
                  <a:srgbClr val="996600"/>
                </a:solidFill>
              </a:rPr>
              <a:t>NON-PRODUCTIVE JOBS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smtClean="0">
                <a:solidFill>
                  <a:srgbClr val="996600"/>
                </a:solidFill>
              </a:rPr>
              <a:t>LACK OF CREDIT WORTHINESS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smtClean="0">
                <a:solidFill>
                  <a:srgbClr val="996600"/>
                </a:solidFill>
              </a:rPr>
              <a:t>PERIPHERAL  ECONOMIC ACTIVITIES </a:t>
            </a:r>
          </a:p>
        </p:txBody>
      </p:sp>
      <p:sp>
        <p:nvSpPr>
          <p:cNvPr id="160777" name="Text Box 7"/>
          <p:cNvSpPr txBox="1">
            <a:spLocks noChangeArrowheads="1"/>
          </p:cNvSpPr>
          <p:nvPr/>
        </p:nvSpPr>
        <p:spPr bwMode="auto">
          <a:xfrm>
            <a:off x="5516563" y="4370388"/>
            <a:ext cx="11953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0778" name="Text Box 8"/>
          <p:cNvSpPr txBox="1">
            <a:spLocks noChangeArrowheads="1"/>
          </p:cNvSpPr>
          <p:nvPr/>
        </p:nvSpPr>
        <p:spPr bwMode="auto">
          <a:xfrm>
            <a:off x="5130800" y="43005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0779" name="Text Box 9"/>
          <p:cNvSpPr txBox="1">
            <a:spLocks noChangeArrowheads="1"/>
          </p:cNvSpPr>
          <p:nvPr/>
        </p:nvSpPr>
        <p:spPr bwMode="auto">
          <a:xfrm>
            <a:off x="2497138" y="4370388"/>
            <a:ext cx="436562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b="1" u="sng" smtClean="0">
                <a:solidFill>
                  <a:srgbClr val="339933"/>
                </a:solidFill>
              </a:rPr>
              <a:t>ENVIRONMENTAL/PHYSICAL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smtClean="0">
                <a:solidFill>
                  <a:srgbClr val="339933"/>
                </a:solidFill>
              </a:rPr>
              <a:t>LACK OF INFRASTRUCTURE 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339933"/>
                </a:solidFill>
              </a:rPr>
              <a:t> SERVICES, POOR DRIANAGE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339933"/>
                </a:solidFill>
              </a:rPr>
              <a:t>.SLUMIZATION, LACK of SANITATION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smtClean="0">
                <a:solidFill>
                  <a:srgbClr val="339933"/>
                </a:solidFill>
              </a:rPr>
              <a:t>SUBSTANDARD  SHELTER 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smtClean="0">
                <a:solidFill>
                  <a:srgbClr val="339933"/>
                </a:solidFill>
              </a:rPr>
              <a:t>HIGH EXPOSURE TO POLLUTANTS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b="1" smtClean="0">
                <a:solidFill>
                  <a:srgbClr val="339933"/>
                </a:solidFill>
              </a:rPr>
              <a:t>LOCATION ON HIGH RISK AREAS</a:t>
            </a:r>
          </a:p>
        </p:txBody>
      </p:sp>
      <p:sp>
        <p:nvSpPr>
          <p:cNvPr id="160780" name="Text Box 10"/>
          <p:cNvSpPr txBox="1">
            <a:spLocks noChangeArrowheads="1"/>
          </p:cNvSpPr>
          <p:nvPr/>
        </p:nvSpPr>
        <p:spPr bwMode="auto">
          <a:xfrm rot="2133464">
            <a:off x="5338763" y="1554163"/>
            <a:ext cx="416242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 u="sng" smtClean="0">
                <a:solidFill>
                  <a:srgbClr val="0000CC"/>
                </a:solidFill>
              </a:rPr>
              <a:t>SOCIAL/CULTURAL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Arial" charset="0"/>
              <a:buChar char="•"/>
            </a:pPr>
            <a:r>
              <a:rPr lang="nl-NL" sz="1600" b="1" smtClean="0">
                <a:solidFill>
                  <a:srgbClr val="0000CC"/>
                </a:solidFill>
              </a:rPr>
              <a:t>TENURE INSECURITY &amp; THREAT OF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nl-NL" sz="1600" b="1" smtClean="0">
                <a:solidFill>
                  <a:srgbClr val="0000CC"/>
                </a:solidFill>
              </a:rPr>
              <a:t>  EVICTION</a:t>
            </a:r>
            <a:endParaRPr lang="en-US" sz="1600" b="1" smtClean="0">
              <a:solidFill>
                <a:srgbClr val="0000CC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nl-NL" sz="1600" b="1" smtClean="0">
                <a:solidFill>
                  <a:srgbClr val="0000CC"/>
                </a:solidFill>
              </a:rPr>
              <a:t>LACK OF ACCESS TO HEALTH &amp; EDU.</a:t>
            </a:r>
            <a:endParaRPr lang="en-US" sz="1600" b="1" smtClean="0">
              <a:solidFill>
                <a:srgbClr val="0000CC"/>
              </a:solidFill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1600" b="1" smtClean="0">
                <a:solidFill>
                  <a:srgbClr val="0000CC"/>
                </a:solidFill>
              </a:rPr>
              <a:t>FAMILY BREAKDOWN, ORPHAN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1600" b="1" smtClean="0">
                <a:solidFill>
                  <a:srgbClr val="0000CC"/>
                </a:solidFill>
              </a:rPr>
              <a:t>CRIME AND SENSE OF INSECURITY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1600" b="1" smtClean="0">
                <a:solidFill>
                  <a:srgbClr val="0000CC"/>
                </a:solidFill>
              </a:rPr>
              <a:t>LOST CULTURAL IDENTITY AND SELF ESTEEM </a:t>
            </a:r>
          </a:p>
        </p:txBody>
      </p:sp>
      <p:sp>
        <p:nvSpPr>
          <p:cNvPr id="21517" name="AutoShape 11"/>
          <p:cNvSpPr>
            <a:spLocks noChangeArrowheads="1"/>
          </p:cNvSpPr>
          <p:nvPr/>
        </p:nvSpPr>
        <p:spPr bwMode="auto">
          <a:xfrm>
            <a:off x="6640513" y="4564063"/>
            <a:ext cx="852487" cy="8524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lnTo>
                  <a:pt x="15429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1518" name="AutoShape 12"/>
          <p:cNvSpPr>
            <a:spLocks noChangeArrowheads="1"/>
          </p:cNvSpPr>
          <p:nvPr/>
        </p:nvSpPr>
        <p:spPr bwMode="auto">
          <a:xfrm rot="13168344">
            <a:off x="4075113" y="1606550"/>
            <a:ext cx="850900" cy="85248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lnTo>
                  <a:pt x="15429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1519" name="AutoShape 13"/>
          <p:cNvSpPr>
            <a:spLocks noChangeArrowheads="1"/>
          </p:cNvSpPr>
          <p:nvPr/>
        </p:nvSpPr>
        <p:spPr bwMode="auto">
          <a:xfrm rot="5400000">
            <a:off x="1579563" y="4564063"/>
            <a:ext cx="852487" cy="8524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17694720 60000 65536"/>
              <a:gd name="T17" fmla="*/ 11796480 60000 65536"/>
              <a:gd name="T18" fmla="*/ 17694720 60000 65536"/>
              <a:gd name="T19" fmla="*/ 11796480 60000 65536"/>
              <a:gd name="T20" fmla="*/ 5898240 60000 65536"/>
              <a:gd name="T21" fmla="*/ 5898240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lnTo>
                  <a:pt x="15429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60784" name="TextBox 15"/>
          <p:cNvSpPr txBox="1">
            <a:spLocks noChangeArrowheads="1"/>
          </p:cNvSpPr>
          <p:nvPr/>
        </p:nvSpPr>
        <p:spPr bwMode="auto">
          <a:xfrm>
            <a:off x="3390900" y="3381375"/>
            <a:ext cx="2362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2400" b="1" dirty="0" smtClean="0">
                <a:solidFill>
                  <a:srgbClr val="000000"/>
                </a:solidFill>
              </a:rPr>
              <a:t>INFORMALITY </a:t>
            </a:r>
            <a:endParaRPr lang="en-US" sz="2400" b="1" dirty="0" smtClean="0">
              <a:solidFill>
                <a:srgbClr val="000000"/>
              </a:solidFill>
            </a:endParaRPr>
          </a:p>
        </p:txBody>
      </p:sp>
      <p:sp>
        <p:nvSpPr>
          <p:cNvPr id="160785" name="TextBox 17"/>
          <p:cNvSpPr txBox="1">
            <a:spLocks noChangeArrowheads="1"/>
          </p:cNvSpPr>
          <p:nvPr/>
        </p:nvSpPr>
        <p:spPr bwMode="auto">
          <a:xfrm>
            <a:off x="0" y="1143000"/>
            <a:ext cx="4191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srgbClr val="FF0000"/>
                </a:solidFill>
              </a:rPr>
              <a:t>POLITICAL</a:t>
            </a:r>
            <a:r>
              <a:rPr lang="nl-NL" smtClean="0">
                <a:solidFill>
                  <a:srgbClr val="000000"/>
                </a:solidFill>
              </a:rPr>
              <a:t>: </a:t>
            </a:r>
            <a:r>
              <a:rPr lang="nl-NL" smtClean="0">
                <a:solidFill>
                  <a:srgbClr val="FF0000"/>
                </a:solidFill>
              </a:rPr>
              <a:t>Exclusion from policy &amp; planning </a:t>
            </a:r>
            <a:r>
              <a:rPr lang="nl-NL" b="1" smtClean="0">
                <a:solidFill>
                  <a:srgbClr val="C00000"/>
                </a:solidFill>
              </a:rPr>
              <a:t>decision making, </a:t>
            </a:r>
            <a:r>
              <a:rPr lang="nl-NL" smtClean="0">
                <a:solidFill>
                  <a:srgbClr val="FF0000"/>
                </a:solidFill>
              </a:rPr>
              <a:t>disconnected from urban or national political issues, unable to organize themselves to infuenece   </a:t>
            </a:r>
            <a:r>
              <a:rPr lang="nl-NL" b="1" smtClean="0">
                <a:solidFill>
                  <a:srgbClr val="FF0000"/>
                </a:solidFill>
              </a:rPr>
              <a:t>decision making,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srgbClr val="FF0000"/>
                </a:solidFill>
              </a:rPr>
              <a:t>powerlessness</a:t>
            </a: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8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533400"/>
          </a:xfrm>
          <a:solidFill>
            <a:srgbClr val="FF6600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Origin of the concept of informality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94360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nl-NL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Oscar Lewis</a:t>
            </a:r>
            <a:r>
              <a:rPr lang="nl-NL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studied the urban poor in Pureto Rico and Mexico in the late 1950s and early 60s; advanced a theory of the </a:t>
            </a:r>
            <a:r>
              <a:rPr lang="nl-NL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 culture of poverty”</a:t>
            </a:r>
            <a:r>
              <a:rPr lang="nl-NL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much in common with </a:t>
            </a:r>
            <a:r>
              <a:rPr lang="nl-NL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Chicago School views </a:t>
            </a:r>
          </a:p>
          <a:p>
            <a:pPr>
              <a:buFont typeface="Wingdings" pitchFamily="2" charset="2"/>
              <a:buChar char="q"/>
            </a:pPr>
            <a:r>
              <a:rPr lang="nl-NL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Hart Keith </a:t>
            </a:r>
            <a:r>
              <a:rPr lang="en-US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(a German Anthropologist)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(1973)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Informal Income Opportunities and Urban Employment in Ghana’, used the term 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 informal sector”</a:t>
            </a: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for the first time and made the distinction between formal and informal sectors</a:t>
            </a:r>
          </a:p>
          <a:p>
            <a:pPr lvl="0">
              <a:buFont typeface="Wingdings" pitchFamily="2" charset="2"/>
              <a:buChar char="q"/>
              <a:defRPr/>
            </a:pP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Report of 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  <a:cs typeface="Arial" charset="0"/>
              </a:rPr>
              <a:t>Employment Mission in Kenya 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under the World Employment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Programme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of the International </a:t>
            </a:r>
            <a:r>
              <a:rPr lang="en-US" sz="2800" dirty="0" err="1">
                <a:solidFill>
                  <a:prstClr val="black"/>
                </a:solidFill>
                <a:latin typeface="Arial" charset="0"/>
                <a:cs typeface="Arial" charset="0"/>
              </a:rPr>
              <a:t>Labour</a:t>
            </a:r>
            <a:r>
              <a:rPr lang="en-US" sz="2800" dirty="0">
                <a:solidFill>
                  <a:prstClr val="black"/>
                </a:solidFill>
                <a:latin typeface="Arial" charset="0"/>
                <a:cs typeface="Arial" charset="0"/>
              </a:rPr>
              <a:t>  Organization – ILO 1972</a:t>
            </a:r>
          </a:p>
          <a:p>
            <a:pPr>
              <a:buFont typeface="Wingdings" pitchFamily="2" charset="2"/>
              <a:buChar char="q"/>
            </a:pPr>
            <a:endParaRPr lang="en-US" sz="2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64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</a:rPr>
              <a:t>29 Sept 2017</a:t>
            </a:r>
          </a:p>
        </p:txBody>
      </p:sp>
      <p:sp>
        <p:nvSpPr>
          <p:cNvPr id="40965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</a:rPr>
              <a:t>Frew Mengistu (PhD) </a:t>
            </a:r>
          </a:p>
        </p:txBody>
      </p:sp>
      <p:sp>
        <p:nvSpPr>
          <p:cNvPr id="4096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1E44688-AA40-414A-8477-3E382B6EA5DF}" type="slidenum">
              <a:rPr lang="en-US" smtClean="0">
                <a:solidFill>
                  <a:srgbClr val="898989"/>
                </a:solidFill>
              </a:rPr>
              <a:pPr eaLnBrk="1" hangingPunct="1"/>
              <a:t>15</a:t>
            </a:fld>
            <a:endParaRPr 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9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685800"/>
          </a:xfrm>
          <a:solidFill>
            <a:srgbClr val="FF6600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Understanding Informality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943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b="1" dirty="0" smtClean="0">
                <a:solidFill>
                  <a:srgbClr val="FF0000"/>
                </a:solidFill>
              </a:rPr>
              <a:t>Informality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nl-NL" dirty="0" smtClean="0">
                <a:latin typeface="Arial" pitchFamily="34" charset="0"/>
                <a:cs typeface="Arial" pitchFamily="34" charset="0"/>
              </a:rPr>
              <a:t>Non </a:t>
            </a:r>
            <a:r>
              <a:rPr lang="nl-NL" dirty="0">
                <a:latin typeface="Arial" pitchFamily="34" charset="0"/>
                <a:cs typeface="Arial" pitchFamily="34" charset="0"/>
              </a:rPr>
              <a:t>conforming to </a:t>
            </a:r>
            <a:r>
              <a:rPr lang="nl-NL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regulations</a:t>
            </a:r>
            <a:r>
              <a:rPr lang="nl-NL" dirty="0">
                <a:latin typeface="Arial" pitchFamily="34" charset="0"/>
                <a:cs typeface="Arial" pitchFamily="34" charset="0"/>
              </a:rPr>
              <a:t>, </a:t>
            </a:r>
            <a:r>
              <a:rPr lang="nl-NL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registration requirements</a:t>
            </a:r>
            <a:r>
              <a:rPr lang="nl-NL" dirty="0">
                <a:latin typeface="Arial" pitchFamily="34" charset="0"/>
                <a:cs typeface="Arial" pitchFamily="34" charset="0"/>
              </a:rPr>
              <a:t> and </a:t>
            </a:r>
            <a:r>
              <a:rPr lang="nl-NL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tax </a:t>
            </a:r>
            <a:r>
              <a:rPr lang="nl-NL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obligations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nl-NL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lvl="0" eaLnBrk="1" hangingPunct="1">
              <a:buFont typeface="Wingdings" pitchFamily="2" charset="2"/>
              <a:buChar char="§"/>
            </a:pPr>
            <a:r>
              <a:rPr lang="nl-NL" sz="2800" b="1" i="1" dirty="0">
                <a:solidFill>
                  <a:srgbClr val="0070C0"/>
                </a:solidFill>
                <a:latin typeface="Arial" charset="0"/>
                <a:cs typeface="Arial" charset="0"/>
              </a:rPr>
              <a:t>Non-conformist</a:t>
            </a:r>
            <a:r>
              <a:rPr lang="nl-NL" sz="2800" b="1" dirty="0">
                <a:solidFill>
                  <a:srgbClr val="FF0000"/>
                </a:solidFill>
                <a:latin typeface="Arial" charset="0"/>
                <a:cs typeface="Arial" charset="0"/>
              </a:rPr>
              <a:t> but legitimate (not totally legal but are socially acceptable or perceived right)</a:t>
            </a:r>
            <a:r>
              <a:rPr lang="nl-NL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endParaRPr lang="nl-NL" sz="28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lvl="0" indent="0" eaLnBrk="1" hangingPunct="1">
              <a:buNone/>
            </a:pPr>
            <a:endParaRPr lang="nl-NL" sz="28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dirty="0">
                <a:latin typeface="Arial" pitchFamily="34" charset="0"/>
                <a:ea typeface="Times New Roman"/>
                <a:cs typeface="Arial" pitchFamily="34" charset="0"/>
              </a:rPr>
              <a:t>Informal properties are properties acquired without formal titling and/or built without an official building permit and planning consent (</a:t>
            </a:r>
            <a:r>
              <a:rPr lang="en-US" sz="2400" dirty="0">
                <a:latin typeface="Arial" pitchFamily="34" charset="0"/>
                <a:ea typeface="Times New Roman"/>
                <a:cs typeface="Arial" pitchFamily="34" charset="0"/>
              </a:rPr>
              <a:t>Hansen and </a:t>
            </a:r>
            <a:r>
              <a:rPr lang="en-US" sz="2400" dirty="0" err="1">
                <a:latin typeface="Arial" pitchFamily="34" charset="0"/>
                <a:ea typeface="Times New Roman"/>
                <a:cs typeface="Arial" pitchFamily="34" charset="0"/>
              </a:rPr>
              <a:t>Mariken</a:t>
            </a:r>
            <a:r>
              <a:rPr lang="en-US" sz="2400" dirty="0">
                <a:latin typeface="Arial" pitchFamily="34" charset="0"/>
                <a:ea typeface="Times New Roman"/>
                <a:cs typeface="Arial" pitchFamily="34" charset="0"/>
              </a:rPr>
              <a:t> 2004:9</a:t>
            </a:r>
            <a:r>
              <a:rPr lang="en-US" dirty="0">
                <a:latin typeface="Arial" pitchFamily="34" charset="0"/>
                <a:ea typeface="Times New Roman"/>
                <a:cs typeface="Arial" pitchFamily="34" charset="0"/>
              </a:rPr>
              <a:t>).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nl-NL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 smtClean="0">
              <a:ea typeface="Times New Roman"/>
              <a:cs typeface="Times New Roman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§"/>
              <a:defRPr/>
            </a:pPr>
            <a:endParaRPr lang="en-US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14131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</a:rPr>
              <a:t>29 Sept 2017</a:t>
            </a:r>
          </a:p>
        </p:txBody>
      </p:sp>
      <p:sp>
        <p:nvSpPr>
          <p:cNvPr id="14131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AFC830B-2642-4AEA-B78E-38F431C53136}" type="slidenum">
              <a:rPr lang="en-US" smtClean="0">
                <a:solidFill>
                  <a:srgbClr val="898989"/>
                </a:solidFill>
              </a:rPr>
              <a:pPr eaLnBrk="1" hangingPunct="1"/>
              <a:t>16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141318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</a:rPr>
              <a:t>Frew Mengistu (PhD) </a:t>
            </a:r>
          </a:p>
        </p:txBody>
      </p:sp>
    </p:spTree>
    <p:extLst>
      <p:ext uri="{BB962C8B-B14F-4D97-AF65-F5344CB8AC3E}">
        <p14:creationId xmlns:p14="http://schemas.microsoft.com/office/powerpoint/2010/main" val="377446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9900"/>
          </a:solidFill>
        </p:spPr>
        <p:txBody>
          <a:bodyPr/>
          <a:lstStyle/>
          <a:p>
            <a:pPr eaLnBrk="1" hangingPunct="1">
              <a:defRPr/>
            </a:pPr>
            <a:r>
              <a:rPr lang="nl-NL" dirty="0" smtClean="0">
                <a:latin typeface="Arial Black" pitchFamily="34" charset="0"/>
              </a:rPr>
              <a:t>Understanding informality</a:t>
            </a:r>
            <a:endParaRPr lang="en-US" dirty="0" smtClean="0">
              <a:latin typeface="Arial Black" pitchFamily="34" charset="0"/>
            </a:endParaRPr>
          </a:p>
        </p:txBody>
      </p:sp>
      <p:sp>
        <p:nvSpPr>
          <p:cNvPr id="135171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86800" cy="54403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dirty="0" smtClean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Informal:</a:t>
            </a:r>
          </a:p>
          <a:p>
            <a:pPr eaLnBrk="1" hangingPunct="1">
              <a:buFont typeface="Arial" charset="0"/>
              <a:buNone/>
            </a:pPr>
            <a:r>
              <a:rPr lang="nl-NL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	</a:t>
            </a:r>
            <a:r>
              <a:rPr lang="nl-NL" sz="2800" dirty="0">
                <a:latin typeface="Arial" charset="0"/>
                <a:cs typeface="Arial" charset="0"/>
              </a:rPr>
              <a:t>E</a:t>
            </a:r>
            <a:r>
              <a:rPr lang="en-US" sz="2800" dirty="0" err="1" smtClean="0">
                <a:latin typeface="Arial" charset="0"/>
                <a:cs typeface="Arial" charset="0"/>
              </a:rPr>
              <a:t>xistence</a:t>
            </a:r>
            <a:r>
              <a:rPr lang="en-US" sz="2800" dirty="0" smtClean="0">
                <a:latin typeface="Arial" charset="0"/>
                <a:cs typeface="Arial" charset="0"/>
              </a:rPr>
              <a:t>  of conditions and processes which are not recognized, sanctioned or controlled by any official criteria and/or mechanisms</a:t>
            </a:r>
            <a:endParaRPr lang="nl-NL" sz="2800" dirty="0" smtClean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r>
              <a:rPr lang="nl-NL" dirty="0" smtClean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Informal economy:</a:t>
            </a:r>
          </a:p>
          <a:p>
            <a:pPr eaLnBrk="1" hangingPunct="1">
              <a:buFont typeface="Arial" charset="0"/>
              <a:buNone/>
            </a:pPr>
            <a:r>
              <a:rPr lang="nl-NL" dirty="0" smtClean="0">
                <a:latin typeface="Arial" charset="0"/>
                <a:cs typeface="Arial" charset="0"/>
              </a:rPr>
              <a:t>	Income-earning activities </a:t>
            </a:r>
            <a:r>
              <a:rPr lang="nl-NL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unregulated by the institutions of society</a:t>
            </a:r>
            <a:r>
              <a:rPr lang="nl-NL" dirty="0" smtClean="0">
                <a:latin typeface="Arial" charset="0"/>
                <a:cs typeface="Arial" charset="0"/>
              </a:rPr>
              <a:t> in a legal and social environment </a:t>
            </a:r>
            <a:r>
              <a:rPr lang="nl-NL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in which similar activities are regulated</a:t>
            </a:r>
            <a:r>
              <a:rPr lang="nl-NL" dirty="0" smtClean="0">
                <a:latin typeface="Arial" charset="0"/>
                <a:cs typeface="Arial" charset="0"/>
              </a:rPr>
              <a:t> </a:t>
            </a:r>
            <a:r>
              <a:rPr lang="nl-NL" sz="2400" dirty="0" smtClean="0">
                <a:latin typeface="Arial" charset="0"/>
                <a:cs typeface="Arial" charset="0"/>
              </a:rPr>
              <a:t>(Castells and Portes 1989)</a:t>
            </a:r>
          </a:p>
          <a:p>
            <a:pPr eaLnBrk="1" hangingPunct="1">
              <a:buFont typeface="Arial" charset="0"/>
              <a:buNone/>
            </a:pPr>
            <a:r>
              <a:rPr lang="nl-NL" dirty="0" smtClean="0">
                <a:latin typeface="Arial" charset="0"/>
                <a:cs typeface="Arial" charset="0"/>
              </a:rPr>
              <a:t> </a:t>
            </a:r>
            <a:r>
              <a:rPr lang="nl-NL" dirty="0" smtClean="0">
                <a:latin typeface="Arial Black" pitchFamily="34" charset="0"/>
                <a:cs typeface="Arial" charset="0"/>
              </a:rPr>
              <a:t> </a:t>
            </a:r>
            <a:r>
              <a:rPr lang="nl-NL" dirty="0" smtClean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 </a:t>
            </a:r>
          </a:p>
          <a:p>
            <a:pPr eaLnBrk="1" hangingPunct="1">
              <a:buFont typeface="Arial" charset="0"/>
              <a:buNone/>
            </a:pPr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E8DBB-9EDE-4215-9A5E-E535D74B7F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21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FF6600"/>
          </a:solidFill>
        </p:spPr>
        <p:txBody>
          <a:bodyPr/>
          <a:lstStyle/>
          <a:p>
            <a:pPr eaLnBrk="1" hangingPunct="1"/>
            <a:r>
              <a:rPr lang="nl-NL" smtClean="0">
                <a:latin typeface="Arial Black" pitchFamily="34" charset="0"/>
              </a:rPr>
              <a:t>Informality: categorization </a:t>
            </a:r>
            <a:endParaRPr lang="en-US" smtClean="0"/>
          </a:p>
        </p:txBody>
      </p:sp>
      <p:sp>
        <p:nvSpPr>
          <p:cNvPr id="139267" name="Content Placeholder 2"/>
          <p:cNvSpPr>
            <a:spLocks noGrp="1"/>
          </p:cNvSpPr>
          <p:nvPr>
            <p:ph idx="1"/>
          </p:nvPr>
        </p:nvSpPr>
        <p:spPr>
          <a:xfrm>
            <a:off x="457200" y="636588"/>
            <a:ext cx="8229600" cy="5676900"/>
          </a:xfrm>
        </p:spPr>
        <p:txBody>
          <a:bodyPr/>
          <a:lstStyle/>
          <a:p>
            <a:pPr lvl="0" eaLnBrk="1" hangingPunct="1">
              <a:lnSpc>
                <a:spcPct val="80000"/>
              </a:lnSpc>
              <a:buNone/>
            </a:pPr>
            <a:r>
              <a:rPr lang="en-US" sz="2400" b="1" kern="0" dirty="0" smtClean="0">
                <a:solidFill>
                  <a:srgbClr val="FF3300"/>
                </a:solidFill>
                <a:latin typeface="Arial"/>
                <a:cs typeface="Arial"/>
              </a:rPr>
              <a:t>licit </a:t>
            </a:r>
            <a:r>
              <a:rPr lang="en-US" sz="2400" kern="0" dirty="0" smtClean="0">
                <a:solidFill>
                  <a:srgbClr val="000099"/>
                </a:solidFill>
                <a:latin typeface="Arial"/>
                <a:cs typeface="Arial"/>
              </a:rPr>
              <a:t>: </a:t>
            </a:r>
            <a:r>
              <a:rPr lang="en-US" sz="2400" kern="0" dirty="0">
                <a:solidFill>
                  <a:srgbClr val="000099"/>
                </a:solidFill>
                <a:latin typeface="Arial"/>
                <a:cs typeface="Arial"/>
              </a:rPr>
              <a:t>not totally legal, but socially </a:t>
            </a:r>
            <a:r>
              <a:rPr lang="en-US" sz="2400" kern="0" dirty="0" smtClean="0">
                <a:solidFill>
                  <a:srgbClr val="000099"/>
                </a:solidFill>
                <a:latin typeface="Arial"/>
                <a:cs typeface="Arial"/>
              </a:rPr>
              <a:t>acceptable</a:t>
            </a:r>
          </a:p>
          <a:p>
            <a:pPr lvl="0" eaLnBrk="1" hangingPunct="1">
              <a:lnSpc>
                <a:spcPct val="80000"/>
              </a:lnSpc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Illicit: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‘illegal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’ or disapproved by society</a:t>
            </a:r>
            <a:endParaRPr lang="en-US" sz="2400" kern="0" dirty="0">
              <a:solidFill>
                <a:srgbClr val="000099"/>
              </a:solidFill>
              <a:latin typeface="Arial"/>
              <a:cs typeface="Arial"/>
            </a:endParaRPr>
          </a:p>
          <a:p>
            <a:pPr eaLnBrk="1" hangingPunct="1">
              <a:buFont typeface="Arial" charset="0"/>
              <a:buNone/>
            </a:pPr>
            <a:endParaRPr lang="nl-NL" dirty="0" smtClean="0">
              <a:latin typeface="Arial" charset="0"/>
              <a:cs typeface="Arial" charset="0"/>
            </a:endParaRPr>
          </a:p>
          <a:p>
            <a:pPr eaLnBrk="1" hangingPunct="1">
              <a:buFont typeface="Wingdings" pitchFamily="2" charset="2"/>
              <a:buChar char="q"/>
            </a:pPr>
            <a:endParaRPr lang="nl-NL" dirty="0" smtClean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endParaRPr lang="nl-NL" dirty="0" smtClean="0">
              <a:latin typeface="Arial" charset="0"/>
              <a:cs typeface="Arial" charset="0"/>
            </a:endParaRPr>
          </a:p>
          <a:p>
            <a:pPr eaLnBrk="1" hangingPunct="1">
              <a:buFont typeface="Arial" charset="0"/>
              <a:buNone/>
            </a:pPr>
            <a:endParaRPr lang="nl-NL" dirty="0" smtClean="0">
              <a:latin typeface="Arial" charset="0"/>
              <a:cs typeface="Arial" charset="0"/>
            </a:endParaRPr>
          </a:p>
        </p:txBody>
      </p:sp>
      <p:sp>
        <p:nvSpPr>
          <p:cNvPr id="139268" name="TextBox 4"/>
          <p:cNvSpPr txBox="1">
            <a:spLocks noChangeArrowheads="1"/>
          </p:cNvSpPr>
          <p:nvPr/>
        </p:nvSpPr>
        <p:spPr bwMode="auto">
          <a:xfrm>
            <a:off x="4495800" y="137160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mtClean="0">
                <a:solidFill>
                  <a:prstClr val="black"/>
                </a:solidFill>
              </a:rPr>
              <a:t>FORMAL</a:t>
            </a: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9269" name="TextBox 5"/>
          <p:cNvSpPr txBox="1">
            <a:spLocks noChangeArrowheads="1"/>
          </p:cNvSpPr>
          <p:nvPr/>
        </p:nvSpPr>
        <p:spPr bwMode="auto">
          <a:xfrm>
            <a:off x="1981200" y="2895600"/>
            <a:ext cx="152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mtClean="0">
                <a:solidFill>
                  <a:prstClr val="black"/>
                </a:solidFill>
              </a:rPr>
              <a:t>CRIMINAL</a:t>
            </a: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9270" name="TextBox 6"/>
          <p:cNvSpPr txBox="1">
            <a:spLocks noChangeArrowheads="1"/>
          </p:cNvSpPr>
          <p:nvPr/>
        </p:nvSpPr>
        <p:spPr bwMode="auto">
          <a:xfrm>
            <a:off x="5410200" y="365760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mtClean="0">
                <a:solidFill>
                  <a:prstClr val="black"/>
                </a:solidFill>
              </a:rPr>
              <a:t>INFORMAL </a:t>
            </a:r>
            <a:endParaRPr lang="en-US" smtClean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3048000" y="1600200"/>
            <a:ext cx="1371600" cy="990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429000" y="1905000"/>
            <a:ext cx="10668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139269" idx="3"/>
          </p:cNvCxnSpPr>
          <p:nvPr/>
        </p:nvCxnSpPr>
        <p:spPr>
          <a:xfrm rot="10800000">
            <a:off x="3505200" y="3086100"/>
            <a:ext cx="1600200" cy="571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352800" y="3352800"/>
            <a:ext cx="14478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6200000" flipV="1">
            <a:off x="4914900" y="2247900"/>
            <a:ext cx="1524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6200000" flipH="1">
            <a:off x="5219700" y="2095500"/>
            <a:ext cx="15240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609600" y="4191000"/>
          <a:ext cx="7162800" cy="1692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7600"/>
                <a:gridCol w="2387600"/>
                <a:gridCol w="2387600"/>
              </a:tblGrid>
              <a:tr h="579337">
                <a:tc>
                  <a:txBody>
                    <a:bodyPr/>
                    <a:lstStyle/>
                    <a:p>
                      <a:r>
                        <a:rPr lang="nl-NL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Process of production &amp; distribution </a:t>
                      </a:r>
                      <a:endParaRPr lang="en-US" sz="16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7" marB="45737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Final product</a:t>
                      </a:r>
                      <a:endParaRPr lang="en-US" sz="16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7" marB="45737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dirty="0" smtClean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Economy type </a:t>
                      </a:r>
                      <a:endParaRPr lang="en-US" sz="16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7" marB="45737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979"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latin typeface="Arial" pitchFamily="34" charset="0"/>
                          <a:cs typeface="Arial" pitchFamily="34" charset="0"/>
                        </a:rPr>
                        <a:t>Formal 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7" marB="45737"/>
                </a:tc>
              </a:tr>
              <a:tr h="370979"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latin typeface="Arial" pitchFamily="34" charset="0"/>
                          <a:cs typeface="Arial" pitchFamily="34" charset="0"/>
                        </a:rPr>
                        <a:t>Informal 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7" marB="45737"/>
                </a:tc>
              </a:tr>
              <a:tr h="370979"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latin typeface="Arial" pitchFamily="34" charset="0"/>
                          <a:cs typeface="Arial" pitchFamily="34" charset="0"/>
                        </a:rPr>
                        <a:t>+ or -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7" marB="4573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latin typeface="Arial" pitchFamily="34" charset="0"/>
                          <a:cs typeface="Arial" pitchFamily="34" charset="0"/>
                        </a:rPr>
                        <a:t>Criminal </a:t>
                      </a:r>
                      <a:endParaRPr lang="en-US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37" marB="45737"/>
                </a:tc>
              </a:tr>
            </a:tbl>
          </a:graphicData>
        </a:graphic>
      </p:graphicFrame>
      <p:sp>
        <p:nvSpPr>
          <p:cNvPr id="139299" name="TextBox 23"/>
          <p:cNvSpPr txBox="1">
            <a:spLocks noChangeArrowheads="1"/>
          </p:cNvSpPr>
          <p:nvPr/>
        </p:nvSpPr>
        <p:spPr bwMode="auto">
          <a:xfrm>
            <a:off x="3429000" y="18288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mtClean="0">
                <a:solidFill>
                  <a:prstClr val="black"/>
                </a:solidFill>
              </a:rPr>
              <a:t>C</a:t>
            </a: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9300" name="TextBox 24"/>
          <p:cNvSpPr txBox="1">
            <a:spLocks noChangeArrowheads="1"/>
          </p:cNvSpPr>
          <p:nvPr/>
        </p:nvSpPr>
        <p:spPr bwMode="auto">
          <a:xfrm>
            <a:off x="4267200" y="2286000"/>
            <a:ext cx="304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mtClean="0">
                <a:solidFill>
                  <a:prstClr val="black"/>
                </a:solidFill>
              </a:rPr>
              <a:t>D</a:t>
            </a: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9301" name="TextBox 25"/>
          <p:cNvSpPr txBox="1">
            <a:spLocks noChangeArrowheads="1"/>
          </p:cNvSpPr>
          <p:nvPr/>
        </p:nvSpPr>
        <p:spPr bwMode="auto">
          <a:xfrm>
            <a:off x="4191000" y="3048000"/>
            <a:ext cx="53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mtClean="0">
                <a:solidFill>
                  <a:prstClr val="black"/>
                </a:solidFill>
              </a:rPr>
              <a:t>F</a:t>
            </a: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9302" name="TextBox 27"/>
          <p:cNvSpPr txBox="1">
            <a:spLocks noChangeArrowheads="1"/>
          </p:cNvSpPr>
          <p:nvPr/>
        </p:nvSpPr>
        <p:spPr bwMode="auto">
          <a:xfrm>
            <a:off x="3276600" y="3581400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mtClean="0">
                <a:solidFill>
                  <a:prstClr val="black"/>
                </a:solidFill>
              </a:rPr>
              <a:t>E</a:t>
            </a: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9303" name="TextBox 29"/>
          <p:cNvSpPr txBox="1">
            <a:spLocks noChangeArrowheads="1"/>
          </p:cNvSpPr>
          <p:nvPr/>
        </p:nvSpPr>
        <p:spPr bwMode="auto">
          <a:xfrm>
            <a:off x="6324600" y="2438400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mtClean="0">
                <a:solidFill>
                  <a:prstClr val="black"/>
                </a:solidFill>
              </a:rPr>
              <a:t>A</a:t>
            </a: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9304" name="TextBox 31"/>
          <p:cNvSpPr txBox="1">
            <a:spLocks noChangeArrowheads="1"/>
          </p:cNvSpPr>
          <p:nvPr/>
        </p:nvSpPr>
        <p:spPr bwMode="auto">
          <a:xfrm>
            <a:off x="5105400" y="2590800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mtClean="0">
                <a:solidFill>
                  <a:prstClr val="black"/>
                </a:solidFill>
              </a:rPr>
              <a:t>B</a:t>
            </a: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0" name="Date Placeholder 19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0877D-830D-4FFB-B8D2-307F5750BD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9307" name="TextBox 23"/>
          <p:cNvSpPr txBox="1">
            <a:spLocks noChangeArrowheads="1"/>
          </p:cNvSpPr>
          <p:nvPr/>
        </p:nvSpPr>
        <p:spPr bwMode="auto">
          <a:xfrm>
            <a:off x="1143000" y="5943600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mtClean="0">
                <a:solidFill>
                  <a:prstClr val="black"/>
                </a:solidFill>
              </a:rPr>
              <a:t>NB . + Licit, - Illicit</a:t>
            </a: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42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rgbClr val="FF6600"/>
          </a:solidFill>
        </p:spPr>
        <p:txBody>
          <a:bodyPr/>
          <a:lstStyle/>
          <a:p>
            <a:r>
              <a:rPr lang="nl-NL" sz="2800" dirty="0" smtClean="0">
                <a:latin typeface="Arial Black" pitchFamily="34" charset="0"/>
              </a:rPr>
              <a:t>Understanding informality</a:t>
            </a:r>
            <a:endParaRPr lang="en-US" sz="2800" dirty="0" smtClean="0"/>
          </a:p>
        </p:txBody>
      </p:sp>
      <p:sp>
        <p:nvSpPr>
          <p:cNvPr id="143363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8839200" cy="6172200"/>
          </a:xfrm>
        </p:spPr>
        <p:txBody>
          <a:bodyPr/>
          <a:lstStyle/>
          <a:p>
            <a:pPr lvl="0"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Extra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legal 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= outside of the law, beyond the scope of the law or the states regulatory </a:t>
            </a:r>
            <a:r>
              <a:rPr lang="en-US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framework </a:t>
            </a:r>
            <a:r>
              <a:rPr lang="en-US" sz="2000" kern="0" dirty="0" smtClean="0">
                <a:latin typeface="Arial"/>
                <a:cs typeface="Arial"/>
              </a:rPr>
              <a:t>(</a:t>
            </a:r>
            <a:r>
              <a:rPr lang="en-US" sz="2000" kern="0" dirty="0">
                <a:latin typeface="Arial"/>
                <a:cs typeface="Arial"/>
              </a:rPr>
              <a:t>Royston, 2006; de Soto 1989)</a:t>
            </a:r>
          </a:p>
          <a:p>
            <a:pPr lvl="0" eaLnBrk="1" hangingPunct="1">
              <a:buFont typeface="Wingdings" pitchFamily="2" charset="2"/>
              <a:buChar char="q"/>
            </a:pPr>
            <a:r>
              <a:rPr lang="nl-NL" sz="2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The </a:t>
            </a:r>
            <a:r>
              <a:rPr lang="nl-NL" sz="2800" b="1" dirty="0">
                <a:solidFill>
                  <a:srgbClr val="FF0000"/>
                </a:solidFill>
                <a:latin typeface="Arial" charset="0"/>
                <a:cs typeface="Arial" charset="0"/>
              </a:rPr>
              <a:t>unregulated</a:t>
            </a:r>
            <a:r>
              <a:rPr lang="nl-NL" sz="2800" dirty="0">
                <a:solidFill>
                  <a:prstClr val="black"/>
                </a:solidFill>
                <a:latin typeface="Arial" charset="0"/>
                <a:cs typeface="Arial" charset="0"/>
              </a:rPr>
              <a:t> production of otherwise </a:t>
            </a:r>
            <a:r>
              <a:rPr lang="nl-NL" sz="28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licit</a:t>
            </a:r>
            <a:r>
              <a:rPr lang="nl-NL" sz="2800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nl-NL" sz="2800" i="1" dirty="0">
                <a:solidFill>
                  <a:srgbClr val="002060"/>
                </a:solidFill>
                <a:latin typeface="Arial" charset="0"/>
                <a:cs typeface="Arial" charset="0"/>
              </a:rPr>
              <a:t>(allowed or legal, socially perceived right)</a:t>
            </a:r>
            <a:r>
              <a:rPr lang="nl-NL" sz="2800" i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nl-NL" sz="2800" dirty="0">
                <a:solidFill>
                  <a:prstClr val="black"/>
                </a:solidFill>
                <a:latin typeface="Arial" charset="0"/>
                <a:cs typeface="Arial" charset="0"/>
              </a:rPr>
              <a:t>goods and services </a:t>
            </a:r>
            <a:r>
              <a:rPr lang="nl-NL" sz="20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(Castells and Portes 1989)</a:t>
            </a:r>
            <a:endParaRPr lang="nl-NL" sz="20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lvl="0">
              <a:buFont typeface="Wingdings" pitchFamily="2" charset="2"/>
              <a:buChar char="q"/>
            </a:pPr>
            <a:r>
              <a:rPr lang="en-US" sz="2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Informality is not 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unregulated</a:t>
            </a:r>
            <a:r>
              <a:rPr lang="en-US" sz="2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rather a 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deregulated </a:t>
            </a:r>
            <a:r>
              <a:rPr lang="en-US" sz="28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system</a:t>
            </a:r>
            <a:r>
              <a:rPr lang="en-US" sz="2800" dirty="0">
                <a:latin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cs typeface="Arial" charset="0"/>
              </a:rPr>
              <a:t>(Roy </a:t>
            </a:r>
            <a:r>
              <a:rPr lang="en-US" sz="2000" dirty="0" err="1">
                <a:latin typeface="Arial" charset="0"/>
                <a:cs typeface="Arial" charset="0"/>
              </a:rPr>
              <a:t>Ananya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cs typeface="Arial" charset="0"/>
              </a:rPr>
              <a:t>,2009</a:t>
            </a:r>
            <a:r>
              <a:rPr lang="en-US" sz="2000" dirty="0">
                <a:latin typeface="Arial" charset="0"/>
                <a:cs typeface="Arial" charset="0"/>
              </a:rPr>
              <a:t>)</a:t>
            </a:r>
            <a:r>
              <a:rPr lang="en-US" sz="2800" dirty="0">
                <a:latin typeface="Arial" charset="0"/>
                <a:cs typeface="Arial" charset="0"/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charset="0"/>
                <a:cs typeface="Arial" charset="0"/>
              </a:rPr>
              <a:t>Deregulation that involves purposive action and planning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charset="0"/>
                <a:cs typeface="Arial" charset="0"/>
              </a:rPr>
              <a:t>As </a:t>
            </a:r>
            <a:r>
              <a:rPr lang="en-US" sz="2800" dirty="0" smtClean="0">
                <a:latin typeface="Arial" charset="0"/>
                <a:cs typeface="Arial" charset="0"/>
              </a:rPr>
              <a:t>a mode of regulation (self-regulation by actors themselves replacing regulation by the state )</a:t>
            </a:r>
            <a:r>
              <a:rPr lang="en-US" dirty="0" smtClean="0">
                <a:latin typeface="Arial" charset="0"/>
                <a:cs typeface="Arial" charset="0"/>
              </a:rPr>
              <a:t> 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5D1E1F-9668-4DC4-A6D7-52269EEF91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7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67800" cy="609600"/>
          </a:xfrm>
          <a:solidFill>
            <a:srgbClr val="FF990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Content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8991600" cy="5832764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Part One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Informal settlements and sectors</a:t>
            </a:r>
          </a:p>
          <a:p>
            <a:pPr marL="0" indent="0"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Part Two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the urban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transition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 developing  	      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		countries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&amp; informality</a:t>
            </a:r>
          </a:p>
          <a:p>
            <a:pPr marL="0" indent="0"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Part Three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Formal – Informal institutions</a:t>
            </a:r>
          </a:p>
          <a:p>
            <a:pPr marL="0" indent="0"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Part Four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 Informality in the face of 21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st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urban 		challenges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533400"/>
          </a:xfrm>
          <a:solidFill>
            <a:srgbClr val="FF6600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Understanding Informality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943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Illegality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= activities prohibited by law, subversion (weaken an established system) of the law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Criminality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dirty="0">
                <a:latin typeface="Arial" pitchFamily="34" charset="0"/>
                <a:cs typeface="Arial" pitchFamily="34" charset="0"/>
              </a:rPr>
              <a:t>violating laws which safeguard moral principles through </a:t>
            </a:r>
            <a:r>
              <a:rPr lang="en-US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fraud (cheating)</a:t>
            </a:r>
            <a:r>
              <a:rPr lang="en-US" dirty="0"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theft</a:t>
            </a:r>
            <a:r>
              <a:rPr lang="en-US" dirty="0">
                <a:latin typeface="Arial" pitchFamily="34" charset="0"/>
                <a:cs typeface="Arial" pitchFamily="34" charset="0"/>
              </a:rPr>
              <a:t> or </a:t>
            </a:r>
            <a:r>
              <a:rPr lang="en-US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exploitation of others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nl-NL" sz="28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Criminality</a:t>
            </a:r>
            <a:r>
              <a:rPr lang="nl-NL" sz="28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: Specialize </a:t>
            </a:r>
            <a:r>
              <a:rPr lang="nl-NL" sz="2800" dirty="0">
                <a:solidFill>
                  <a:prstClr val="black"/>
                </a:solidFill>
                <a:latin typeface="Arial" charset="0"/>
                <a:cs typeface="Arial" charset="0"/>
              </a:rPr>
              <a:t>in the production of goods and services socially defined </a:t>
            </a:r>
            <a:r>
              <a:rPr lang="nl-NL" sz="2800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illicit </a:t>
            </a:r>
            <a:r>
              <a:rPr lang="nl-NL" sz="2800" i="1" dirty="0">
                <a:solidFill>
                  <a:srgbClr val="002060"/>
                </a:solidFill>
                <a:latin typeface="Arial" charset="0"/>
                <a:cs typeface="Arial" charset="0"/>
              </a:rPr>
              <a:t>(illegal or disapproved by society)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Illicit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=   ‘illegal’ or disapproved by society (licit = allowed or socially perceived right)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8244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</a:rPr>
              <a:t>29 Sept 2017</a:t>
            </a:r>
          </a:p>
        </p:txBody>
      </p:sp>
      <p:sp>
        <p:nvSpPr>
          <p:cNvPr id="13824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75B474F-CAA9-4476-9637-E072EF9B0A34}" type="slidenum">
              <a:rPr lang="en-US" smtClean="0">
                <a:solidFill>
                  <a:srgbClr val="898989"/>
                </a:solidFill>
              </a:rPr>
              <a:pPr eaLnBrk="1" hangingPunct="1"/>
              <a:t>20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13824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</a:rPr>
              <a:t>Frew Mengistu (PhD) </a:t>
            </a:r>
          </a:p>
        </p:txBody>
      </p:sp>
    </p:spTree>
    <p:extLst>
      <p:ext uri="{BB962C8B-B14F-4D97-AF65-F5344CB8AC3E}">
        <p14:creationId xmlns:p14="http://schemas.microsoft.com/office/powerpoint/2010/main" val="256242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685800"/>
          </a:xfrm>
          <a:solidFill>
            <a:srgbClr val="FF6600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Informality : categorization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9436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b="1" i="1" dirty="0" smtClean="0">
                <a:solidFill>
                  <a:srgbClr val="FF0000"/>
                </a:solidFill>
              </a:rPr>
              <a:t>Voluntary </a:t>
            </a:r>
            <a:r>
              <a:rPr lang="en-US" b="1" i="1" dirty="0" err="1" smtClean="0">
                <a:solidFill>
                  <a:srgbClr val="FF0000"/>
                </a:solidFill>
              </a:rPr>
              <a:t>informalisation</a:t>
            </a:r>
            <a:endParaRPr lang="en-US" b="1" dirty="0" smtClean="0">
              <a:solidFill>
                <a:srgbClr val="FF0000"/>
              </a:solidFill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Many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middle income families construct expensive houses on illegal and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unserviced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land to reduce costs and circumvent bureaucracy and corruption.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kern="0" dirty="0" smtClean="0">
                <a:latin typeface="Arial" pitchFamily="34" charset="0"/>
                <a:cs typeface="Arial" pitchFamily="34" charset="0"/>
              </a:rPr>
              <a:t>Voluntarily </a:t>
            </a:r>
            <a:r>
              <a:rPr lang="en-US" sz="2800" kern="0" dirty="0">
                <a:latin typeface="Arial" pitchFamily="34" charset="0"/>
                <a:cs typeface="Arial" pitchFamily="34" charset="0"/>
              </a:rPr>
              <a:t>involving in illegal action by individuals from middle and upper income groups to reduce cost and circumvent bureaucracy </a:t>
            </a:r>
            <a:r>
              <a:rPr lang="en-US" sz="2200" kern="0" dirty="0">
                <a:latin typeface="Arial" pitchFamily="34" charset="0"/>
                <a:cs typeface="Arial" pitchFamily="34" charset="0"/>
              </a:rPr>
              <a:t>(van </a:t>
            </a:r>
            <a:r>
              <a:rPr lang="en-US" sz="2200" kern="0" dirty="0" err="1">
                <a:latin typeface="Arial" pitchFamily="34" charset="0"/>
                <a:cs typeface="Arial" pitchFamily="34" charset="0"/>
              </a:rPr>
              <a:t>Dijk</a:t>
            </a:r>
            <a:r>
              <a:rPr lang="en-US" sz="2200" kern="0" dirty="0">
                <a:latin typeface="Arial" pitchFamily="34" charset="0"/>
                <a:cs typeface="Arial" pitchFamily="34" charset="0"/>
              </a:rPr>
              <a:t> and </a:t>
            </a:r>
            <a:r>
              <a:rPr lang="en-US" sz="2200" kern="0" dirty="0" err="1">
                <a:latin typeface="Arial" pitchFamily="34" charset="0"/>
                <a:cs typeface="Arial" pitchFamily="34" charset="0"/>
              </a:rPr>
              <a:t>Fransen</a:t>
            </a:r>
            <a:r>
              <a:rPr lang="en-US" sz="2200" kern="0" dirty="0">
                <a:latin typeface="Arial" pitchFamily="34" charset="0"/>
                <a:cs typeface="Arial" pitchFamily="34" charset="0"/>
              </a:rPr>
              <a:t>, 2008).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" pitchFamily="2" charset="2"/>
              <a:buChar char="q"/>
              <a:defRPr/>
            </a:pPr>
            <a:r>
              <a:rPr lang="en-US" b="1" i="1" dirty="0" smtClean="0">
                <a:solidFill>
                  <a:srgbClr val="FF0000"/>
                </a:solidFill>
              </a:rPr>
              <a:t>Exclusionary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informalization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endParaRPr lang="en-US" b="1" i="1" dirty="0">
              <a:solidFill>
                <a:srgbClr val="FF0000"/>
              </a:solidFill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The majority who due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to the alienating requirements of the 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statutory land tenure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building laws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are constrained to operate informally. 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When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it is difficult to access land through legal channels either due to bureaucracy, corruption and related market failures (i.e. 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exclusionary processes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); people are left with only informal means.</a:t>
            </a:r>
          </a:p>
        </p:txBody>
      </p:sp>
      <p:sp>
        <p:nvSpPr>
          <p:cNvPr id="145412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</a:rPr>
              <a:t>29 Sept 2017</a:t>
            </a:r>
          </a:p>
        </p:txBody>
      </p:sp>
      <p:sp>
        <p:nvSpPr>
          <p:cNvPr id="14541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DC2BEE8-4D4C-4D4D-B3EA-1727741E0218}" type="slidenum">
              <a:rPr lang="en-US" smtClean="0">
                <a:solidFill>
                  <a:srgbClr val="898989"/>
                </a:solidFill>
              </a:rPr>
              <a:pPr eaLnBrk="1" hangingPunct="1"/>
              <a:t>21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145414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</a:rPr>
              <a:t>Frew Mengistu (PhD) </a:t>
            </a:r>
          </a:p>
        </p:txBody>
      </p:sp>
    </p:spTree>
    <p:extLst>
      <p:ext uri="{BB962C8B-B14F-4D97-AF65-F5344CB8AC3E}">
        <p14:creationId xmlns:p14="http://schemas.microsoft.com/office/powerpoint/2010/main" val="273208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nl-NL" sz="3600" dirty="0" smtClean="0">
                <a:latin typeface="Arial Black" pitchFamily="34" charset="0"/>
                <a:cs typeface="Arial" charset="0"/>
              </a:rPr>
              <a:t>Informal settlements: Local terms </a:t>
            </a:r>
            <a:endParaRPr lang="en-US" sz="3600" dirty="0" smtClean="0">
              <a:latin typeface="Arial Black" pitchFamily="34" charset="0"/>
              <a:cs typeface="Arial" charset="0"/>
            </a:endParaRPr>
          </a:p>
        </p:txBody>
      </p:sp>
      <p:sp>
        <p:nvSpPr>
          <p:cNvPr id="149507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86800" cy="54403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b="1" smtClean="0">
                <a:latin typeface="Arial" charset="0"/>
                <a:cs typeface="Arial" charset="0"/>
              </a:rPr>
              <a:t>Local terms</a:t>
            </a:r>
            <a:r>
              <a:rPr lang="nl-NL" smtClean="0">
                <a:latin typeface="Arial" charset="0"/>
                <a:cs typeface="Arial" charset="0"/>
              </a:rPr>
              <a:t>: </a:t>
            </a:r>
          </a:p>
          <a:p>
            <a:pPr eaLnBrk="1" hangingPunct="1">
              <a:buFont typeface="Arial" charset="0"/>
              <a:buNone/>
            </a:pPr>
            <a:r>
              <a:rPr lang="nl-NL" smtClean="0"/>
              <a:t> </a:t>
            </a:r>
            <a:endParaRPr lang="en-US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1295400"/>
          <a:ext cx="8001000" cy="5227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0500"/>
                <a:gridCol w="4000500"/>
              </a:tblGrid>
              <a:tr h="396264">
                <a:tc>
                  <a:txBody>
                    <a:bodyPr/>
                    <a:lstStyle/>
                    <a:p>
                      <a:r>
                        <a:rPr lang="nl-NL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LOCAL TERM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2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COUNTRY 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315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Aashwa’i</a:t>
                      </a:r>
                      <a:endParaRPr lang="en-US" sz="2400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Egypt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/>
                </a:tc>
              </a:tr>
              <a:tr h="508031">
                <a:tc>
                  <a:txBody>
                    <a:bodyPr/>
                    <a:lstStyle/>
                    <a:p>
                      <a:r>
                        <a:rPr lang="nl-NL" sz="240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Bidonvilles</a:t>
                      </a:r>
                      <a:endParaRPr lang="en-US" sz="2400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Former french colonies 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/>
                </a:tc>
              </a:tr>
              <a:tr h="8230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Colonias</a:t>
                      </a:r>
                      <a:endParaRPr lang="en-US" sz="2400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Texas, Arizona, New Mexico</a:t>
                      </a:r>
                      <a:r>
                        <a:rPr lang="nl-NL" sz="2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&amp; California (USA)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/>
                </a:tc>
              </a:tr>
              <a:tr h="457228">
                <a:tc>
                  <a:txBody>
                    <a:bodyPr/>
                    <a:lstStyle/>
                    <a:p>
                      <a:r>
                        <a:rPr lang="nl-NL" sz="240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Favelas</a:t>
                      </a:r>
                      <a:endParaRPr lang="en-US" sz="2400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Brazil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/>
                </a:tc>
              </a:tr>
              <a:tr h="6248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Gecekondu</a:t>
                      </a:r>
                      <a:endParaRPr lang="en-US" sz="2400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Turkey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/>
                </a:tc>
              </a:tr>
              <a:tr h="574075">
                <a:tc>
                  <a:txBody>
                    <a:bodyPr/>
                    <a:lstStyle/>
                    <a:p>
                      <a:r>
                        <a:rPr lang="nl-NL" sz="240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Kampungs</a:t>
                      </a:r>
                      <a:endParaRPr lang="en-US" sz="2400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Indonesia, Malaysia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/>
                </a:tc>
              </a:tr>
              <a:tr h="5791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Katchi abadis</a:t>
                      </a:r>
                      <a:endParaRPr lang="en-US" sz="2400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Pakistan</a:t>
                      </a:r>
                      <a:r>
                        <a:rPr lang="nl-NL" sz="2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/>
                </a:tc>
              </a:tr>
              <a:tr h="5334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Ye Cherka Betoch</a:t>
                      </a:r>
                      <a:endParaRPr lang="en-US" sz="2400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nl-NL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Ethiopia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05CD-C0C9-42C6-94E9-D9704825C1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81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5963"/>
          </a:xfrm>
          <a:solidFill>
            <a:srgbClr val="FF9900"/>
          </a:solidFill>
        </p:spPr>
        <p:txBody>
          <a:bodyPr/>
          <a:lstStyle/>
          <a:p>
            <a:pPr>
              <a:defRPr/>
            </a:pPr>
            <a:r>
              <a:rPr lang="nl-NL" sz="3200" dirty="0" smtClean="0">
                <a:latin typeface="Arial Black" pitchFamily="34" charset="0"/>
                <a:cs typeface="Arial" pitchFamily="34" charset="0"/>
              </a:rPr>
              <a:t>Lessons from informality</a:t>
            </a:r>
            <a:endParaRPr lang="en-US" sz="3200" dirty="0"/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228600" y="685800"/>
            <a:ext cx="8686800" cy="5638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nl-NL" smtClean="0">
                <a:latin typeface="Arial" charset="0"/>
                <a:cs typeface="Arial" charset="0"/>
              </a:rPr>
              <a:t>Formal-informal development processes</a:t>
            </a:r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85D775-C5FF-42C0-8EE0-6B46397C7E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066800" y="1676400"/>
            <a:ext cx="4495800" cy="4343400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819400" y="1676400"/>
            <a:ext cx="13716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066800" y="3124200"/>
            <a:ext cx="13716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95600" y="4648200"/>
            <a:ext cx="13716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191000" y="3200400"/>
            <a:ext cx="13716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382838" y="2971800"/>
            <a:ext cx="1884362" cy="1676400"/>
          </a:xfrm>
          <a:custGeom>
            <a:avLst/>
            <a:gdLst>
              <a:gd name="connsiteX0" fmla="*/ 0 w 1861127"/>
              <a:gd name="connsiteY0" fmla="*/ 579582 h 1720273"/>
              <a:gd name="connsiteX1" fmla="*/ 96982 w 1861127"/>
              <a:gd name="connsiteY1" fmla="*/ 1175328 h 1720273"/>
              <a:gd name="connsiteX2" fmla="*/ 415636 w 1861127"/>
              <a:gd name="connsiteY2" fmla="*/ 1493982 h 1720273"/>
              <a:gd name="connsiteX3" fmla="*/ 734291 w 1861127"/>
              <a:gd name="connsiteY3" fmla="*/ 1660237 h 1720273"/>
              <a:gd name="connsiteX4" fmla="*/ 1122218 w 1861127"/>
              <a:gd name="connsiteY4" fmla="*/ 1715655 h 1720273"/>
              <a:gd name="connsiteX5" fmla="*/ 1524000 w 1861127"/>
              <a:gd name="connsiteY5" fmla="*/ 1632528 h 1720273"/>
              <a:gd name="connsiteX6" fmla="*/ 1814945 w 1861127"/>
              <a:gd name="connsiteY6" fmla="*/ 1369291 h 1720273"/>
              <a:gd name="connsiteX7" fmla="*/ 1801091 w 1861127"/>
              <a:gd name="connsiteY7" fmla="*/ 912091 h 1720273"/>
              <a:gd name="connsiteX8" fmla="*/ 1690254 w 1861127"/>
              <a:gd name="connsiteY8" fmla="*/ 551873 h 1720273"/>
              <a:gd name="connsiteX9" fmla="*/ 1440873 w 1861127"/>
              <a:gd name="connsiteY9" fmla="*/ 288637 h 1720273"/>
              <a:gd name="connsiteX10" fmla="*/ 1052945 w 1861127"/>
              <a:gd name="connsiteY10" fmla="*/ 80818 h 1720273"/>
              <a:gd name="connsiteX11" fmla="*/ 1039091 w 1861127"/>
              <a:gd name="connsiteY11" fmla="*/ 80818 h 1720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61127" h="1720273">
                <a:moveTo>
                  <a:pt x="0" y="579582"/>
                </a:moveTo>
                <a:cubicBezTo>
                  <a:pt x="13854" y="801255"/>
                  <a:pt x="27709" y="1022928"/>
                  <a:pt x="96982" y="1175328"/>
                </a:cubicBezTo>
                <a:cubicBezTo>
                  <a:pt x="166255" y="1327728"/>
                  <a:pt x="309418" y="1413164"/>
                  <a:pt x="415636" y="1493982"/>
                </a:cubicBezTo>
                <a:cubicBezTo>
                  <a:pt x="521854" y="1574800"/>
                  <a:pt x="616527" y="1623292"/>
                  <a:pt x="734291" y="1660237"/>
                </a:cubicBezTo>
                <a:cubicBezTo>
                  <a:pt x="852055" y="1697182"/>
                  <a:pt x="990600" y="1720273"/>
                  <a:pt x="1122218" y="1715655"/>
                </a:cubicBezTo>
                <a:cubicBezTo>
                  <a:pt x="1253836" y="1711037"/>
                  <a:pt x="1408546" y="1690255"/>
                  <a:pt x="1524000" y="1632528"/>
                </a:cubicBezTo>
                <a:cubicBezTo>
                  <a:pt x="1639454" y="1574801"/>
                  <a:pt x="1768763" y="1489364"/>
                  <a:pt x="1814945" y="1369291"/>
                </a:cubicBezTo>
                <a:cubicBezTo>
                  <a:pt x="1861127" y="1249218"/>
                  <a:pt x="1821873" y="1048327"/>
                  <a:pt x="1801091" y="912091"/>
                </a:cubicBezTo>
                <a:cubicBezTo>
                  <a:pt x="1780309" y="775855"/>
                  <a:pt x="1750290" y="655782"/>
                  <a:pt x="1690254" y="551873"/>
                </a:cubicBezTo>
                <a:cubicBezTo>
                  <a:pt x="1630218" y="447964"/>
                  <a:pt x="1547091" y="367146"/>
                  <a:pt x="1440873" y="288637"/>
                </a:cubicBezTo>
                <a:cubicBezTo>
                  <a:pt x="1334655" y="210128"/>
                  <a:pt x="1119909" y="115454"/>
                  <a:pt x="1052945" y="80818"/>
                </a:cubicBezTo>
                <a:cubicBezTo>
                  <a:pt x="985981" y="46182"/>
                  <a:pt x="1011382" y="0"/>
                  <a:pt x="1039091" y="80818"/>
                </a:cubicBezTo>
              </a:path>
            </a:pathLst>
          </a:cu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Chevron 16"/>
          <p:cNvSpPr/>
          <p:nvPr/>
        </p:nvSpPr>
        <p:spPr>
          <a:xfrm rot="1779084">
            <a:off x="2667000" y="4267200"/>
            <a:ext cx="484188" cy="484188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Chevron 17"/>
          <p:cNvSpPr/>
          <p:nvPr/>
        </p:nvSpPr>
        <p:spPr>
          <a:xfrm rot="19574477">
            <a:off x="3821113" y="4191000"/>
            <a:ext cx="434975" cy="469900"/>
          </a:xfrm>
          <a:prstGeom prst="chevron">
            <a:avLst>
              <a:gd name="adj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 rot="13738016">
            <a:off x="3681413" y="3148013"/>
            <a:ext cx="484187" cy="484187"/>
          </a:xfrm>
          <a:prstGeom prst="chevr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Chevron 21"/>
          <p:cNvSpPr/>
          <p:nvPr/>
        </p:nvSpPr>
        <p:spPr>
          <a:xfrm rot="2962882">
            <a:off x="4667250" y="2076450"/>
            <a:ext cx="484188" cy="48418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 rot="19622744">
            <a:off x="1463675" y="2073275"/>
            <a:ext cx="485775" cy="48577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Chevron 23"/>
          <p:cNvSpPr/>
          <p:nvPr/>
        </p:nvSpPr>
        <p:spPr>
          <a:xfrm rot="13469823">
            <a:off x="1524000" y="5181600"/>
            <a:ext cx="484188" cy="484188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 rot="7974103">
            <a:off x="4824413" y="4976813"/>
            <a:ext cx="484187" cy="484187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6884" name="TextBox 25"/>
          <p:cNvSpPr txBox="1">
            <a:spLocks noChangeArrowheads="1"/>
          </p:cNvSpPr>
          <p:nvPr/>
        </p:nvSpPr>
        <p:spPr bwMode="auto">
          <a:xfrm>
            <a:off x="2895600" y="205740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prstClr val="black"/>
                </a:solidFill>
              </a:rPr>
              <a:t>Planning</a:t>
            </a:r>
            <a:endParaRPr lang="en-US" b="1" smtClean="0">
              <a:solidFill>
                <a:prstClr val="black"/>
              </a:solidFill>
            </a:endParaRPr>
          </a:p>
        </p:txBody>
      </p:sp>
      <p:sp>
        <p:nvSpPr>
          <p:cNvPr id="36885" name="TextBox 26"/>
          <p:cNvSpPr txBox="1">
            <a:spLocks noChangeArrowheads="1"/>
          </p:cNvSpPr>
          <p:nvPr/>
        </p:nvSpPr>
        <p:spPr bwMode="auto">
          <a:xfrm>
            <a:off x="4267200" y="365760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prstClr val="black"/>
                </a:solidFill>
              </a:rPr>
              <a:t>Servicing</a:t>
            </a:r>
            <a:endParaRPr lang="en-US" b="1" smtClean="0">
              <a:solidFill>
                <a:prstClr val="black"/>
              </a:solidFill>
            </a:endParaRPr>
          </a:p>
        </p:txBody>
      </p:sp>
      <p:sp>
        <p:nvSpPr>
          <p:cNvPr id="36886" name="TextBox 27"/>
          <p:cNvSpPr txBox="1">
            <a:spLocks noChangeArrowheads="1"/>
          </p:cNvSpPr>
          <p:nvPr/>
        </p:nvSpPr>
        <p:spPr bwMode="auto">
          <a:xfrm>
            <a:off x="2971800" y="510540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prstClr val="black"/>
                </a:solidFill>
              </a:rPr>
              <a:t>Building</a:t>
            </a:r>
            <a:endParaRPr lang="en-US" b="1" smtClean="0">
              <a:solidFill>
                <a:prstClr val="black"/>
              </a:solidFill>
            </a:endParaRPr>
          </a:p>
        </p:txBody>
      </p:sp>
      <p:sp>
        <p:nvSpPr>
          <p:cNvPr id="36887" name="TextBox 29"/>
          <p:cNvSpPr txBox="1">
            <a:spLocks noChangeArrowheads="1"/>
          </p:cNvSpPr>
          <p:nvPr/>
        </p:nvSpPr>
        <p:spPr bwMode="auto">
          <a:xfrm>
            <a:off x="990600" y="35814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prstClr val="black"/>
                </a:solidFill>
              </a:rPr>
              <a:t>Occupation</a:t>
            </a:r>
            <a:endParaRPr lang="en-US" b="1" smtClean="0">
              <a:solidFill>
                <a:prstClr val="black"/>
              </a:solidFill>
            </a:endParaRPr>
          </a:p>
        </p:txBody>
      </p:sp>
      <p:sp>
        <p:nvSpPr>
          <p:cNvPr id="36888" name="TextBox 30"/>
          <p:cNvSpPr txBox="1">
            <a:spLocks noChangeArrowheads="1"/>
          </p:cNvSpPr>
          <p:nvPr/>
        </p:nvSpPr>
        <p:spPr bwMode="auto">
          <a:xfrm>
            <a:off x="5791200" y="3352800"/>
            <a:ext cx="160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srgbClr val="002060"/>
                </a:solidFill>
              </a:rPr>
              <a:t>Formal Devt. Process </a:t>
            </a:r>
            <a:endParaRPr lang="en-US" b="1" smtClean="0">
              <a:solidFill>
                <a:srgbClr val="002060"/>
              </a:solidFill>
            </a:endParaRPr>
          </a:p>
        </p:txBody>
      </p:sp>
      <p:sp>
        <p:nvSpPr>
          <p:cNvPr id="36889" name="TextBox 32"/>
          <p:cNvSpPr txBox="1">
            <a:spLocks noChangeArrowheads="1"/>
          </p:cNvSpPr>
          <p:nvPr/>
        </p:nvSpPr>
        <p:spPr bwMode="auto">
          <a:xfrm>
            <a:off x="3276600" y="17526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prstClr val="black"/>
                </a:solidFill>
              </a:rPr>
              <a:t>1</a:t>
            </a:r>
            <a:endParaRPr lang="en-US" b="1" smtClean="0">
              <a:solidFill>
                <a:prstClr val="black"/>
              </a:solidFill>
            </a:endParaRPr>
          </a:p>
        </p:txBody>
      </p:sp>
      <p:sp>
        <p:nvSpPr>
          <p:cNvPr id="36890" name="TextBox 34"/>
          <p:cNvSpPr txBox="1">
            <a:spLocks noChangeArrowheads="1"/>
          </p:cNvSpPr>
          <p:nvPr/>
        </p:nvSpPr>
        <p:spPr bwMode="auto">
          <a:xfrm>
            <a:off x="4648200" y="3352800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prstClr val="black"/>
                </a:solidFill>
              </a:rPr>
              <a:t>2</a:t>
            </a:r>
            <a:endParaRPr lang="en-US" b="1" smtClean="0">
              <a:solidFill>
                <a:prstClr val="black"/>
              </a:solidFill>
            </a:endParaRPr>
          </a:p>
        </p:txBody>
      </p:sp>
      <p:sp>
        <p:nvSpPr>
          <p:cNvPr id="36891" name="TextBox 36"/>
          <p:cNvSpPr txBox="1">
            <a:spLocks noChangeArrowheads="1"/>
          </p:cNvSpPr>
          <p:nvPr/>
        </p:nvSpPr>
        <p:spPr bwMode="auto">
          <a:xfrm>
            <a:off x="3352800" y="4800600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prstClr val="black"/>
                </a:solidFill>
              </a:rPr>
              <a:t>3</a:t>
            </a:r>
            <a:endParaRPr lang="en-US" b="1" smtClean="0">
              <a:solidFill>
                <a:prstClr val="black"/>
              </a:solidFill>
            </a:endParaRPr>
          </a:p>
        </p:txBody>
      </p:sp>
      <p:sp>
        <p:nvSpPr>
          <p:cNvPr id="36892" name="TextBox 38"/>
          <p:cNvSpPr txBox="1">
            <a:spLocks noChangeArrowheads="1"/>
          </p:cNvSpPr>
          <p:nvPr/>
        </p:nvSpPr>
        <p:spPr bwMode="auto">
          <a:xfrm>
            <a:off x="1447800" y="3276600"/>
            <a:ext cx="457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prstClr val="black"/>
                </a:solidFill>
              </a:rPr>
              <a:t>4</a:t>
            </a:r>
            <a:endParaRPr lang="en-US" b="1" smtClean="0">
              <a:solidFill>
                <a:prstClr val="black"/>
              </a:solidFill>
            </a:endParaRPr>
          </a:p>
        </p:txBody>
      </p:sp>
      <p:sp>
        <p:nvSpPr>
          <p:cNvPr id="36893" name="TextBox 40"/>
          <p:cNvSpPr txBox="1">
            <a:spLocks noChangeArrowheads="1"/>
          </p:cNvSpPr>
          <p:nvPr/>
        </p:nvSpPr>
        <p:spPr bwMode="auto">
          <a:xfrm>
            <a:off x="2590800" y="3657600"/>
            <a:ext cx="1828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srgbClr val="FF0000"/>
                </a:solidFill>
              </a:rPr>
              <a:t>Informal Devt.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srgbClr val="FF0000"/>
                </a:solidFill>
              </a:rPr>
              <a:t>Process</a:t>
            </a:r>
            <a:endParaRPr lang="en-US" b="1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97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28600" y="13855"/>
            <a:ext cx="8686800" cy="824345"/>
          </a:xfrm>
          <a:solidFill>
            <a:srgbClr val="FF9900"/>
          </a:solidFill>
        </p:spPr>
        <p:txBody>
          <a:bodyPr/>
          <a:lstStyle/>
          <a:p>
            <a:pPr eaLnBrk="1" hangingPunct="1"/>
            <a:r>
              <a:rPr lang="en-US" sz="3200" dirty="0" smtClean="0">
                <a:latin typeface="Arial Black" pitchFamily="34" charset="0"/>
              </a:rPr>
              <a:t>Cocktail of Approaches to manage informal settlements  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86800" cy="5638800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Land Policy</a:t>
            </a:r>
          </a:p>
        </p:txBody>
      </p:sp>
      <p:sp>
        <p:nvSpPr>
          <p:cNvPr id="7" name="Oval 6"/>
          <p:cNvSpPr/>
          <p:nvPr/>
        </p:nvSpPr>
        <p:spPr>
          <a:xfrm>
            <a:off x="2438400" y="4876800"/>
            <a:ext cx="1463675" cy="14636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105400" y="4953000"/>
            <a:ext cx="1463675" cy="14636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524000" y="3200400"/>
            <a:ext cx="1463675" cy="14636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172200" y="3352800"/>
            <a:ext cx="1463675" cy="14636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257800" y="1143000"/>
            <a:ext cx="1463675" cy="14636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43200" y="1143000"/>
            <a:ext cx="1463675" cy="14636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4" name="Straight Arrow Connector 13"/>
          <p:cNvCxnSpPr>
            <a:stCxn id="12" idx="6"/>
            <a:endCxn id="11" idx="2"/>
          </p:cNvCxnSpPr>
          <p:nvPr/>
        </p:nvCxnSpPr>
        <p:spPr>
          <a:xfrm>
            <a:off x="4206875" y="1874838"/>
            <a:ext cx="1050925" cy="1587"/>
          </a:xfrm>
          <a:prstGeom prst="straightConnector1">
            <a:avLst/>
          </a:prstGeom>
          <a:ln w="63500" cmpd="sng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6200000" flipH="1">
            <a:off x="5905500" y="2781300"/>
            <a:ext cx="990600" cy="457200"/>
          </a:xfrm>
          <a:prstGeom prst="straightConnector1">
            <a:avLst/>
          </a:prstGeom>
          <a:ln w="63500" cmpd="sng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9" idx="0"/>
            <a:endCxn id="12" idx="3"/>
          </p:cNvCxnSpPr>
          <p:nvPr/>
        </p:nvCxnSpPr>
        <p:spPr>
          <a:xfrm rot="5400000" flipH="1" flipV="1">
            <a:off x="2202657" y="2445544"/>
            <a:ext cx="808037" cy="701675"/>
          </a:xfrm>
          <a:prstGeom prst="straightConnector1">
            <a:avLst/>
          </a:prstGeom>
          <a:ln w="63500" cmpd="sng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7" idx="6"/>
            <a:endCxn id="8" idx="2"/>
          </p:cNvCxnSpPr>
          <p:nvPr/>
        </p:nvCxnSpPr>
        <p:spPr>
          <a:xfrm>
            <a:off x="3902075" y="5608638"/>
            <a:ext cx="1203325" cy="76200"/>
          </a:xfrm>
          <a:prstGeom prst="straightConnector1">
            <a:avLst/>
          </a:prstGeom>
          <a:ln w="63500" cmpd="sng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6200000" flipH="1">
            <a:off x="2247900" y="4686300"/>
            <a:ext cx="609600" cy="381000"/>
          </a:xfrm>
          <a:prstGeom prst="straightConnector1">
            <a:avLst/>
          </a:prstGeom>
          <a:ln w="63500" cmpd="sng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rot="5400000" flipH="1" flipV="1">
            <a:off x="6089650" y="4733925"/>
            <a:ext cx="454025" cy="288925"/>
          </a:xfrm>
          <a:prstGeom prst="straightConnector1">
            <a:avLst/>
          </a:prstGeom>
          <a:ln w="63500" cmpd="sng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 flipH="1" flipV="1">
            <a:off x="4838700" y="2476500"/>
            <a:ext cx="838200" cy="762000"/>
          </a:xfrm>
          <a:prstGeom prst="straightConnector1">
            <a:avLst/>
          </a:prstGeom>
          <a:ln w="63500" cmpd="sng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16200000" flipH="1">
            <a:off x="3467100" y="2705100"/>
            <a:ext cx="747713" cy="519113"/>
          </a:xfrm>
          <a:prstGeom prst="straightConnector1">
            <a:avLst/>
          </a:prstGeom>
          <a:ln w="63500" cmpd="sng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2971800" y="3962400"/>
            <a:ext cx="715963" cy="0"/>
          </a:xfrm>
          <a:prstGeom prst="straightConnector1">
            <a:avLst/>
          </a:prstGeom>
          <a:ln w="63500" cmpd="sng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257800" y="3962400"/>
            <a:ext cx="914400" cy="1588"/>
          </a:xfrm>
          <a:prstGeom prst="straightConnector1">
            <a:avLst/>
          </a:prstGeom>
          <a:ln w="63500" cmpd="sng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7" idx="7"/>
          </p:cNvCxnSpPr>
          <p:nvPr/>
        </p:nvCxnSpPr>
        <p:spPr>
          <a:xfrm rot="5400000" flipH="1" flipV="1">
            <a:off x="3718719" y="4466432"/>
            <a:ext cx="593725" cy="655637"/>
          </a:xfrm>
          <a:prstGeom prst="straightConnector1">
            <a:avLst/>
          </a:prstGeom>
          <a:ln w="63500" cmpd="sng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10800000">
            <a:off x="4876800" y="4495800"/>
            <a:ext cx="609600" cy="593725"/>
          </a:xfrm>
          <a:prstGeom prst="straightConnector1">
            <a:avLst/>
          </a:prstGeom>
          <a:ln w="63500" cmpd="sng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63" name="TextBox 49"/>
          <p:cNvSpPr txBox="1">
            <a:spLocks noChangeArrowheads="1"/>
          </p:cNvSpPr>
          <p:nvPr/>
        </p:nvSpPr>
        <p:spPr bwMode="auto">
          <a:xfrm>
            <a:off x="2895600" y="1600200"/>
            <a:ext cx="114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Tenure type</a:t>
            </a:r>
          </a:p>
        </p:txBody>
      </p:sp>
      <p:sp>
        <p:nvSpPr>
          <p:cNvPr id="10264" name="TextBox 51"/>
          <p:cNvSpPr txBox="1">
            <a:spLocks noChangeArrowheads="1"/>
          </p:cNvSpPr>
          <p:nvPr/>
        </p:nvSpPr>
        <p:spPr bwMode="auto">
          <a:xfrm>
            <a:off x="5334000" y="1600200"/>
            <a:ext cx="13874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cs typeface="Arial" pitchFamily="34" charset="0"/>
              </a:rPr>
              <a:t>Land assembling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cs typeface="Arial" pitchFamily="34" charset="0"/>
              </a:rPr>
              <a:t>Tools  </a:t>
            </a:r>
          </a:p>
        </p:txBody>
      </p:sp>
      <p:sp>
        <p:nvSpPr>
          <p:cNvPr id="10265" name="TextBox 52"/>
          <p:cNvSpPr txBox="1">
            <a:spLocks noChangeArrowheads="1"/>
          </p:cNvSpPr>
          <p:nvPr/>
        </p:nvSpPr>
        <p:spPr bwMode="auto">
          <a:xfrm>
            <a:off x="6149758" y="3574058"/>
            <a:ext cx="152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Planning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Intervention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cs typeface="Arial" pitchFamily="34" charset="0"/>
              </a:rPr>
              <a:t>instruments </a:t>
            </a:r>
          </a:p>
        </p:txBody>
      </p:sp>
      <p:sp>
        <p:nvSpPr>
          <p:cNvPr id="10267" name="TextBox 56"/>
          <p:cNvSpPr txBox="1">
            <a:spLocks noChangeArrowheads="1"/>
          </p:cNvSpPr>
          <p:nvPr/>
        </p:nvSpPr>
        <p:spPr bwMode="auto">
          <a:xfrm>
            <a:off x="1524000" y="3581400"/>
            <a:ext cx="1638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cs typeface="Arial" pitchFamily="34" charset="0"/>
              </a:rPr>
              <a:t>Incremental &amp; Upgradable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cs typeface="Arial" pitchFamily="34" charset="0"/>
              </a:rPr>
              <a:t>standards</a:t>
            </a:r>
          </a:p>
        </p:txBody>
      </p:sp>
      <p:sp>
        <p:nvSpPr>
          <p:cNvPr id="10268" name="TextBox 58"/>
          <p:cNvSpPr txBox="1">
            <a:spLocks noChangeArrowheads="1"/>
          </p:cNvSpPr>
          <p:nvPr/>
        </p:nvSpPr>
        <p:spPr bwMode="auto">
          <a:xfrm>
            <a:off x="2438400" y="5181600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cs typeface="Arial" pitchFamily="34" charset="0"/>
              </a:rPr>
              <a:t>Policy responses</a:t>
            </a:r>
          </a:p>
        </p:txBody>
      </p:sp>
      <p:sp>
        <p:nvSpPr>
          <p:cNvPr id="10269" name="TextBox 59"/>
          <p:cNvSpPr txBox="1">
            <a:spLocks noChangeArrowheads="1"/>
          </p:cNvSpPr>
          <p:nvPr/>
        </p:nvSpPr>
        <p:spPr bwMode="auto">
          <a:xfrm>
            <a:off x="5257799" y="5410200"/>
            <a:ext cx="1463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cs typeface="Arial" pitchFamily="34" charset="0"/>
              </a:rPr>
              <a:t>Experimenting Planning strands  </a:t>
            </a:r>
          </a:p>
        </p:txBody>
      </p:sp>
      <p:sp>
        <p:nvSpPr>
          <p:cNvPr id="2" name="Isosceles Triangle 1"/>
          <p:cNvSpPr/>
          <p:nvPr/>
        </p:nvSpPr>
        <p:spPr>
          <a:xfrm>
            <a:off x="3288832" y="3235325"/>
            <a:ext cx="2406396" cy="1176338"/>
          </a:xfrm>
          <a:prstGeom prst="triangle">
            <a:avLst>
              <a:gd name="adj" fmla="val 51251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82291" y="3920669"/>
            <a:ext cx="1584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INFORMALITY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21475" y="1143000"/>
            <a:ext cx="2117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Land sharing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Land readjustment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Guided land </a:t>
            </a:r>
            <a:r>
              <a:rPr lang="en-US" dirty="0" err="1" smtClean="0">
                <a:solidFill>
                  <a:prstClr val="black"/>
                </a:solidFill>
              </a:rPr>
              <a:t>Devt</a:t>
            </a:r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Land swapping </a:t>
            </a:r>
            <a:r>
              <a:rPr lang="en-US" dirty="0">
                <a:solidFill>
                  <a:prstClr val="black"/>
                </a:solidFill>
              </a:rPr>
              <a:t>Eminent domain 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295400"/>
            <a:ext cx="2133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Perceived tenure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Customary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Occupancy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Anti-eviction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Adverse possession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Group tenure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Lease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4764" y="4787323"/>
            <a:ext cx="22701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Inclusive planning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Advocacy planning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Communicative Plan.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Incremental Plan.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Appreciative plan.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Collaborative Plan.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91400" y="2857500"/>
            <a:ext cx="167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Upgrading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Partial renewal &amp; upgrading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Regeneration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Revitalization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Rejuvenation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5582" y="5341320"/>
            <a:ext cx="19510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Regularization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Formalization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Legalization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Incorporation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3581400"/>
            <a:ext cx="160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Site and services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+core housing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Upgradable service  provision   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9" name="Straight Connector 18"/>
          <p:cNvCxnSpPr>
            <a:stCxn id="12" idx="2"/>
          </p:cNvCxnSpPr>
          <p:nvPr/>
        </p:nvCxnSpPr>
        <p:spPr>
          <a:xfrm flipH="1" flipV="1">
            <a:off x="2133600" y="1295400"/>
            <a:ext cx="609600" cy="579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2" idx="2"/>
          </p:cNvCxnSpPr>
          <p:nvPr/>
        </p:nvCxnSpPr>
        <p:spPr>
          <a:xfrm flipH="1">
            <a:off x="2255837" y="1874838"/>
            <a:ext cx="487363" cy="11350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4" idx="1"/>
          </p:cNvCxnSpPr>
          <p:nvPr/>
        </p:nvCxnSpPr>
        <p:spPr>
          <a:xfrm flipV="1">
            <a:off x="6721475" y="1143001"/>
            <a:ext cx="0" cy="8266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0264" idx="3"/>
          </p:cNvCxnSpPr>
          <p:nvPr/>
        </p:nvCxnSpPr>
        <p:spPr>
          <a:xfrm>
            <a:off x="6721475" y="2015699"/>
            <a:ext cx="182562" cy="7806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3" idx="1"/>
          </p:cNvCxnSpPr>
          <p:nvPr/>
        </p:nvCxnSpPr>
        <p:spPr>
          <a:xfrm flipV="1">
            <a:off x="7391400" y="3009899"/>
            <a:ext cx="0" cy="724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3" idx="1"/>
          </p:cNvCxnSpPr>
          <p:nvPr/>
        </p:nvCxnSpPr>
        <p:spPr>
          <a:xfrm>
            <a:off x="7391400" y="3734663"/>
            <a:ext cx="152400" cy="837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10267" idx="1"/>
          </p:cNvCxnSpPr>
          <p:nvPr/>
        </p:nvCxnSpPr>
        <p:spPr>
          <a:xfrm>
            <a:off x="1066800" y="3505200"/>
            <a:ext cx="457200" cy="4916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10267" idx="1"/>
          </p:cNvCxnSpPr>
          <p:nvPr/>
        </p:nvCxnSpPr>
        <p:spPr>
          <a:xfrm flipH="1">
            <a:off x="1295400" y="3996899"/>
            <a:ext cx="228600" cy="9561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7" idx="2"/>
          </p:cNvCxnSpPr>
          <p:nvPr/>
        </p:nvCxnSpPr>
        <p:spPr>
          <a:xfrm flipH="1" flipV="1">
            <a:off x="1752600" y="5341320"/>
            <a:ext cx="685800" cy="2673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752600" y="5646738"/>
            <a:ext cx="685800" cy="7699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355556" y="573305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6355556" y="4953000"/>
            <a:ext cx="239208" cy="7800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9F5DF7-B1F6-445A-A2AD-1FDC1961AB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9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rgbClr val="FF9900"/>
          </a:solidFill>
        </p:spPr>
        <p:txBody>
          <a:bodyPr/>
          <a:lstStyle/>
          <a:p>
            <a:pPr>
              <a:defRPr/>
            </a:pPr>
            <a:r>
              <a:rPr lang="nl-NL" sz="2400" dirty="0" smtClean="0">
                <a:latin typeface="Arial Black" pitchFamily="34" charset="0"/>
              </a:rPr>
              <a:t>Regularization  vs Incorporation </a:t>
            </a:r>
            <a:endParaRPr lang="en-US" sz="2400" dirty="0"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8986025"/>
              </p:ext>
            </p:extLst>
          </p:nvPr>
        </p:nvGraphicFramePr>
        <p:xfrm>
          <a:off x="304800" y="1295400"/>
          <a:ext cx="84582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9100"/>
                <a:gridCol w="42291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sz="2400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Arial" pitchFamily="34" charset="0"/>
                        </a:rPr>
                        <a:t>Regularization 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b="1" dirty="0" smtClean="0">
                          <a:solidFill>
                            <a:schemeClr val="bg1"/>
                          </a:solidFill>
                          <a:latin typeface="Arial Black" pitchFamily="34" charset="0"/>
                          <a:cs typeface="Arial" pitchFamily="34" charset="0"/>
                        </a:rPr>
                        <a:t>Incorporation 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 Black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>
                          <a:latin typeface="Arial" pitchFamily="34" charset="0"/>
                          <a:cs typeface="Arial" pitchFamily="34" charset="0"/>
                        </a:rPr>
                        <a:t>Requires compliance with regulations 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latin typeface="Arial" pitchFamily="34" charset="0"/>
                          <a:cs typeface="Arial" pitchFamily="34" charset="0"/>
                        </a:rPr>
                        <a:t>Combining</a:t>
                      </a:r>
                      <a:r>
                        <a:rPr lang="nl-NL" baseline="0" dirty="0" smtClean="0">
                          <a:latin typeface="Arial" pitchFamily="34" charset="0"/>
                          <a:cs typeface="Arial" pitchFamily="34" charset="0"/>
                        </a:rPr>
                        <a:t> informality as an existing and valuable phenomena as long as basic public safety maintained  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>
                          <a:latin typeface="Arial" pitchFamily="34" charset="0"/>
                          <a:cs typeface="Arial" pitchFamily="34" charset="0"/>
                        </a:rPr>
                        <a:t>Requires to adhere to standards of building permit 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latin typeface="Arial" pitchFamily="34" charset="0"/>
                          <a:cs typeface="Arial" pitchFamily="34" charset="0"/>
                        </a:rPr>
                        <a:t>Relies on gradual improvement and meeting upgradable standards 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>
                          <a:latin typeface="Arial" pitchFamily="34" charset="0"/>
                          <a:cs typeface="Arial" pitchFamily="34" charset="0"/>
                        </a:rPr>
                        <a:t>Often relies on titling (the most costly and complex type of tenure to institute, requires a formal</a:t>
                      </a:r>
                      <a:r>
                        <a:rPr lang="nl-NL" baseline="0" dirty="0" smtClean="0">
                          <a:latin typeface="Arial" pitchFamily="34" charset="0"/>
                          <a:cs typeface="Arial" pitchFamily="34" charset="0"/>
                        </a:rPr>
                        <a:t> plot survey and check all rival claims</a:t>
                      </a:r>
                      <a:r>
                        <a:rPr lang="nl-NL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latin typeface="Arial" pitchFamily="34" charset="0"/>
                          <a:cs typeface="Arial" pitchFamily="34" charset="0"/>
                        </a:rPr>
                        <a:t>Linked</a:t>
                      </a:r>
                      <a:r>
                        <a:rPr lang="nl-NL" baseline="0" dirty="0" smtClean="0">
                          <a:latin typeface="Arial" pitchFamily="34" charset="0"/>
                          <a:cs typeface="Arial" pitchFamily="34" charset="0"/>
                        </a:rPr>
                        <a:t> to different types of tenure security e.g. anti -eviction, adverse possession rather than solely relying on tilting 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>
                          <a:latin typeface="Arial" pitchFamily="34" charset="0"/>
                          <a:cs typeface="Arial" pitchFamily="34" charset="0"/>
                        </a:rPr>
                        <a:t>May result to gentrification forcing dwellers to sell and move  to other informal </a:t>
                      </a:r>
                      <a:r>
                        <a:rPr lang="nl-NL" smtClean="0">
                          <a:latin typeface="Arial" pitchFamily="34" charset="0"/>
                          <a:cs typeface="Arial" pitchFamily="34" charset="0"/>
                        </a:rPr>
                        <a:t>settlements (Gonzalez 2009)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>
                          <a:latin typeface="Arial" pitchFamily="34" charset="0"/>
                          <a:cs typeface="Arial" pitchFamily="34" charset="0"/>
                        </a:rPr>
                        <a:t>Group tenure as guarantee 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95624-C47D-45EC-97F1-325BC3C9A90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44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8001000" cy="5638800"/>
          </a:xfrm>
        </p:spPr>
        <p:txBody>
          <a:bodyPr/>
          <a:lstStyle/>
          <a:p>
            <a:pPr marL="0" lvl="0" indent="0">
              <a:buNone/>
            </a:pP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buNone/>
            </a:pP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Part </a:t>
            </a:r>
            <a:r>
              <a:rPr lang="en-US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Two: </a:t>
            </a:r>
            <a:endParaRPr lang="en-US" sz="44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buNone/>
            </a:pP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Urban Transformation </a:t>
            </a:r>
            <a:r>
              <a:rPr lang="en-US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Developing Countries </a:t>
            </a:r>
            <a:r>
              <a:rPr lang="en-US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&amp; </a:t>
            </a: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Informality</a:t>
            </a:r>
            <a:endParaRPr lang="en-US" sz="4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06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solidFill>
            <a:srgbClr val="FF9900"/>
          </a:solidFill>
        </p:spPr>
        <p:txBody>
          <a:bodyPr>
            <a:noAutofit/>
          </a:bodyPr>
          <a:lstStyle/>
          <a:p>
            <a:r>
              <a:rPr lang="en-US" sz="3600" b="1" dirty="0" smtClean="0">
                <a:latin typeface="Arial" pitchFamily="34" charset="0"/>
                <a:cs typeface="Arial" pitchFamily="34" charset="0"/>
              </a:rPr>
              <a:t>Urban &amp; Rural Population 1950-2030 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914400"/>
            <a:ext cx="8229600" cy="5311775"/>
          </a:xfrm>
        </p:spPr>
        <p:txBody>
          <a:bodyPr/>
          <a:lstStyle/>
          <a:p>
            <a:endParaRPr lang="en-US" dirty="0"/>
          </a:p>
          <a:p>
            <a:pPr>
              <a:buFontTx/>
              <a:buNone/>
            </a:pPr>
            <a:r>
              <a:rPr lang="en-US" dirty="0"/>
              <a:t> 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2362200" y="2107513"/>
            <a:ext cx="4495802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charset="0"/>
              </a:rPr>
              <a:t>  </a:t>
            </a:r>
            <a:r>
              <a:rPr lang="en-US" sz="100" dirty="0">
                <a:solidFill>
                  <a:prstClr val="black"/>
                </a:solidFill>
                <a:latin typeface="Arial" charset="0"/>
              </a:rPr>
              <a:t> 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                               </a:t>
            </a:r>
            <a:endParaRPr lang="en-US" sz="1100" dirty="0">
              <a:solidFill>
                <a:prstClr val="black"/>
              </a:solidFill>
              <a:latin typeface="Arial" charset="0"/>
            </a:endParaRPr>
          </a:p>
          <a:p>
            <a:r>
              <a:rPr lang="en-US" sz="900" dirty="0">
                <a:solidFill>
                  <a:prstClr val="black"/>
                </a:solidFill>
                <a:latin typeface="Arial" charset="0"/>
              </a:rPr>
              <a:t>  </a:t>
            </a:r>
            <a:r>
              <a:rPr lang="en-US" sz="13800" dirty="0">
                <a:solidFill>
                  <a:prstClr val="black"/>
                </a:solidFill>
                <a:latin typeface="Arial" charset="0"/>
              </a:rPr>
              <a:t> </a:t>
            </a:r>
            <a:r>
              <a:rPr lang="en-US" sz="900" dirty="0">
                <a:solidFill>
                  <a:prstClr val="black"/>
                </a:solidFill>
                <a:latin typeface="Arial" charset="0"/>
              </a:rPr>
              <a:t>                                                                 </a:t>
            </a:r>
          </a:p>
          <a:p>
            <a:r>
              <a:rPr lang="en-US" sz="700" dirty="0">
                <a:solidFill>
                  <a:prstClr val="black"/>
                </a:solidFill>
                <a:latin typeface="Arial" charset="0"/>
              </a:rPr>
              <a:t>Source: UN, </a:t>
            </a:r>
            <a:r>
              <a:rPr lang="en-US" sz="700" i="1" dirty="0">
                <a:solidFill>
                  <a:prstClr val="black"/>
                </a:solidFill>
                <a:latin typeface="Arial" charset="0"/>
              </a:rPr>
              <a:t>World Urbanization Prospects: The 2003 Revision</a:t>
            </a:r>
            <a:r>
              <a:rPr lang="en-US" sz="700" dirty="0">
                <a:solidFill>
                  <a:prstClr val="black"/>
                </a:solidFill>
                <a:latin typeface="Arial" charset="0"/>
              </a:rPr>
              <a:t> (2004).</a:t>
            </a:r>
            <a:endParaRPr lang="en-US" sz="900" dirty="0">
              <a:solidFill>
                <a:prstClr val="black"/>
              </a:solidFill>
              <a:latin typeface="Arial" charset="0"/>
            </a:endParaRPr>
          </a:p>
          <a:p>
            <a:r>
              <a:rPr lang="en-US" sz="900" dirty="0">
                <a:solidFill>
                  <a:prstClr val="black"/>
                </a:solidFill>
                <a:latin typeface="Arial" charset="0"/>
              </a:rPr>
              <a:t>  </a:t>
            </a:r>
            <a:r>
              <a:rPr lang="en-US" sz="100" dirty="0">
                <a:solidFill>
                  <a:prstClr val="black"/>
                </a:solidFill>
                <a:latin typeface="Arial" charset="0"/>
              </a:rPr>
              <a:t> </a:t>
            </a:r>
            <a:r>
              <a:rPr lang="en-US" sz="900" dirty="0">
                <a:solidFill>
                  <a:prstClr val="black"/>
                </a:solidFill>
                <a:latin typeface="Arial" charset="0"/>
              </a:rPr>
              <a:t>                                                                 </a:t>
            </a:r>
          </a:p>
        </p:txBody>
      </p:sp>
      <p:pic>
        <p:nvPicPr>
          <p:cNvPr id="44039" name="Picture 7" descr="p-urban&amp;ruralpo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14400"/>
            <a:ext cx="4618038" cy="446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40" name="Picture 8" descr="2px_996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800600"/>
            <a:ext cx="20955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18288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2008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FFF-0A96-4FAA-936D-F575021DAB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1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609600"/>
          </a:xfrm>
          <a:solidFill>
            <a:srgbClr val="FF9900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Urban curve /logistic curve </a:t>
            </a:r>
            <a:endParaRPr lang="en-US" b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4063453"/>
              </p:ext>
            </p:extLst>
          </p:nvPr>
        </p:nvGraphicFramePr>
        <p:xfrm>
          <a:off x="1371600" y="838200"/>
          <a:ext cx="4984361" cy="4648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5762"/>
                <a:gridCol w="1035438"/>
                <a:gridCol w="1066800"/>
                <a:gridCol w="1021962"/>
                <a:gridCol w="914399"/>
              </a:tblGrid>
              <a:tr h="929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929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29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29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29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Freeform 10"/>
          <p:cNvSpPr/>
          <p:nvPr/>
        </p:nvSpPr>
        <p:spPr>
          <a:xfrm>
            <a:off x="1385455" y="1800065"/>
            <a:ext cx="5430981" cy="2744226"/>
          </a:xfrm>
          <a:custGeom>
            <a:avLst/>
            <a:gdLst>
              <a:gd name="connsiteX0" fmla="*/ 0 w 5430981"/>
              <a:gd name="connsiteY0" fmla="*/ 2744226 h 2744226"/>
              <a:gd name="connsiteX1" fmla="*/ 678872 w 5430981"/>
              <a:gd name="connsiteY1" fmla="*/ 2647244 h 2744226"/>
              <a:gd name="connsiteX2" fmla="*/ 1136072 w 5430981"/>
              <a:gd name="connsiteY2" fmla="*/ 2411717 h 2744226"/>
              <a:gd name="connsiteX3" fmla="*/ 1343890 w 5430981"/>
              <a:gd name="connsiteY3" fmla="*/ 2217753 h 2744226"/>
              <a:gd name="connsiteX4" fmla="*/ 2202872 w 5430981"/>
              <a:gd name="connsiteY4" fmla="*/ 1040117 h 2744226"/>
              <a:gd name="connsiteX5" fmla="*/ 2313709 w 5430981"/>
              <a:gd name="connsiteY5" fmla="*/ 915426 h 2744226"/>
              <a:gd name="connsiteX6" fmla="*/ 2521527 w 5430981"/>
              <a:gd name="connsiteY6" fmla="*/ 652190 h 2744226"/>
              <a:gd name="connsiteX7" fmla="*/ 2715490 w 5430981"/>
              <a:gd name="connsiteY7" fmla="*/ 485935 h 2744226"/>
              <a:gd name="connsiteX8" fmla="*/ 2923309 w 5430981"/>
              <a:gd name="connsiteY8" fmla="*/ 347390 h 2744226"/>
              <a:gd name="connsiteX9" fmla="*/ 3020290 w 5430981"/>
              <a:gd name="connsiteY9" fmla="*/ 250408 h 2744226"/>
              <a:gd name="connsiteX10" fmla="*/ 3117272 w 5430981"/>
              <a:gd name="connsiteY10" fmla="*/ 181135 h 2744226"/>
              <a:gd name="connsiteX11" fmla="*/ 3435927 w 5430981"/>
              <a:gd name="connsiteY11" fmla="*/ 56444 h 2744226"/>
              <a:gd name="connsiteX12" fmla="*/ 3671454 w 5430981"/>
              <a:gd name="connsiteY12" fmla="*/ 14880 h 2744226"/>
              <a:gd name="connsiteX13" fmla="*/ 4184072 w 5430981"/>
              <a:gd name="connsiteY13" fmla="*/ 1026 h 2744226"/>
              <a:gd name="connsiteX14" fmla="*/ 4239490 w 5430981"/>
              <a:gd name="connsiteY14" fmla="*/ 1026 h 2744226"/>
              <a:gd name="connsiteX15" fmla="*/ 4267200 w 5430981"/>
              <a:gd name="connsiteY15" fmla="*/ 1026 h 2744226"/>
              <a:gd name="connsiteX16" fmla="*/ 4682836 w 5430981"/>
              <a:gd name="connsiteY16" fmla="*/ 56444 h 2744226"/>
              <a:gd name="connsiteX17" fmla="*/ 5209309 w 5430981"/>
              <a:gd name="connsiteY17" fmla="*/ 208844 h 2744226"/>
              <a:gd name="connsiteX18" fmla="*/ 5430981 w 5430981"/>
              <a:gd name="connsiteY18" fmla="*/ 305826 h 274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30981" h="2744226">
                <a:moveTo>
                  <a:pt x="0" y="2744226"/>
                </a:moveTo>
                <a:cubicBezTo>
                  <a:pt x="244763" y="2723444"/>
                  <a:pt x="489527" y="2702662"/>
                  <a:pt x="678872" y="2647244"/>
                </a:cubicBezTo>
                <a:cubicBezTo>
                  <a:pt x="868217" y="2591826"/>
                  <a:pt x="1025236" y="2483299"/>
                  <a:pt x="1136072" y="2411717"/>
                </a:cubicBezTo>
                <a:cubicBezTo>
                  <a:pt x="1246908" y="2340135"/>
                  <a:pt x="1166090" y="2446353"/>
                  <a:pt x="1343890" y="2217753"/>
                </a:cubicBezTo>
                <a:cubicBezTo>
                  <a:pt x="1521690" y="1989153"/>
                  <a:pt x="2041236" y="1257171"/>
                  <a:pt x="2202872" y="1040117"/>
                </a:cubicBezTo>
                <a:cubicBezTo>
                  <a:pt x="2364509" y="823062"/>
                  <a:pt x="2260600" y="980080"/>
                  <a:pt x="2313709" y="915426"/>
                </a:cubicBezTo>
                <a:cubicBezTo>
                  <a:pt x="2366818" y="850771"/>
                  <a:pt x="2454564" y="723772"/>
                  <a:pt x="2521527" y="652190"/>
                </a:cubicBezTo>
                <a:cubicBezTo>
                  <a:pt x="2588491" y="580608"/>
                  <a:pt x="2648526" y="536735"/>
                  <a:pt x="2715490" y="485935"/>
                </a:cubicBezTo>
                <a:cubicBezTo>
                  <a:pt x="2782454" y="435135"/>
                  <a:pt x="2872509" y="386644"/>
                  <a:pt x="2923309" y="347390"/>
                </a:cubicBezTo>
                <a:cubicBezTo>
                  <a:pt x="2974109" y="308136"/>
                  <a:pt x="2987963" y="278117"/>
                  <a:pt x="3020290" y="250408"/>
                </a:cubicBezTo>
                <a:cubicBezTo>
                  <a:pt x="3052617" y="222699"/>
                  <a:pt x="3047999" y="213462"/>
                  <a:pt x="3117272" y="181135"/>
                </a:cubicBezTo>
                <a:cubicBezTo>
                  <a:pt x="3186545" y="148808"/>
                  <a:pt x="3343563" y="84153"/>
                  <a:pt x="3435927" y="56444"/>
                </a:cubicBezTo>
                <a:cubicBezTo>
                  <a:pt x="3528291" y="28735"/>
                  <a:pt x="3546763" y="24116"/>
                  <a:pt x="3671454" y="14880"/>
                </a:cubicBezTo>
                <a:cubicBezTo>
                  <a:pt x="3796145" y="5644"/>
                  <a:pt x="4089399" y="3335"/>
                  <a:pt x="4184072" y="1026"/>
                </a:cubicBezTo>
                <a:cubicBezTo>
                  <a:pt x="4278745" y="-1283"/>
                  <a:pt x="4239490" y="1026"/>
                  <a:pt x="4239490" y="1026"/>
                </a:cubicBezTo>
                <a:lnTo>
                  <a:pt x="4267200" y="1026"/>
                </a:lnTo>
                <a:cubicBezTo>
                  <a:pt x="4341091" y="10262"/>
                  <a:pt x="4525818" y="21808"/>
                  <a:pt x="4682836" y="56444"/>
                </a:cubicBezTo>
                <a:cubicBezTo>
                  <a:pt x="4839854" y="91080"/>
                  <a:pt x="5084618" y="167280"/>
                  <a:pt x="5209309" y="208844"/>
                </a:cubicBezTo>
                <a:cubicBezTo>
                  <a:pt x="5334000" y="250408"/>
                  <a:pt x="5382490" y="278117"/>
                  <a:pt x="5430981" y="305826"/>
                </a:cubicBezTo>
              </a:path>
            </a:pathLst>
          </a:cu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51170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0544" y="4216523"/>
            <a:ext cx="471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4400" y="340366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8230" y="252608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60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8230" y="161334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80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8887" y="621268"/>
            <a:ext cx="556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100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1752600" y="5301734"/>
            <a:ext cx="0" cy="337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962400" y="5301734"/>
            <a:ext cx="0" cy="337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85455" y="5715000"/>
            <a:ext cx="748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1800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81400" y="5715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1900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86055" y="555111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2000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66939" y="5974773"/>
            <a:ext cx="838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Time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048000" y="6182591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04800" y="990600"/>
            <a:ext cx="738664" cy="474518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Urban  population  as percentage  of  total population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85455" y="3754858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Initial stage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18380958">
            <a:off x="2455173" y="2274577"/>
            <a:ext cx="2042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Acceleration stage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43400" y="1447800"/>
            <a:ext cx="184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Terminal stage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53084" y="924278"/>
            <a:ext cx="738664" cy="449579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Urbanization   in developed countries  speeded after 1850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3400" y="6355773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Northam</a:t>
            </a:r>
            <a:r>
              <a:rPr lang="en-US" dirty="0" smtClean="0">
                <a:solidFill>
                  <a:prstClr val="black"/>
                </a:solidFill>
              </a:rPr>
              <a:t> Ray (1979) Urban Geography, John Wiley publications , New York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9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838200"/>
          </a:xfrm>
          <a:solidFill>
            <a:srgbClr val="FF9900"/>
          </a:solidFill>
        </p:spPr>
        <p:txBody>
          <a:bodyPr>
            <a:no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Levels of Urbanization International Comparison 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7156591"/>
              </p:ext>
            </p:extLst>
          </p:nvPr>
        </p:nvGraphicFramePr>
        <p:xfrm>
          <a:off x="873124" y="2209800"/>
          <a:ext cx="7702552" cy="340790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278632"/>
                <a:gridCol w="1798753"/>
                <a:gridCol w="2002188"/>
                <a:gridCol w="1742127"/>
                <a:gridCol w="880852"/>
              </a:tblGrid>
              <a:tr h="6183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249555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r>
                        <a:rPr lang="en-US" sz="900" b="1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9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ban</a:t>
                      </a:r>
                      <a:r>
                        <a:rPr lang="en-US" sz="900" b="1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900" b="1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za</a:t>
                      </a:r>
                      <a:r>
                        <a:rPr lang="en-US" sz="900" b="1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ti</a:t>
                      </a:r>
                      <a:r>
                        <a:rPr lang="en-US" sz="9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on</a:t>
                      </a:r>
                      <a:r>
                        <a:rPr lang="en-US" sz="900" b="1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9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Le</a:t>
                      </a:r>
                      <a:r>
                        <a:rPr lang="en-US" sz="900" b="1" spc="-1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</a:t>
                      </a:r>
                      <a:r>
                        <a:rPr lang="en-US" sz="9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900" b="1" spc="1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US" sz="9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9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387985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r>
                        <a:rPr lang="en-US" sz="1100" b="1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ban </a:t>
                      </a:r>
                      <a:r>
                        <a:rPr lang="en-US" sz="11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Pop</a:t>
                      </a:r>
                      <a:r>
                        <a:rPr lang="en-US" sz="1100" b="1" spc="-1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r>
                        <a:rPr lang="en-US" sz="1100" b="1" spc="5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US" sz="1100" b="1" spc="-1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en-US" sz="1100" b="1" spc="5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1100" b="1" spc="-5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1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1100" b="1" spc="5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US" sz="7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</a:p>
                    <a:p>
                      <a:pPr marL="387985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In million 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100"/>
                        </a:lnSpc>
                        <a:spcBef>
                          <a:spcPts val="8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  <a:p>
                      <a:pPr marL="137795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r>
                        <a:rPr lang="en-US" sz="1100" b="1" spc="-2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ber</a:t>
                      </a:r>
                      <a:r>
                        <a:rPr lang="en-US" sz="1100" b="1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of</a:t>
                      </a:r>
                      <a:r>
                        <a:rPr lang="en-US" sz="1100" b="1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l</a:t>
                      </a:r>
                      <a:r>
                        <a:rPr lang="en-US" sz="1100" b="1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en-US" sz="1100" b="1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1100" b="1" spc="-1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 </a:t>
                      </a:r>
                      <a:r>
                        <a:rPr lang="en-US" sz="11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en-US" sz="1100" b="1" spc="-5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100" b="1" spc="5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ti</a:t>
                      </a:r>
                      <a:r>
                        <a:rPr lang="en-US" sz="1100" b="1" spc="-1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100" b="1" spc="1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en-US" sz="7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  <a:p>
                      <a:pPr marL="137795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Over 1.5 million people </a:t>
                      </a:r>
                      <a:endParaRPr lang="en-US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6210" marR="147320" algn="ctr">
                        <a:lnSpc>
                          <a:spcPts val="1245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endParaRPr lang="en-US" sz="1100" spc="-5" dirty="0" smtClean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156210" marR="147320" algn="ctr">
                        <a:lnSpc>
                          <a:spcPts val="1245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1100" b="1" spc="-5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100" b="1" spc="5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11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1100" b="1" spc="-5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w</a:t>
                      </a:r>
                      <a:r>
                        <a:rPr lang="en-US" sz="1100" b="1" spc="5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1100" b="1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21615" marR="210820" algn="ctr">
                        <a:lnSpc>
                          <a:spcPts val="128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spc="-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11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en-US" sz="1100" b="1" spc="5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te</a:t>
                      </a:r>
                      <a:r>
                        <a:rPr lang="en-US" sz="7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en-US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682">
                <a:tc>
                  <a:txBody>
                    <a:bodyPr/>
                    <a:lstStyle/>
                    <a:p>
                      <a:pPr marL="34925" marR="0">
                        <a:lnSpc>
                          <a:spcPct val="115000"/>
                        </a:lnSpc>
                        <a:spcBef>
                          <a:spcPts val="205"/>
                        </a:spcBef>
                        <a:spcAft>
                          <a:spcPts val="0"/>
                        </a:spcAft>
                      </a:pPr>
                      <a:r>
                        <a:rPr lang="en-US" sz="11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1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11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on</a:t>
                      </a:r>
                      <a:r>
                        <a:rPr lang="en-US" sz="11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en-US" sz="11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\Y</a:t>
                      </a: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ear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15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850900" algn="l"/>
                          <a:tab pos="1295400" algn="l"/>
                        </a:tabLst>
                      </a:pPr>
                      <a:r>
                        <a:rPr lang="en-US" sz="10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195</a:t>
                      </a:r>
                      <a:r>
                        <a:rPr lang="en-U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	</a:t>
                      </a:r>
                      <a:r>
                        <a:rPr lang="en-US" sz="10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197</a:t>
                      </a:r>
                      <a:r>
                        <a:rPr lang="en-U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	</a:t>
                      </a:r>
                      <a:r>
                        <a:rPr lang="en-US" sz="10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199</a:t>
                      </a:r>
                      <a:r>
                        <a:rPr lang="en-U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	</a:t>
                      </a:r>
                      <a:r>
                        <a:rPr lang="en-US" sz="10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3980" marR="0">
                        <a:lnSpc>
                          <a:spcPct val="115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tabLst>
                          <a:tab pos="546100" algn="l"/>
                          <a:tab pos="1003300" algn="l"/>
                          <a:tab pos="1485900" algn="l"/>
                        </a:tabLst>
                      </a:pPr>
                      <a:r>
                        <a:rPr lang="en-US" sz="10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195</a:t>
                      </a:r>
                      <a:r>
                        <a:rPr lang="en-U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	</a:t>
                      </a:r>
                      <a:r>
                        <a:rPr lang="en-US" sz="10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197</a:t>
                      </a:r>
                      <a:r>
                        <a:rPr lang="en-U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	</a:t>
                      </a:r>
                      <a:r>
                        <a:rPr lang="en-US" sz="10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199</a:t>
                      </a:r>
                      <a:r>
                        <a:rPr lang="en-U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	</a:t>
                      </a:r>
                      <a:r>
                        <a:rPr lang="en-US" sz="10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marR="0">
                        <a:lnSpc>
                          <a:spcPct val="115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850900" algn="l"/>
                          <a:tab pos="1244600" algn="l"/>
                        </a:tabLst>
                      </a:pPr>
                      <a:r>
                        <a:rPr lang="en-US" sz="10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195</a:t>
                      </a:r>
                      <a:r>
                        <a:rPr lang="en-U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	</a:t>
                      </a:r>
                      <a:r>
                        <a:rPr lang="en-US" sz="10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197</a:t>
                      </a:r>
                      <a:r>
                        <a:rPr lang="en-U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	</a:t>
                      </a:r>
                      <a:r>
                        <a:rPr lang="en-US" sz="10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199</a:t>
                      </a:r>
                      <a:r>
                        <a:rPr lang="en-U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	</a:t>
                      </a:r>
                      <a:r>
                        <a:rPr lang="en-US" sz="10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2010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3665" marR="0">
                        <a:lnSpc>
                          <a:spcPct val="115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n-US" sz="10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195</a:t>
                      </a:r>
                      <a:r>
                        <a:rPr lang="en-U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US" sz="10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US" sz="10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0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0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01</a:t>
                      </a:r>
                      <a:r>
                        <a:rPr lang="en-US" sz="10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6864">
                <a:tc>
                  <a:txBody>
                    <a:bodyPr/>
                    <a:lstStyle/>
                    <a:p>
                      <a:pPr marL="245110" marR="471805" indent="-140335">
                        <a:lnSpc>
                          <a:spcPct val="118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Wo</a:t>
                      </a:r>
                      <a:r>
                        <a:rPr lang="en-US" sz="11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11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d </a:t>
                      </a:r>
                      <a:r>
                        <a:rPr lang="en-US" sz="11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en-US" sz="11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r>
                        <a:rPr lang="en-US" sz="11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11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 </a:t>
                      </a:r>
                      <a:r>
                        <a:rPr lang="en-US" sz="11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en-US" sz="11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 Euro</a:t>
                      </a:r>
                      <a:r>
                        <a:rPr lang="en-US" sz="11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45110" marR="0">
                        <a:lnSpc>
                          <a:spcPct val="115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La</a:t>
                      </a:r>
                      <a:r>
                        <a:rPr lang="en-US" sz="11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11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 </a:t>
                      </a:r>
                      <a:r>
                        <a:rPr lang="en-US" sz="11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en-US" sz="1100" spc="-2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1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ri</a:t>
                      </a:r>
                      <a:r>
                        <a:rPr lang="en-US" sz="11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45110" marR="0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11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11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11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 </a:t>
                      </a:r>
                      <a:r>
                        <a:rPr lang="en-US" sz="11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r>
                        <a:rPr lang="en-US" sz="1100" spc="-2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r>
                        <a:rPr lang="en-US" sz="11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ri</a:t>
                      </a: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45110" marR="0">
                        <a:lnSpc>
                          <a:spcPct val="115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n-US" sz="1100" spc="-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cea</a:t>
                      </a:r>
                      <a:r>
                        <a:rPr lang="en-US" sz="1100" spc="-1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US" sz="1100" spc="5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en-US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835" marR="0">
                        <a:lnSpc>
                          <a:spcPct val="115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tabLst>
                          <a:tab pos="469900" algn="l"/>
                          <a:tab pos="863600" algn="l"/>
                          <a:tab pos="1308100" algn="l"/>
                        </a:tabLs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28.8	36.1	42.6	50.5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6835" marR="0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0"/>
                        </a:spcAft>
                        <a:tabLst>
                          <a:tab pos="469900" algn="l"/>
                          <a:tab pos="863600" algn="l"/>
                          <a:tab pos="1308100" algn="l"/>
                        </a:tabLs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14.4	23.6	32.1	</a:t>
                      </a: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40.0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6835" marR="0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0"/>
                        </a:spcAft>
                        <a:tabLst>
                          <a:tab pos="469900" algn="l"/>
                          <a:tab pos="863600" algn="l"/>
                          <a:tab pos="1308100" algn="l"/>
                        </a:tabLs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16.3	22.7	31.5	42.2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6835" marR="0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0"/>
                        </a:spcAft>
                        <a:tabLst>
                          <a:tab pos="469900" algn="l"/>
                          <a:tab pos="863600" algn="l"/>
                          <a:tab pos="1308100" algn="l"/>
                        </a:tabLs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51.3	62.8	69.8	72.8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6835" marR="0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0"/>
                        </a:spcAft>
                        <a:tabLst>
                          <a:tab pos="469900" algn="l"/>
                          <a:tab pos="863600" algn="l"/>
                          <a:tab pos="1308100" algn="l"/>
                        </a:tabLs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41.4	57.1	70.3	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79.6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6835" marR="0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0"/>
                        </a:spcAft>
                        <a:tabLst>
                          <a:tab pos="469900" algn="l"/>
                          <a:tab pos="863600" algn="l"/>
                          <a:tab pos="1308100" algn="l"/>
                        </a:tabLs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63.9	73.8	75.4	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82.1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6835" marR="0">
                        <a:lnSpc>
                          <a:spcPct val="115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tabLst>
                          <a:tab pos="469900" algn="l"/>
                          <a:tab pos="863600" algn="l"/>
                          <a:tab pos="1308100" algn="l"/>
                        </a:tabLs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62.0	70.8	70.7	70.2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935" marR="27305" algn="ctr">
                        <a:lnSpc>
                          <a:spcPct val="115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914400" algn="l"/>
                          <a:tab pos="1397000" algn="l"/>
                        </a:tabLs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729	1,330	2,255	3,486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84785" marR="29210" algn="ctr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0"/>
                        </a:spcAft>
                        <a:tabLst>
                          <a:tab pos="635000" algn="l"/>
                          <a:tab pos="1016000" algn="l"/>
                          <a:tab pos="1511300" algn="l"/>
                        </a:tabLs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33	87	205	413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14935" marR="27305" algn="ctr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0"/>
                        </a:spcAft>
                        <a:tabLst>
                          <a:tab pos="571500" algn="l"/>
                          <a:tab pos="914400" algn="l"/>
                          <a:tab pos="1397000" algn="l"/>
                        </a:tabLs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229	483	1,003	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1,757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14935" marR="29210" algn="ctr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0"/>
                        </a:spcAft>
                        <a:tabLst>
                          <a:tab pos="571500" algn="l"/>
                          <a:tab pos="1016000" algn="l"/>
                          <a:tab pos="1511300" algn="l"/>
                        </a:tabLs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281	412	503	533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84785" marR="29210" algn="ctr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0"/>
                        </a:spcAft>
                        <a:tabLst>
                          <a:tab pos="571500" algn="l"/>
                          <a:tab pos="1016000" algn="l"/>
                          <a:tab pos="1511300" algn="l"/>
                        </a:tabLs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69	163	311	469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14935" marR="29210" algn="ctr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0"/>
                        </a:spcAft>
                        <a:tabLst>
                          <a:tab pos="571500" algn="l"/>
                          <a:tab pos="1016000" algn="l"/>
                          <a:tab pos="1511300" algn="l"/>
                        </a:tabLs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110	171	213	289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55270" marR="29210" algn="ctr">
                        <a:lnSpc>
                          <a:spcPct val="115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tabLst>
                          <a:tab pos="635000" algn="l"/>
                          <a:tab pos="1092200" algn="l"/>
                          <a:tab pos="1574800" algn="l"/>
                        </a:tabLs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	14	19	25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7480" marR="29210" algn="ctr">
                        <a:lnSpc>
                          <a:spcPct val="115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  <a:tabLst>
                          <a:tab pos="546100" algn="l"/>
                          <a:tab pos="863600" algn="l"/>
                          <a:tab pos="1270000" algn="l"/>
                        </a:tabLs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	91	160	277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27330" marR="29210" algn="ctr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0"/>
                        </a:spcAft>
                        <a:tabLst>
                          <a:tab pos="609600" algn="l"/>
                          <a:tab pos="939800" algn="l"/>
                          <a:tab pos="1346200" algn="l"/>
                        </a:tabLs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	3	15	34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57480" marR="29210" algn="ctr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0"/>
                        </a:spcAft>
                        <a:tabLst>
                          <a:tab pos="546100" algn="l"/>
                          <a:tab pos="939800" algn="l"/>
                          <a:tab pos="1270000" algn="l"/>
                        </a:tabLs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	35	69	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139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57480" marR="29210" algn="ctr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0"/>
                        </a:spcAft>
                        <a:tabLst>
                          <a:tab pos="546100" algn="l"/>
                          <a:tab pos="939800" algn="l"/>
                          <a:tab pos="1346200" algn="l"/>
                        </a:tabLs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	21	23	24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27330" marR="29210" algn="ctr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0"/>
                        </a:spcAft>
                        <a:tabLst>
                          <a:tab pos="546100" algn="l"/>
                          <a:tab pos="939800" algn="l"/>
                          <a:tab pos="1346200" algn="l"/>
                        </a:tabLs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	11	26	42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27330" marR="29210" algn="ctr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0"/>
                        </a:spcAft>
                        <a:tabLst>
                          <a:tab pos="546100" algn="l"/>
                          <a:tab pos="939800" algn="l"/>
                          <a:tab pos="1346200" algn="l"/>
                        </a:tabLs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	19	25	34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227330" marR="29210" algn="ctr">
                        <a:lnSpc>
                          <a:spcPct val="115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  <a:tabLst>
                          <a:tab pos="609600" algn="l"/>
                          <a:tab pos="1003300" algn="l"/>
                          <a:tab pos="1409700" algn="l"/>
                        </a:tabLs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	2	2	4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83870" marR="0">
                        <a:lnSpc>
                          <a:spcPct val="115000"/>
                        </a:lnSpc>
                        <a:spcBef>
                          <a:spcPts val="19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2.61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83870" marR="0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4.23</a:t>
                      </a:r>
                      <a:endParaRPr lang="en-US" sz="11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83870" marR="0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3.40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83870" marR="0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1.07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83870" marR="0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3.18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83870" marR="0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1.61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483870" marR="0">
                        <a:lnSpc>
                          <a:spcPct val="115000"/>
                        </a:lnSpc>
                        <a:spcBef>
                          <a:spcPts val="32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1.92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95350" y="1192888"/>
            <a:ext cx="7086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tabLst>
                <a:tab pos="609600" algn="l"/>
                <a:tab pos="1003300" algn="l"/>
                <a:tab pos="1409700" algn="l"/>
              </a:tabLst>
            </a:pPr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Table 1: Levels of Urbanization and Metropolitan Growth Rates, National Averages by Region and Years</a:t>
            </a:r>
            <a:endParaRPr lang="en-US" sz="14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5791200"/>
            <a:ext cx="73152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609600" algn="l"/>
                <a:tab pos="1003300" algn="l"/>
                <a:tab pos="1409700" algn="l"/>
              </a:tabLst>
            </a:pPr>
            <a:r>
              <a:rPr lang="en-US" sz="1100" dirty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</a:rPr>
              <a:t>Source: UN World Urbanization Prospects, 2009, </a:t>
            </a:r>
            <a:r>
              <a:rPr lang="en-US" sz="1100" dirty="0">
                <a:solidFill>
                  <a:prstClr val="black"/>
                </a:solidFill>
                <a:ea typeface="Times New Roman" pitchFamily="18" charset="0"/>
                <a:cs typeface="Times New Roman" pitchFamily="18" charset="0"/>
                <a:hlinkClick r:id="rId2"/>
              </a:rPr>
              <a:t>http://esa.un.org/unpd/wup/index.htm</a:t>
            </a: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FFF-0A96-4FAA-936D-F575021DAB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28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marL="0" lvl="0" indent="0">
              <a:buNone/>
            </a:pP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buNone/>
            </a:pP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Part </a:t>
            </a:r>
            <a:r>
              <a:rPr lang="en-US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One: </a:t>
            </a:r>
            <a:endParaRPr lang="en-US" sz="44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buNone/>
            </a:pP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Informal Settlements </a:t>
            </a:r>
            <a:r>
              <a:rPr lang="en-US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Sectors</a:t>
            </a:r>
            <a:endParaRPr lang="en-US" sz="4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541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solidFill>
            <a:schemeClr val="accent6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Urbanization Level and GDP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11195" y="1066800"/>
            <a:ext cx="7770668" cy="5329090"/>
            <a:chOff x="1814" y="7958"/>
            <a:chExt cx="8986" cy="4321"/>
          </a:xfrm>
        </p:grpSpPr>
        <p:grpSp>
          <p:nvGrpSpPr>
            <p:cNvPr id="4" name="Group 3"/>
            <p:cNvGrpSpPr>
              <a:grpSpLocks/>
            </p:cNvGrpSpPr>
            <p:nvPr/>
          </p:nvGrpSpPr>
          <p:grpSpPr bwMode="auto">
            <a:xfrm>
              <a:off x="1814" y="7958"/>
              <a:ext cx="8986" cy="4321"/>
              <a:chOff x="1814" y="7958"/>
              <a:chExt cx="8986" cy="4321"/>
            </a:xfrm>
          </p:grpSpPr>
          <p:sp>
            <p:nvSpPr>
              <p:cNvPr id="69" name="Freeform 4"/>
              <p:cNvSpPr>
                <a:spLocks/>
              </p:cNvSpPr>
              <p:nvPr/>
            </p:nvSpPr>
            <p:spPr bwMode="auto">
              <a:xfrm>
                <a:off x="1814" y="7958"/>
                <a:ext cx="8986" cy="4321"/>
              </a:xfrm>
              <a:custGeom>
                <a:avLst/>
                <a:gdLst>
                  <a:gd name="T0" fmla="+- 0 1814 1814"/>
                  <a:gd name="T1" fmla="*/ T0 w 8986"/>
                  <a:gd name="T2" fmla="+- 0 12166 7845"/>
                  <a:gd name="T3" fmla="*/ 12166 h 4321"/>
                  <a:gd name="T4" fmla="+- 0 10800 1814"/>
                  <a:gd name="T5" fmla="*/ T4 w 8986"/>
                  <a:gd name="T6" fmla="+- 0 12166 7845"/>
                  <a:gd name="T7" fmla="*/ 12166 h 4321"/>
                  <a:gd name="T8" fmla="+- 0 10800 1814"/>
                  <a:gd name="T9" fmla="*/ T8 w 8986"/>
                  <a:gd name="T10" fmla="+- 0 7845 7845"/>
                  <a:gd name="T11" fmla="*/ 7845 h 4321"/>
                  <a:gd name="T12" fmla="+- 0 1814 1814"/>
                  <a:gd name="T13" fmla="*/ T12 w 8986"/>
                  <a:gd name="T14" fmla="+- 0 7845 7845"/>
                  <a:gd name="T15" fmla="*/ 7845 h 4321"/>
                  <a:gd name="T16" fmla="+- 0 1814 1814"/>
                  <a:gd name="T17" fmla="*/ T16 w 8986"/>
                  <a:gd name="T18" fmla="+- 0 12166 7845"/>
                  <a:gd name="T19" fmla="*/ 12166 h 432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8986" h="4321">
                    <a:moveTo>
                      <a:pt x="0" y="4321"/>
                    </a:moveTo>
                    <a:lnTo>
                      <a:pt x="8986" y="4321"/>
                    </a:lnTo>
                    <a:lnTo>
                      <a:pt x="8986" y="0"/>
                    </a:lnTo>
                    <a:lnTo>
                      <a:pt x="0" y="0"/>
                    </a:lnTo>
                    <a:lnTo>
                      <a:pt x="0" y="4321"/>
                    </a:lnTo>
                  </a:path>
                </a:pathLst>
              </a:custGeom>
              <a:solidFill>
                <a:srgbClr val="FFF6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698" y="8723"/>
              <a:ext cx="6232" cy="2387"/>
              <a:chOff x="2698" y="8723"/>
              <a:chExt cx="6232" cy="2387"/>
            </a:xfrm>
          </p:grpSpPr>
          <p:sp>
            <p:nvSpPr>
              <p:cNvPr id="68" name="Freeform 6"/>
              <p:cNvSpPr>
                <a:spLocks/>
              </p:cNvSpPr>
              <p:nvPr/>
            </p:nvSpPr>
            <p:spPr bwMode="auto">
              <a:xfrm>
                <a:off x="2698" y="8723"/>
                <a:ext cx="6232" cy="2387"/>
              </a:xfrm>
              <a:custGeom>
                <a:avLst/>
                <a:gdLst>
                  <a:gd name="T0" fmla="+- 0 2698 2698"/>
                  <a:gd name="T1" fmla="*/ T0 w 6232"/>
                  <a:gd name="T2" fmla="+- 0 11110 8723"/>
                  <a:gd name="T3" fmla="*/ 11110 h 2387"/>
                  <a:gd name="T4" fmla="+- 0 2718 2698"/>
                  <a:gd name="T5" fmla="*/ T4 w 6232"/>
                  <a:gd name="T6" fmla="+- 0 10982 8723"/>
                  <a:gd name="T7" fmla="*/ 10982 h 2387"/>
                  <a:gd name="T8" fmla="+- 0 2737 2698"/>
                  <a:gd name="T9" fmla="*/ T8 w 6232"/>
                  <a:gd name="T10" fmla="+- 0 10867 8723"/>
                  <a:gd name="T11" fmla="*/ 10867 h 2387"/>
                  <a:gd name="T12" fmla="+- 0 2755 2698"/>
                  <a:gd name="T13" fmla="*/ T12 w 6232"/>
                  <a:gd name="T14" fmla="+- 0 10764 8723"/>
                  <a:gd name="T15" fmla="*/ 10764 h 2387"/>
                  <a:gd name="T16" fmla="+- 0 2774 2698"/>
                  <a:gd name="T17" fmla="*/ T16 w 6232"/>
                  <a:gd name="T18" fmla="+- 0 10671 8723"/>
                  <a:gd name="T19" fmla="*/ 10671 h 2387"/>
                  <a:gd name="T20" fmla="+- 0 2793 2698"/>
                  <a:gd name="T21" fmla="*/ T20 w 6232"/>
                  <a:gd name="T22" fmla="+- 0 10587 8723"/>
                  <a:gd name="T23" fmla="*/ 10587 h 2387"/>
                  <a:gd name="T24" fmla="+- 0 2815 2698"/>
                  <a:gd name="T25" fmla="*/ T24 w 6232"/>
                  <a:gd name="T26" fmla="+- 0 10512 8723"/>
                  <a:gd name="T27" fmla="*/ 10512 h 2387"/>
                  <a:gd name="T28" fmla="+- 0 2839 2698"/>
                  <a:gd name="T29" fmla="*/ T28 w 6232"/>
                  <a:gd name="T30" fmla="+- 0 10444 8723"/>
                  <a:gd name="T31" fmla="*/ 10444 h 2387"/>
                  <a:gd name="T32" fmla="+- 0 2867 2698"/>
                  <a:gd name="T33" fmla="*/ T32 w 6232"/>
                  <a:gd name="T34" fmla="+- 0 10382 8723"/>
                  <a:gd name="T35" fmla="*/ 10382 h 2387"/>
                  <a:gd name="T36" fmla="+- 0 2899 2698"/>
                  <a:gd name="T37" fmla="*/ T36 w 6232"/>
                  <a:gd name="T38" fmla="+- 0 10326 8723"/>
                  <a:gd name="T39" fmla="*/ 10326 h 2387"/>
                  <a:gd name="T40" fmla="+- 0 2936 2698"/>
                  <a:gd name="T41" fmla="*/ T40 w 6232"/>
                  <a:gd name="T42" fmla="+- 0 10275 8723"/>
                  <a:gd name="T43" fmla="*/ 10275 h 2387"/>
                  <a:gd name="T44" fmla="+- 0 2978 2698"/>
                  <a:gd name="T45" fmla="*/ T44 w 6232"/>
                  <a:gd name="T46" fmla="+- 0 10227 8723"/>
                  <a:gd name="T47" fmla="*/ 10227 h 2387"/>
                  <a:gd name="T48" fmla="+- 0 3028 2698"/>
                  <a:gd name="T49" fmla="*/ T48 w 6232"/>
                  <a:gd name="T50" fmla="+- 0 10181 8723"/>
                  <a:gd name="T51" fmla="*/ 10181 h 2387"/>
                  <a:gd name="T52" fmla="+- 0 3085 2698"/>
                  <a:gd name="T53" fmla="*/ T52 w 6232"/>
                  <a:gd name="T54" fmla="+- 0 10137 8723"/>
                  <a:gd name="T55" fmla="*/ 10137 h 2387"/>
                  <a:gd name="T56" fmla="+- 0 3150 2698"/>
                  <a:gd name="T57" fmla="*/ T56 w 6232"/>
                  <a:gd name="T58" fmla="+- 0 10094 8723"/>
                  <a:gd name="T59" fmla="*/ 10094 h 2387"/>
                  <a:gd name="T60" fmla="+- 0 3224 2698"/>
                  <a:gd name="T61" fmla="*/ T60 w 6232"/>
                  <a:gd name="T62" fmla="+- 0 10050 8723"/>
                  <a:gd name="T63" fmla="*/ 10050 h 2387"/>
                  <a:gd name="T64" fmla="+- 0 3308 2698"/>
                  <a:gd name="T65" fmla="*/ T64 w 6232"/>
                  <a:gd name="T66" fmla="+- 0 10004 8723"/>
                  <a:gd name="T67" fmla="*/ 10004 h 2387"/>
                  <a:gd name="T68" fmla="+- 0 3403 2698"/>
                  <a:gd name="T69" fmla="*/ T68 w 6232"/>
                  <a:gd name="T70" fmla="+- 0 9957 8723"/>
                  <a:gd name="T71" fmla="*/ 9957 h 2387"/>
                  <a:gd name="T72" fmla="+- 0 3509 2698"/>
                  <a:gd name="T73" fmla="*/ T72 w 6232"/>
                  <a:gd name="T74" fmla="+- 0 9905 8723"/>
                  <a:gd name="T75" fmla="*/ 9905 h 2387"/>
                  <a:gd name="T76" fmla="+- 0 3627 2698"/>
                  <a:gd name="T77" fmla="*/ T76 w 6232"/>
                  <a:gd name="T78" fmla="+- 0 9849 8723"/>
                  <a:gd name="T79" fmla="*/ 9849 h 2387"/>
                  <a:gd name="T80" fmla="+- 0 3758 2698"/>
                  <a:gd name="T81" fmla="*/ T80 w 6232"/>
                  <a:gd name="T82" fmla="+- 0 9788 8723"/>
                  <a:gd name="T83" fmla="*/ 9788 h 2387"/>
                  <a:gd name="T84" fmla="+- 0 3882 2698"/>
                  <a:gd name="T85" fmla="*/ T84 w 6232"/>
                  <a:gd name="T86" fmla="+- 0 9732 8723"/>
                  <a:gd name="T87" fmla="*/ 9732 h 2387"/>
                  <a:gd name="T88" fmla="+- 0 4013 2698"/>
                  <a:gd name="T89" fmla="*/ T88 w 6232"/>
                  <a:gd name="T90" fmla="+- 0 9676 8723"/>
                  <a:gd name="T91" fmla="*/ 9676 h 2387"/>
                  <a:gd name="T92" fmla="+- 0 4152 2698"/>
                  <a:gd name="T93" fmla="*/ T92 w 6232"/>
                  <a:gd name="T94" fmla="+- 0 9620 8723"/>
                  <a:gd name="T95" fmla="*/ 9620 h 2387"/>
                  <a:gd name="T96" fmla="+- 0 4300 2698"/>
                  <a:gd name="T97" fmla="*/ T96 w 6232"/>
                  <a:gd name="T98" fmla="+- 0 9564 8723"/>
                  <a:gd name="T99" fmla="*/ 9564 h 2387"/>
                  <a:gd name="T100" fmla="+- 0 4459 2698"/>
                  <a:gd name="T101" fmla="*/ T100 w 6232"/>
                  <a:gd name="T102" fmla="+- 0 9509 8723"/>
                  <a:gd name="T103" fmla="*/ 9509 h 2387"/>
                  <a:gd name="T104" fmla="+- 0 4629 2698"/>
                  <a:gd name="T105" fmla="*/ T104 w 6232"/>
                  <a:gd name="T106" fmla="+- 0 9454 8723"/>
                  <a:gd name="T107" fmla="*/ 9454 h 2387"/>
                  <a:gd name="T108" fmla="+- 0 4812 2698"/>
                  <a:gd name="T109" fmla="*/ T108 w 6232"/>
                  <a:gd name="T110" fmla="+- 0 9400 8723"/>
                  <a:gd name="T111" fmla="*/ 9400 h 2387"/>
                  <a:gd name="T112" fmla="+- 0 5009 2698"/>
                  <a:gd name="T113" fmla="*/ T112 w 6232"/>
                  <a:gd name="T114" fmla="+- 0 9346 8723"/>
                  <a:gd name="T115" fmla="*/ 9346 h 2387"/>
                  <a:gd name="T116" fmla="+- 0 5221 2698"/>
                  <a:gd name="T117" fmla="*/ T116 w 6232"/>
                  <a:gd name="T118" fmla="+- 0 9292 8723"/>
                  <a:gd name="T119" fmla="*/ 9292 h 2387"/>
                  <a:gd name="T120" fmla="+- 0 5450 2698"/>
                  <a:gd name="T121" fmla="*/ T120 w 6232"/>
                  <a:gd name="T122" fmla="+- 0 9239 8723"/>
                  <a:gd name="T123" fmla="*/ 9239 h 2387"/>
                  <a:gd name="T124" fmla="+- 0 5697 2698"/>
                  <a:gd name="T125" fmla="*/ T124 w 6232"/>
                  <a:gd name="T126" fmla="+- 0 9185 8723"/>
                  <a:gd name="T127" fmla="*/ 9185 h 2387"/>
                  <a:gd name="T128" fmla="+- 0 5963 2698"/>
                  <a:gd name="T129" fmla="*/ T128 w 6232"/>
                  <a:gd name="T130" fmla="+- 0 9133 8723"/>
                  <a:gd name="T131" fmla="*/ 9133 h 2387"/>
                  <a:gd name="T132" fmla="+- 0 6250 2698"/>
                  <a:gd name="T133" fmla="*/ T132 w 6232"/>
                  <a:gd name="T134" fmla="+- 0 9080 8723"/>
                  <a:gd name="T135" fmla="*/ 9080 h 2387"/>
                  <a:gd name="T136" fmla="+- 0 6558 2698"/>
                  <a:gd name="T137" fmla="*/ T136 w 6232"/>
                  <a:gd name="T138" fmla="+- 0 9028 8723"/>
                  <a:gd name="T139" fmla="*/ 9028 h 2387"/>
                  <a:gd name="T140" fmla="+- 0 6889 2698"/>
                  <a:gd name="T141" fmla="*/ T140 w 6232"/>
                  <a:gd name="T142" fmla="+- 0 8976 8723"/>
                  <a:gd name="T143" fmla="*/ 8976 h 2387"/>
                  <a:gd name="T144" fmla="+- 0 7244 2698"/>
                  <a:gd name="T145" fmla="*/ T144 w 6232"/>
                  <a:gd name="T146" fmla="+- 0 8925 8723"/>
                  <a:gd name="T147" fmla="*/ 8925 h 2387"/>
                  <a:gd name="T148" fmla="+- 0 7624 2698"/>
                  <a:gd name="T149" fmla="*/ T148 w 6232"/>
                  <a:gd name="T150" fmla="+- 0 8874 8723"/>
                  <a:gd name="T151" fmla="*/ 8874 h 2387"/>
                  <a:gd name="T152" fmla="+- 0 8031 2698"/>
                  <a:gd name="T153" fmla="*/ T152 w 6232"/>
                  <a:gd name="T154" fmla="+- 0 8823 8723"/>
                  <a:gd name="T155" fmla="*/ 8823 h 2387"/>
                  <a:gd name="T156" fmla="+- 0 8466 2698"/>
                  <a:gd name="T157" fmla="*/ T156 w 6232"/>
                  <a:gd name="T158" fmla="+- 0 8773 8723"/>
                  <a:gd name="T159" fmla="*/ 8773 h 2387"/>
                  <a:gd name="T160" fmla="+- 0 8930 2698"/>
                  <a:gd name="T161" fmla="*/ T160 w 6232"/>
                  <a:gd name="T162" fmla="+- 0 8723 8723"/>
                  <a:gd name="T163" fmla="*/ 8723 h 238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  <a:cxn ang="0">
                    <a:pos x="T133" y="T135"/>
                  </a:cxn>
                  <a:cxn ang="0">
                    <a:pos x="T137" y="T139"/>
                  </a:cxn>
                  <a:cxn ang="0">
                    <a:pos x="T141" y="T143"/>
                  </a:cxn>
                  <a:cxn ang="0">
                    <a:pos x="T145" y="T147"/>
                  </a:cxn>
                  <a:cxn ang="0">
                    <a:pos x="T149" y="T151"/>
                  </a:cxn>
                  <a:cxn ang="0">
                    <a:pos x="T153" y="T155"/>
                  </a:cxn>
                  <a:cxn ang="0">
                    <a:pos x="T157" y="T159"/>
                  </a:cxn>
                  <a:cxn ang="0">
                    <a:pos x="T161" y="T163"/>
                  </a:cxn>
                </a:cxnLst>
                <a:rect l="0" t="0" r="r" b="b"/>
                <a:pathLst>
                  <a:path w="6232" h="2387">
                    <a:moveTo>
                      <a:pt x="0" y="2387"/>
                    </a:moveTo>
                    <a:lnTo>
                      <a:pt x="20" y="2259"/>
                    </a:lnTo>
                    <a:lnTo>
                      <a:pt x="39" y="2144"/>
                    </a:lnTo>
                    <a:lnTo>
                      <a:pt x="57" y="2041"/>
                    </a:lnTo>
                    <a:lnTo>
                      <a:pt x="76" y="1948"/>
                    </a:lnTo>
                    <a:lnTo>
                      <a:pt x="95" y="1864"/>
                    </a:lnTo>
                    <a:lnTo>
                      <a:pt x="117" y="1789"/>
                    </a:lnTo>
                    <a:lnTo>
                      <a:pt x="141" y="1721"/>
                    </a:lnTo>
                    <a:lnTo>
                      <a:pt x="169" y="1659"/>
                    </a:lnTo>
                    <a:lnTo>
                      <a:pt x="201" y="1603"/>
                    </a:lnTo>
                    <a:lnTo>
                      <a:pt x="238" y="1552"/>
                    </a:lnTo>
                    <a:lnTo>
                      <a:pt x="280" y="1504"/>
                    </a:lnTo>
                    <a:lnTo>
                      <a:pt x="330" y="1458"/>
                    </a:lnTo>
                    <a:lnTo>
                      <a:pt x="387" y="1414"/>
                    </a:lnTo>
                    <a:lnTo>
                      <a:pt x="452" y="1371"/>
                    </a:lnTo>
                    <a:lnTo>
                      <a:pt x="526" y="1327"/>
                    </a:lnTo>
                    <a:lnTo>
                      <a:pt x="610" y="1281"/>
                    </a:lnTo>
                    <a:lnTo>
                      <a:pt x="705" y="1234"/>
                    </a:lnTo>
                    <a:lnTo>
                      <a:pt x="811" y="1182"/>
                    </a:lnTo>
                    <a:lnTo>
                      <a:pt x="929" y="1126"/>
                    </a:lnTo>
                    <a:lnTo>
                      <a:pt x="1060" y="1065"/>
                    </a:lnTo>
                    <a:lnTo>
                      <a:pt x="1184" y="1009"/>
                    </a:lnTo>
                    <a:lnTo>
                      <a:pt x="1315" y="953"/>
                    </a:lnTo>
                    <a:lnTo>
                      <a:pt x="1454" y="897"/>
                    </a:lnTo>
                    <a:lnTo>
                      <a:pt x="1602" y="841"/>
                    </a:lnTo>
                    <a:lnTo>
                      <a:pt x="1761" y="786"/>
                    </a:lnTo>
                    <a:lnTo>
                      <a:pt x="1931" y="731"/>
                    </a:lnTo>
                    <a:lnTo>
                      <a:pt x="2114" y="677"/>
                    </a:lnTo>
                    <a:lnTo>
                      <a:pt x="2311" y="623"/>
                    </a:lnTo>
                    <a:lnTo>
                      <a:pt x="2523" y="569"/>
                    </a:lnTo>
                    <a:lnTo>
                      <a:pt x="2752" y="516"/>
                    </a:lnTo>
                    <a:lnTo>
                      <a:pt x="2999" y="462"/>
                    </a:lnTo>
                    <a:lnTo>
                      <a:pt x="3265" y="410"/>
                    </a:lnTo>
                    <a:lnTo>
                      <a:pt x="3552" y="357"/>
                    </a:lnTo>
                    <a:lnTo>
                      <a:pt x="3860" y="305"/>
                    </a:lnTo>
                    <a:lnTo>
                      <a:pt x="4191" y="253"/>
                    </a:lnTo>
                    <a:lnTo>
                      <a:pt x="4546" y="202"/>
                    </a:lnTo>
                    <a:lnTo>
                      <a:pt x="4926" y="151"/>
                    </a:lnTo>
                    <a:lnTo>
                      <a:pt x="5333" y="100"/>
                    </a:lnTo>
                    <a:lnTo>
                      <a:pt x="5768" y="50"/>
                    </a:lnTo>
                    <a:lnTo>
                      <a:pt x="6232" y="0"/>
                    </a:lnTo>
                  </a:path>
                </a:pathLst>
              </a:custGeom>
              <a:noFill/>
              <a:ln w="19050">
                <a:solidFill>
                  <a:srgbClr val="00769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2639" y="10973"/>
              <a:ext cx="100" cy="97"/>
              <a:chOff x="2639" y="10973"/>
              <a:chExt cx="100" cy="97"/>
            </a:xfrm>
          </p:grpSpPr>
          <p:sp>
            <p:nvSpPr>
              <p:cNvPr id="67" name="Freeform 8"/>
              <p:cNvSpPr>
                <a:spLocks/>
              </p:cNvSpPr>
              <p:nvPr/>
            </p:nvSpPr>
            <p:spPr bwMode="auto">
              <a:xfrm>
                <a:off x="2639" y="10973"/>
                <a:ext cx="100" cy="97"/>
              </a:xfrm>
              <a:custGeom>
                <a:avLst/>
                <a:gdLst>
                  <a:gd name="T0" fmla="+- 0 2676 2639"/>
                  <a:gd name="T1" fmla="*/ T0 w 100"/>
                  <a:gd name="T2" fmla="+- 0 10973 10973"/>
                  <a:gd name="T3" fmla="*/ 10973 h 97"/>
                  <a:gd name="T4" fmla="+- 0 2657 2639"/>
                  <a:gd name="T5" fmla="*/ T4 w 100"/>
                  <a:gd name="T6" fmla="+- 0 10983 10973"/>
                  <a:gd name="T7" fmla="*/ 10983 h 97"/>
                  <a:gd name="T8" fmla="+- 0 2644 2639"/>
                  <a:gd name="T9" fmla="*/ T8 w 100"/>
                  <a:gd name="T10" fmla="+- 0 11000 10973"/>
                  <a:gd name="T11" fmla="*/ 11000 h 97"/>
                  <a:gd name="T12" fmla="+- 0 2639 2639"/>
                  <a:gd name="T13" fmla="*/ T12 w 100"/>
                  <a:gd name="T14" fmla="+- 0 11022 10973"/>
                  <a:gd name="T15" fmla="*/ 11022 h 97"/>
                  <a:gd name="T16" fmla="+- 0 2643 2639"/>
                  <a:gd name="T17" fmla="*/ T16 w 100"/>
                  <a:gd name="T18" fmla="+- 0 11041 10973"/>
                  <a:gd name="T19" fmla="*/ 11041 h 97"/>
                  <a:gd name="T20" fmla="+- 0 2655 2639"/>
                  <a:gd name="T21" fmla="*/ T20 w 100"/>
                  <a:gd name="T22" fmla="+- 0 11057 10973"/>
                  <a:gd name="T23" fmla="*/ 11057 h 97"/>
                  <a:gd name="T24" fmla="+- 0 2675 2639"/>
                  <a:gd name="T25" fmla="*/ T24 w 100"/>
                  <a:gd name="T26" fmla="+- 0 11067 10973"/>
                  <a:gd name="T27" fmla="*/ 11067 h 97"/>
                  <a:gd name="T28" fmla="+- 0 2701 2639"/>
                  <a:gd name="T29" fmla="*/ T28 w 100"/>
                  <a:gd name="T30" fmla="+- 0 11070 10973"/>
                  <a:gd name="T31" fmla="*/ 11070 h 97"/>
                  <a:gd name="T32" fmla="+- 0 2721 2639"/>
                  <a:gd name="T33" fmla="*/ T32 w 100"/>
                  <a:gd name="T34" fmla="+- 0 11060 10973"/>
                  <a:gd name="T35" fmla="*/ 11060 h 97"/>
                  <a:gd name="T36" fmla="+- 0 2734 2639"/>
                  <a:gd name="T37" fmla="*/ T36 w 100"/>
                  <a:gd name="T38" fmla="+- 0 11043 10973"/>
                  <a:gd name="T39" fmla="*/ 11043 h 97"/>
                  <a:gd name="T40" fmla="+- 0 2739 2639"/>
                  <a:gd name="T41" fmla="*/ T40 w 100"/>
                  <a:gd name="T42" fmla="+- 0 11022 10973"/>
                  <a:gd name="T43" fmla="*/ 11022 h 97"/>
                  <a:gd name="T44" fmla="+- 0 2739 2639"/>
                  <a:gd name="T45" fmla="*/ T44 w 100"/>
                  <a:gd name="T46" fmla="+- 0 11020 10973"/>
                  <a:gd name="T47" fmla="*/ 11020 h 97"/>
                  <a:gd name="T48" fmla="+- 0 2734 2639"/>
                  <a:gd name="T49" fmla="*/ T48 w 100"/>
                  <a:gd name="T50" fmla="+- 0 11001 10973"/>
                  <a:gd name="T51" fmla="*/ 11001 h 97"/>
                  <a:gd name="T52" fmla="+- 0 2722 2639"/>
                  <a:gd name="T53" fmla="*/ T52 w 100"/>
                  <a:gd name="T54" fmla="+- 0 10986 10973"/>
                  <a:gd name="T55" fmla="*/ 10986 h 97"/>
                  <a:gd name="T56" fmla="+- 0 2703 2639"/>
                  <a:gd name="T57" fmla="*/ T56 w 100"/>
                  <a:gd name="T58" fmla="+- 0 10976 10973"/>
                  <a:gd name="T59" fmla="*/ 10976 h 97"/>
                  <a:gd name="T60" fmla="+- 0 2676 2639"/>
                  <a:gd name="T61" fmla="*/ T60 w 100"/>
                  <a:gd name="T62" fmla="+- 0 10973 10973"/>
                  <a:gd name="T63" fmla="*/ 10973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00" h="97">
                    <a:moveTo>
                      <a:pt x="37" y="0"/>
                    </a:moveTo>
                    <a:lnTo>
                      <a:pt x="18" y="10"/>
                    </a:lnTo>
                    <a:lnTo>
                      <a:pt x="5" y="27"/>
                    </a:lnTo>
                    <a:lnTo>
                      <a:pt x="0" y="49"/>
                    </a:lnTo>
                    <a:lnTo>
                      <a:pt x="4" y="68"/>
                    </a:lnTo>
                    <a:lnTo>
                      <a:pt x="16" y="84"/>
                    </a:lnTo>
                    <a:lnTo>
                      <a:pt x="36" y="94"/>
                    </a:lnTo>
                    <a:lnTo>
                      <a:pt x="62" y="97"/>
                    </a:lnTo>
                    <a:lnTo>
                      <a:pt x="82" y="87"/>
                    </a:lnTo>
                    <a:lnTo>
                      <a:pt x="95" y="70"/>
                    </a:lnTo>
                    <a:lnTo>
                      <a:pt x="100" y="49"/>
                    </a:lnTo>
                    <a:lnTo>
                      <a:pt x="100" y="47"/>
                    </a:lnTo>
                    <a:lnTo>
                      <a:pt x="95" y="28"/>
                    </a:lnTo>
                    <a:lnTo>
                      <a:pt x="83" y="13"/>
                    </a:lnTo>
                    <a:lnTo>
                      <a:pt x="64" y="3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3D85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3229" y="10911"/>
              <a:ext cx="100" cy="97"/>
              <a:chOff x="3229" y="10911"/>
              <a:chExt cx="100" cy="97"/>
            </a:xfrm>
          </p:grpSpPr>
          <p:sp>
            <p:nvSpPr>
              <p:cNvPr id="66" name="Freeform 10"/>
              <p:cNvSpPr>
                <a:spLocks/>
              </p:cNvSpPr>
              <p:nvPr/>
            </p:nvSpPr>
            <p:spPr bwMode="auto">
              <a:xfrm>
                <a:off x="3229" y="10911"/>
                <a:ext cx="100" cy="97"/>
              </a:xfrm>
              <a:custGeom>
                <a:avLst/>
                <a:gdLst>
                  <a:gd name="T0" fmla="+- 0 3266 3229"/>
                  <a:gd name="T1" fmla="*/ T0 w 100"/>
                  <a:gd name="T2" fmla="+- 0 10911 10911"/>
                  <a:gd name="T3" fmla="*/ 10911 h 97"/>
                  <a:gd name="T4" fmla="+- 0 3247 3229"/>
                  <a:gd name="T5" fmla="*/ T4 w 100"/>
                  <a:gd name="T6" fmla="+- 0 10921 10911"/>
                  <a:gd name="T7" fmla="*/ 10921 h 97"/>
                  <a:gd name="T8" fmla="+- 0 3233 3229"/>
                  <a:gd name="T9" fmla="*/ T8 w 100"/>
                  <a:gd name="T10" fmla="+- 0 10938 10911"/>
                  <a:gd name="T11" fmla="*/ 10938 h 97"/>
                  <a:gd name="T12" fmla="+- 0 3229 3229"/>
                  <a:gd name="T13" fmla="*/ T12 w 100"/>
                  <a:gd name="T14" fmla="+- 0 10960 10911"/>
                  <a:gd name="T15" fmla="*/ 10960 h 97"/>
                  <a:gd name="T16" fmla="+- 0 3233 3229"/>
                  <a:gd name="T17" fmla="*/ T16 w 100"/>
                  <a:gd name="T18" fmla="+- 0 10979 10911"/>
                  <a:gd name="T19" fmla="*/ 10979 h 97"/>
                  <a:gd name="T20" fmla="+- 0 3245 3229"/>
                  <a:gd name="T21" fmla="*/ T20 w 100"/>
                  <a:gd name="T22" fmla="+- 0 10995 10911"/>
                  <a:gd name="T23" fmla="*/ 10995 h 97"/>
                  <a:gd name="T24" fmla="+- 0 3264 3229"/>
                  <a:gd name="T25" fmla="*/ T24 w 100"/>
                  <a:gd name="T26" fmla="+- 0 11005 10911"/>
                  <a:gd name="T27" fmla="*/ 11005 h 97"/>
                  <a:gd name="T28" fmla="+- 0 3291 3229"/>
                  <a:gd name="T29" fmla="*/ T28 w 100"/>
                  <a:gd name="T30" fmla="+- 0 11008 10911"/>
                  <a:gd name="T31" fmla="*/ 11008 h 97"/>
                  <a:gd name="T32" fmla="+- 0 3310 3229"/>
                  <a:gd name="T33" fmla="*/ T32 w 100"/>
                  <a:gd name="T34" fmla="+- 0 10998 10911"/>
                  <a:gd name="T35" fmla="*/ 10998 h 97"/>
                  <a:gd name="T36" fmla="+- 0 3324 3229"/>
                  <a:gd name="T37" fmla="*/ T36 w 100"/>
                  <a:gd name="T38" fmla="+- 0 10981 10911"/>
                  <a:gd name="T39" fmla="*/ 10981 h 97"/>
                  <a:gd name="T40" fmla="+- 0 3328 3229"/>
                  <a:gd name="T41" fmla="*/ T40 w 100"/>
                  <a:gd name="T42" fmla="+- 0 10960 10911"/>
                  <a:gd name="T43" fmla="*/ 10960 h 97"/>
                  <a:gd name="T44" fmla="+- 0 3329 3229"/>
                  <a:gd name="T45" fmla="*/ T44 w 100"/>
                  <a:gd name="T46" fmla="+- 0 10958 10911"/>
                  <a:gd name="T47" fmla="*/ 10958 h 97"/>
                  <a:gd name="T48" fmla="+- 0 3324 3229"/>
                  <a:gd name="T49" fmla="*/ T48 w 100"/>
                  <a:gd name="T50" fmla="+- 0 10939 10911"/>
                  <a:gd name="T51" fmla="*/ 10939 h 97"/>
                  <a:gd name="T52" fmla="+- 0 3312 3229"/>
                  <a:gd name="T53" fmla="*/ T52 w 100"/>
                  <a:gd name="T54" fmla="+- 0 10924 10911"/>
                  <a:gd name="T55" fmla="*/ 10924 h 97"/>
                  <a:gd name="T56" fmla="+- 0 3292 3229"/>
                  <a:gd name="T57" fmla="*/ T56 w 100"/>
                  <a:gd name="T58" fmla="+- 0 10914 10911"/>
                  <a:gd name="T59" fmla="*/ 10914 h 97"/>
                  <a:gd name="T60" fmla="+- 0 3266 3229"/>
                  <a:gd name="T61" fmla="*/ T60 w 100"/>
                  <a:gd name="T62" fmla="+- 0 10911 10911"/>
                  <a:gd name="T63" fmla="*/ 10911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00" h="97">
                    <a:moveTo>
                      <a:pt x="37" y="0"/>
                    </a:moveTo>
                    <a:lnTo>
                      <a:pt x="18" y="10"/>
                    </a:lnTo>
                    <a:lnTo>
                      <a:pt x="4" y="27"/>
                    </a:lnTo>
                    <a:lnTo>
                      <a:pt x="0" y="49"/>
                    </a:lnTo>
                    <a:lnTo>
                      <a:pt x="4" y="68"/>
                    </a:lnTo>
                    <a:lnTo>
                      <a:pt x="16" y="84"/>
                    </a:lnTo>
                    <a:lnTo>
                      <a:pt x="35" y="94"/>
                    </a:lnTo>
                    <a:lnTo>
                      <a:pt x="62" y="97"/>
                    </a:lnTo>
                    <a:lnTo>
                      <a:pt x="81" y="87"/>
                    </a:lnTo>
                    <a:lnTo>
                      <a:pt x="95" y="70"/>
                    </a:lnTo>
                    <a:lnTo>
                      <a:pt x="99" y="49"/>
                    </a:lnTo>
                    <a:lnTo>
                      <a:pt x="100" y="47"/>
                    </a:lnTo>
                    <a:lnTo>
                      <a:pt x="95" y="28"/>
                    </a:lnTo>
                    <a:lnTo>
                      <a:pt x="83" y="13"/>
                    </a:lnTo>
                    <a:lnTo>
                      <a:pt x="63" y="3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3D85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2850" y="10520"/>
              <a:ext cx="100" cy="97"/>
              <a:chOff x="2850" y="10520"/>
              <a:chExt cx="100" cy="97"/>
            </a:xfrm>
          </p:grpSpPr>
          <p:sp>
            <p:nvSpPr>
              <p:cNvPr id="65" name="Freeform 12"/>
              <p:cNvSpPr>
                <a:spLocks/>
              </p:cNvSpPr>
              <p:nvPr/>
            </p:nvSpPr>
            <p:spPr bwMode="auto">
              <a:xfrm>
                <a:off x="2850" y="10520"/>
                <a:ext cx="100" cy="97"/>
              </a:xfrm>
              <a:custGeom>
                <a:avLst/>
                <a:gdLst>
                  <a:gd name="T0" fmla="+- 0 2887 2850"/>
                  <a:gd name="T1" fmla="*/ T0 w 100"/>
                  <a:gd name="T2" fmla="+- 0 10520 10520"/>
                  <a:gd name="T3" fmla="*/ 10520 h 97"/>
                  <a:gd name="T4" fmla="+- 0 2868 2850"/>
                  <a:gd name="T5" fmla="*/ T4 w 100"/>
                  <a:gd name="T6" fmla="+- 0 10530 10520"/>
                  <a:gd name="T7" fmla="*/ 10530 h 97"/>
                  <a:gd name="T8" fmla="+- 0 2855 2850"/>
                  <a:gd name="T9" fmla="*/ T8 w 100"/>
                  <a:gd name="T10" fmla="+- 0 10547 10520"/>
                  <a:gd name="T11" fmla="*/ 10547 h 97"/>
                  <a:gd name="T12" fmla="+- 0 2850 2850"/>
                  <a:gd name="T13" fmla="*/ T12 w 100"/>
                  <a:gd name="T14" fmla="+- 0 10569 10520"/>
                  <a:gd name="T15" fmla="*/ 10569 h 97"/>
                  <a:gd name="T16" fmla="+- 0 2854 2850"/>
                  <a:gd name="T17" fmla="*/ T16 w 100"/>
                  <a:gd name="T18" fmla="+- 0 10588 10520"/>
                  <a:gd name="T19" fmla="*/ 10588 h 97"/>
                  <a:gd name="T20" fmla="+- 0 2866 2850"/>
                  <a:gd name="T21" fmla="*/ T20 w 100"/>
                  <a:gd name="T22" fmla="+- 0 10604 10520"/>
                  <a:gd name="T23" fmla="*/ 10604 h 97"/>
                  <a:gd name="T24" fmla="+- 0 2886 2850"/>
                  <a:gd name="T25" fmla="*/ T24 w 100"/>
                  <a:gd name="T26" fmla="+- 0 10614 10520"/>
                  <a:gd name="T27" fmla="*/ 10614 h 97"/>
                  <a:gd name="T28" fmla="+- 0 2912 2850"/>
                  <a:gd name="T29" fmla="*/ T28 w 100"/>
                  <a:gd name="T30" fmla="+- 0 10617 10520"/>
                  <a:gd name="T31" fmla="*/ 10617 h 97"/>
                  <a:gd name="T32" fmla="+- 0 2932 2850"/>
                  <a:gd name="T33" fmla="*/ T32 w 100"/>
                  <a:gd name="T34" fmla="+- 0 10607 10520"/>
                  <a:gd name="T35" fmla="*/ 10607 h 97"/>
                  <a:gd name="T36" fmla="+- 0 2945 2850"/>
                  <a:gd name="T37" fmla="*/ T36 w 100"/>
                  <a:gd name="T38" fmla="+- 0 10590 10520"/>
                  <a:gd name="T39" fmla="*/ 10590 h 97"/>
                  <a:gd name="T40" fmla="+- 0 2950 2850"/>
                  <a:gd name="T41" fmla="*/ T40 w 100"/>
                  <a:gd name="T42" fmla="+- 0 10569 10520"/>
                  <a:gd name="T43" fmla="*/ 10569 h 97"/>
                  <a:gd name="T44" fmla="+- 0 2950 2850"/>
                  <a:gd name="T45" fmla="*/ T44 w 100"/>
                  <a:gd name="T46" fmla="+- 0 10567 10520"/>
                  <a:gd name="T47" fmla="*/ 10567 h 97"/>
                  <a:gd name="T48" fmla="+- 0 2945 2850"/>
                  <a:gd name="T49" fmla="*/ T48 w 100"/>
                  <a:gd name="T50" fmla="+- 0 10548 10520"/>
                  <a:gd name="T51" fmla="*/ 10548 h 97"/>
                  <a:gd name="T52" fmla="+- 0 2933 2850"/>
                  <a:gd name="T53" fmla="*/ T52 w 100"/>
                  <a:gd name="T54" fmla="+- 0 10533 10520"/>
                  <a:gd name="T55" fmla="*/ 10533 h 97"/>
                  <a:gd name="T56" fmla="+- 0 2914 2850"/>
                  <a:gd name="T57" fmla="*/ T56 w 100"/>
                  <a:gd name="T58" fmla="+- 0 10523 10520"/>
                  <a:gd name="T59" fmla="*/ 10523 h 97"/>
                  <a:gd name="T60" fmla="+- 0 2887 2850"/>
                  <a:gd name="T61" fmla="*/ T60 w 100"/>
                  <a:gd name="T62" fmla="+- 0 10520 10520"/>
                  <a:gd name="T63" fmla="*/ 10520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00" h="97">
                    <a:moveTo>
                      <a:pt x="37" y="0"/>
                    </a:moveTo>
                    <a:lnTo>
                      <a:pt x="18" y="10"/>
                    </a:lnTo>
                    <a:lnTo>
                      <a:pt x="5" y="27"/>
                    </a:lnTo>
                    <a:lnTo>
                      <a:pt x="0" y="49"/>
                    </a:lnTo>
                    <a:lnTo>
                      <a:pt x="4" y="68"/>
                    </a:lnTo>
                    <a:lnTo>
                      <a:pt x="16" y="84"/>
                    </a:lnTo>
                    <a:lnTo>
                      <a:pt x="36" y="94"/>
                    </a:lnTo>
                    <a:lnTo>
                      <a:pt x="62" y="97"/>
                    </a:lnTo>
                    <a:lnTo>
                      <a:pt x="82" y="87"/>
                    </a:lnTo>
                    <a:lnTo>
                      <a:pt x="95" y="70"/>
                    </a:lnTo>
                    <a:lnTo>
                      <a:pt x="100" y="49"/>
                    </a:lnTo>
                    <a:lnTo>
                      <a:pt x="100" y="47"/>
                    </a:lnTo>
                    <a:lnTo>
                      <a:pt x="95" y="28"/>
                    </a:lnTo>
                    <a:lnTo>
                      <a:pt x="83" y="13"/>
                    </a:lnTo>
                    <a:lnTo>
                      <a:pt x="64" y="3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3D85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Group 13"/>
            <p:cNvGrpSpPr>
              <a:grpSpLocks/>
            </p:cNvGrpSpPr>
            <p:nvPr/>
          </p:nvGrpSpPr>
          <p:grpSpPr bwMode="auto">
            <a:xfrm>
              <a:off x="2931" y="10488"/>
              <a:ext cx="100" cy="97"/>
              <a:chOff x="2931" y="10488"/>
              <a:chExt cx="100" cy="97"/>
            </a:xfrm>
          </p:grpSpPr>
          <p:sp>
            <p:nvSpPr>
              <p:cNvPr id="64" name="Freeform 14"/>
              <p:cNvSpPr>
                <a:spLocks/>
              </p:cNvSpPr>
              <p:nvPr/>
            </p:nvSpPr>
            <p:spPr bwMode="auto">
              <a:xfrm>
                <a:off x="2931" y="10488"/>
                <a:ext cx="100" cy="97"/>
              </a:xfrm>
              <a:custGeom>
                <a:avLst/>
                <a:gdLst>
                  <a:gd name="T0" fmla="+- 0 2968 2931"/>
                  <a:gd name="T1" fmla="*/ T0 w 100"/>
                  <a:gd name="T2" fmla="+- 0 10488 10488"/>
                  <a:gd name="T3" fmla="*/ 10488 h 97"/>
                  <a:gd name="T4" fmla="+- 0 2949 2931"/>
                  <a:gd name="T5" fmla="*/ T4 w 100"/>
                  <a:gd name="T6" fmla="+- 0 10498 10488"/>
                  <a:gd name="T7" fmla="*/ 10498 h 97"/>
                  <a:gd name="T8" fmla="+- 0 2936 2931"/>
                  <a:gd name="T9" fmla="*/ T8 w 100"/>
                  <a:gd name="T10" fmla="+- 0 10515 10488"/>
                  <a:gd name="T11" fmla="*/ 10515 h 97"/>
                  <a:gd name="T12" fmla="+- 0 2931 2931"/>
                  <a:gd name="T13" fmla="*/ T12 w 100"/>
                  <a:gd name="T14" fmla="+- 0 10537 10488"/>
                  <a:gd name="T15" fmla="*/ 10537 h 97"/>
                  <a:gd name="T16" fmla="+- 0 2935 2931"/>
                  <a:gd name="T17" fmla="*/ T16 w 100"/>
                  <a:gd name="T18" fmla="+- 0 10556 10488"/>
                  <a:gd name="T19" fmla="*/ 10556 h 97"/>
                  <a:gd name="T20" fmla="+- 0 2947 2931"/>
                  <a:gd name="T21" fmla="*/ T20 w 100"/>
                  <a:gd name="T22" fmla="+- 0 10572 10488"/>
                  <a:gd name="T23" fmla="*/ 10572 h 97"/>
                  <a:gd name="T24" fmla="+- 0 2967 2931"/>
                  <a:gd name="T25" fmla="*/ T24 w 100"/>
                  <a:gd name="T26" fmla="+- 0 10582 10488"/>
                  <a:gd name="T27" fmla="*/ 10582 h 97"/>
                  <a:gd name="T28" fmla="+- 0 2993 2931"/>
                  <a:gd name="T29" fmla="*/ T28 w 100"/>
                  <a:gd name="T30" fmla="+- 0 10585 10488"/>
                  <a:gd name="T31" fmla="*/ 10585 h 97"/>
                  <a:gd name="T32" fmla="+- 0 3012 2931"/>
                  <a:gd name="T33" fmla="*/ T32 w 100"/>
                  <a:gd name="T34" fmla="+- 0 10575 10488"/>
                  <a:gd name="T35" fmla="*/ 10575 h 97"/>
                  <a:gd name="T36" fmla="+- 0 3026 2931"/>
                  <a:gd name="T37" fmla="*/ T36 w 100"/>
                  <a:gd name="T38" fmla="+- 0 10558 10488"/>
                  <a:gd name="T39" fmla="*/ 10558 h 97"/>
                  <a:gd name="T40" fmla="+- 0 3031 2931"/>
                  <a:gd name="T41" fmla="*/ T40 w 100"/>
                  <a:gd name="T42" fmla="+- 0 10537 10488"/>
                  <a:gd name="T43" fmla="*/ 10537 h 97"/>
                  <a:gd name="T44" fmla="+- 0 3031 2931"/>
                  <a:gd name="T45" fmla="*/ T44 w 100"/>
                  <a:gd name="T46" fmla="+- 0 10535 10488"/>
                  <a:gd name="T47" fmla="*/ 10535 h 97"/>
                  <a:gd name="T48" fmla="+- 0 3026 2931"/>
                  <a:gd name="T49" fmla="*/ T48 w 100"/>
                  <a:gd name="T50" fmla="+- 0 10516 10488"/>
                  <a:gd name="T51" fmla="*/ 10516 h 97"/>
                  <a:gd name="T52" fmla="+- 0 3014 2931"/>
                  <a:gd name="T53" fmla="*/ T52 w 100"/>
                  <a:gd name="T54" fmla="+- 0 10501 10488"/>
                  <a:gd name="T55" fmla="*/ 10501 h 97"/>
                  <a:gd name="T56" fmla="+- 0 2995 2931"/>
                  <a:gd name="T57" fmla="*/ T56 w 100"/>
                  <a:gd name="T58" fmla="+- 0 10491 10488"/>
                  <a:gd name="T59" fmla="*/ 10491 h 97"/>
                  <a:gd name="T60" fmla="+- 0 2968 2931"/>
                  <a:gd name="T61" fmla="*/ T60 w 100"/>
                  <a:gd name="T62" fmla="+- 0 10488 10488"/>
                  <a:gd name="T63" fmla="*/ 10488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00" h="97">
                    <a:moveTo>
                      <a:pt x="37" y="0"/>
                    </a:moveTo>
                    <a:lnTo>
                      <a:pt x="18" y="10"/>
                    </a:lnTo>
                    <a:lnTo>
                      <a:pt x="5" y="27"/>
                    </a:lnTo>
                    <a:lnTo>
                      <a:pt x="0" y="49"/>
                    </a:lnTo>
                    <a:lnTo>
                      <a:pt x="4" y="68"/>
                    </a:lnTo>
                    <a:lnTo>
                      <a:pt x="16" y="84"/>
                    </a:lnTo>
                    <a:lnTo>
                      <a:pt x="36" y="94"/>
                    </a:lnTo>
                    <a:lnTo>
                      <a:pt x="62" y="97"/>
                    </a:lnTo>
                    <a:lnTo>
                      <a:pt x="81" y="87"/>
                    </a:lnTo>
                    <a:lnTo>
                      <a:pt x="95" y="70"/>
                    </a:lnTo>
                    <a:lnTo>
                      <a:pt x="100" y="49"/>
                    </a:lnTo>
                    <a:lnTo>
                      <a:pt x="100" y="47"/>
                    </a:lnTo>
                    <a:lnTo>
                      <a:pt x="95" y="28"/>
                    </a:lnTo>
                    <a:lnTo>
                      <a:pt x="83" y="13"/>
                    </a:lnTo>
                    <a:lnTo>
                      <a:pt x="64" y="3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3D85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0" name="Group 15"/>
            <p:cNvGrpSpPr>
              <a:grpSpLocks/>
            </p:cNvGrpSpPr>
            <p:nvPr/>
          </p:nvGrpSpPr>
          <p:grpSpPr bwMode="auto">
            <a:xfrm>
              <a:off x="3289" y="9809"/>
              <a:ext cx="100" cy="97"/>
              <a:chOff x="3289" y="9809"/>
              <a:chExt cx="100" cy="97"/>
            </a:xfrm>
          </p:grpSpPr>
          <p:sp>
            <p:nvSpPr>
              <p:cNvPr id="63" name="Freeform 16"/>
              <p:cNvSpPr>
                <a:spLocks/>
              </p:cNvSpPr>
              <p:nvPr/>
            </p:nvSpPr>
            <p:spPr bwMode="auto">
              <a:xfrm>
                <a:off x="3289" y="9809"/>
                <a:ext cx="100" cy="97"/>
              </a:xfrm>
              <a:custGeom>
                <a:avLst/>
                <a:gdLst>
                  <a:gd name="T0" fmla="+- 0 3326 3289"/>
                  <a:gd name="T1" fmla="*/ T0 w 100"/>
                  <a:gd name="T2" fmla="+- 0 9809 9809"/>
                  <a:gd name="T3" fmla="*/ 9809 h 97"/>
                  <a:gd name="T4" fmla="+- 0 3307 3289"/>
                  <a:gd name="T5" fmla="*/ T4 w 100"/>
                  <a:gd name="T6" fmla="+- 0 9819 9809"/>
                  <a:gd name="T7" fmla="*/ 9819 h 97"/>
                  <a:gd name="T8" fmla="+- 0 3294 3289"/>
                  <a:gd name="T9" fmla="*/ T8 w 100"/>
                  <a:gd name="T10" fmla="+- 0 9836 9809"/>
                  <a:gd name="T11" fmla="*/ 9836 h 97"/>
                  <a:gd name="T12" fmla="+- 0 3289 3289"/>
                  <a:gd name="T13" fmla="*/ T12 w 100"/>
                  <a:gd name="T14" fmla="+- 0 9859 9809"/>
                  <a:gd name="T15" fmla="*/ 9859 h 97"/>
                  <a:gd name="T16" fmla="+- 0 3293 3289"/>
                  <a:gd name="T17" fmla="*/ T16 w 100"/>
                  <a:gd name="T18" fmla="+- 0 9878 9809"/>
                  <a:gd name="T19" fmla="*/ 9878 h 97"/>
                  <a:gd name="T20" fmla="+- 0 3305 3289"/>
                  <a:gd name="T21" fmla="*/ T20 w 100"/>
                  <a:gd name="T22" fmla="+- 0 9893 9809"/>
                  <a:gd name="T23" fmla="*/ 9893 h 97"/>
                  <a:gd name="T24" fmla="+- 0 3325 3289"/>
                  <a:gd name="T25" fmla="*/ T24 w 100"/>
                  <a:gd name="T26" fmla="+- 0 9903 9809"/>
                  <a:gd name="T27" fmla="*/ 9903 h 97"/>
                  <a:gd name="T28" fmla="+- 0 3351 3289"/>
                  <a:gd name="T29" fmla="*/ T28 w 100"/>
                  <a:gd name="T30" fmla="+- 0 9906 9809"/>
                  <a:gd name="T31" fmla="*/ 9906 h 97"/>
                  <a:gd name="T32" fmla="+- 0 3370 3289"/>
                  <a:gd name="T33" fmla="*/ T32 w 100"/>
                  <a:gd name="T34" fmla="+- 0 9897 9809"/>
                  <a:gd name="T35" fmla="*/ 9897 h 97"/>
                  <a:gd name="T36" fmla="+- 0 3384 3289"/>
                  <a:gd name="T37" fmla="*/ T36 w 100"/>
                  <a:gd name="T38" fmla="+- 0 9880 9809"/>
                  <a:gd name="T39" fmla="*/ 9880 h 97"/>
                  <a:gd name="T40" fmla="+- 0 3389 3289"/>
                  <a:gd name="T41" fmla="*/ T40 w 100"/>
                  <a:gd name="T42" fmla="+- 0 9859 9809"/>
                  <a:gd name="T43" fmla="*/ 9859 h 97"/>
                  <a:gd name="T44" fmla="+- 0 3389 3289"/>
                  <a:gd name="T45" fmla="*/ T44 w 100"/>
                  <a:gd name="T46" fmla="+- 0 9857 9809"/>
                  <a:gd name="T47" fmla="*/ 9857 h 97"/>
                  <a:gd name="T48" fmla="+- 0 3384 3289"/>
                  <a:gd name="T49" fmla="*/ T48 w 100"/>
                  <a:gd name="T50" fmla="+- 0 9838 9809"/>
                  <a:gd name="T51" fmla="*/ 9838 h 97"/>
                  <a:gd name="T52" fmla="+- 0 3372 3289"/>
                  <a:gd name="T53" fmla="*/ T52 w 100"/>
                  <a:gd name="T54" fmla="+- 0 9822 9809"/>
                  <a:gd name="T55" fmla="*/ 9822 h 97"/>
                  <a:gd name="T56" fmla="+- 0 3353 3289"/>
                  <a:gd name="T57" fmla="*/ T56 w 100"/>
                  <a:gd name="T58" fmla="+- 0 9812 9809"/>
                  <a:gd name="T59" fmla="*/ 9812 h 97"/>
                  <a:gd name="T60" fmla="+- 0 3326 3289"/>
                  <a:gd name="T61" fmla="*/ T60 w 100"/>
                  <a:gd name="T62" fmla="+- 0 9809 9809"/>
                  <a:gd name="T63" fmla="*/ 9809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00" h="97">
                    <a:moveTo>
                      <a:pt x="37" y="0"/>
                    </a:moveTo>
                    <a:lnTo>
                      <a:pt x="18" y="10"/>
                    </a:lnTo>
                    <a:lnTo>
                      <a:pt x="5" y="27"/>
                    </a:lnTo>
                    <a:lnTo>
                      <a:pt x="0" y="50"/>
                    </a:lnTo>
                    <a:lnTo>
                      <a:pt x="4" y="69"/>
                    </a:lnTo>
                    <a:lnTo>
                      <a:pt x="16" y="84"/>
                    </a:lnTo>
                    <a:lnTo>
                      <a:pt x="36" y="94"/>
                    </a:lnTo>
                    <a:lnTo>
                      <a:pt x="62" y="97"/>
                    </a:lnTo>
                    <a:lnTo>
                      <a:pt x="81" y="88"/>
                    </a:lnTo>
                    <a:lnTo>
                      <a:pt x="95" y="71"/>
                    </a:lnTo>
                    <a:lnTo>
                      <a:pt x="100" y="50"/>
                    </a:lnTo>
                    <a:lnTo>
                      <a:pt x="100" y="48"/>
                    </a:lnTo>
                    <a:lnTo>
                      <a:pt x="95" y="29"/>
                    </a:lnTo>
                    <a:lnTo>
                      <a:pt x="83" y="13"/>
                    </a:lnTo>
                    <a:lnTo>
                      <a:pt x="64" y="3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3D85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17"/>
            <p:cNvGrpSpPr>
              <a:grpSpLocks/>
            </p:cNvGrpSpPr>
            <p:nvPr/>
          </p:nvGrpSpPr>
          <p:grpSpPr bwMode="auto">
            <a:xfrm>
              <a:off x="3411" y="9816"/>
              <a:ext cx="100" cy="97"/>
              <a:chOff x="3411" y="9816"/>
              <a:chExt cx="100" cy="97"/>
            </a:xfrm>
          </p:grpSpPr>
          <p:sp>
            <p:nvSpPr>
              <p:cNvPr id="62" name="Freeform 18"/>
              <p:cNvSpPr>
                <a:spLocks/>
              </p:cNvSpPr>
              <p:nvPr/>
            </p:nvSpPr>
            <p:spPr bwMode="auto">
              <a:xfrm>
                <a:off x="3411" y="9816"/>
                <a:ext cx="100" cy="97"/>
              </a:xfrm>
              <a:custGeom>
                <a:avLst/>
                <a:gdLst>
                  <a:gd name="T0" fmla="+- 0 3449 3411"/>
                  <a:gd name="T1" fmla="*/ T0 w 100"/>
                  <a:gd name="T2" fmla="+- 0 9816 9816"/>
                  <a:gd name="T3" fmla="*/ 9816 h 97"/>
                  <a:gd name="T4" fmla="+- 0 3429 3411"/>
                  <a:gd name="T5" fmla="*/ T4 w 100"/>
                  <a:gd name="T6" fmla="+- 0 9826 9816"/>
                  <a:gd name="T7" fmla="*/ 9826 h 97"/>
                  <a:gd name="T8" fmla="+- 0 3416 3411"/>
                  <a:gd name="T9" fmla="*/ T8 w 100"/>
                  <a:gd name="T10" fmla="+- 0 9843 9816"/>
                  <a:gd name="T11" fmla="*/ 9843 h 97"/>
                  <a:gd name="T12" fmla="+- 0 3411 3411"/>
                  <a:gd name="T13" fmla="*/ T12 w 100"/>
                  <a:gd name="T14" fmla="+- 0 9865 9816"/>
                  <a:gd name="T15" fmla="*/ 9865 h 97"/>
                  <a:gd name="T16" fmla="+- 0 3416 3411"/>
                  <a:gd name="T17" fmla="*/ T16 w 100"/>
                  <a:gd name="T18" fmla="+- 0 9885 9816"/>
                  <a:gd name="T19" fmla="*/ 9885 h 97"/>
                  <a:gd name="T20" fmla="+- 0 3428 3411"/>
                  <a:gd name="T21" fmla="*/ T20 w 100"/>
                  <a:gd name="T22" fmla="+- 0 9900 9816"/>
                  <a:gd name="T23" fmla="*/ 9900 h 97"/>
                  <a:gd name="T24" fmla="+- 0 3447 3411"/>
                  <a:gd name="T25" fmla="*/ T24 w 100"/>
                  <a:gd name="T26" fmla="+- 0 9910 9816"/>
                  <a:gd name="T27" fmla="*/ 9910 h 97"/>
                  <a:gd name="T28" fmla="+- 0 3473 3411"/>
                  <a:gd name="T29" fmla="*/ T28 w 100"/>
                  <a:gd name="T30" fmla="+- 0 9913 9816"/>
                  <a:gd name="T31" fmla="*/ 9913 h 97"/>
                  <a:gd name="T32" fmla="+- 0 3493 3411"/>
                  <a:gd name="T33" fmla="*/ T32 w 100"/>
                  <a:gd name="T34" fmla="+- 0 9904 9816"/>
                  <a:gd name="T35" fmla="*/ 9904 h 97"/>
                  <a:gd name="T36" fmla="+- 0 3506 3411"/>
                  <a:gd name="T37" fmla="*/ T36 w 100"/>
                  <a:gd name="T38" fmla="+- 0 9887 9816"/>
                  <a:gd name="T39" fmla="*/ 9887 h 97"/>
                  <a:gd name="T40" fmla="+- 0 3511 3411"/>
                  <a:gd name="T41" fmla="*/ T40 w 100"/>
                  <a:gd name="T42" fmla="+- 0 9865 9816"/>
                  <a:gd name="T43" fmla="*/ 9865 h 97"/>
                  <a:gd name="T44" fmla="+- 0 3511 3411"/>
                  <a:gd name="T45" fmla="*/ T44 w 100"/>
                  <a:gd name="T46" fmla="+- 0 9864 9816"/>
                  <a:gd name="T47" fmla="*/ 9864 h 97"/>
                  <a:gd name="T48" fmla="+- 0 3507 3411"/>
                  <a:gd name="T49" fmla="*/ T48 w 100"/>
                  <a:gd name="T50" fmla="+- 0 9845 9816"/>
                  <a:gd name="T51" fmla="*/ 9845 h 97"/>
                  <a:gd name="T52" fmla="+- 0 3495 3411"/>
                  <a:gd name="T53" fmla="*/ T52 w 100"/>
                  <a:gd name="T54" fmla="+- 0 9829 9816"/>
                  <a:gd name="T55" fmla="*/ 9829 h 97"/>
                  <a:gd name="T56" fmla="+- 0 3475 3411"/>
                  <a:gd name="T57" fmla="*/ T56 w 100"/>
                  <a:gd name="T58" fmla="+- 0 9819 9816"/>
                  <a:gd name="T59" fmla="*/ 9819 h 97"/>
                  <a:gd name="T60" fmla="+- 0 3449 3411"/>
                  <a:gd name="T61" fmla="*/ T60 w 100"/>
                  <a:gd name="T62" fmla="+- 0 9816 9816"/>
                  <a:gd name="T63" fmla="*/ 9816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00" h="97">
                    <a:moveTo>
                      <a:pt x="38" y="0"/>
                    </a:moveTo>
                    <a:lnTo>
                      <a:pt x="18" y="10"/>
                    </a:lnTo>
                    <a:lnTo>
                      <a:pt x="5" y="27"/>
                    </a:lnTo>
                    <a:lnTo>
                      <a:pt x="0" y="49"/>
                    </a:lnTo>
                    <a:lnTo>
                      <a:pt x="5" y="69"/>
                    </a:lnTo>
                    <a:lnTo>
                      <a:pt x="17" y="84"/>
                    </a:lnTo>
                    <a:lnTo>
                      <a:pt x="36" y="94"/>
                    </a:lnTo>
                    <a:lnTo>
                      <a:pt x="62" y="97"/>
                    </a:lnTo>
                    <a:lnTo>
                      <a:pt x="82" y="88"/>
                    </a:lnTo>
                    <a:lnTo>
                      <a:pt x="95" y="71"/>
                    </a:lnTo>
                    <a:lnTo>
                      <a:pt x="100" y="49"/>
                    </a:lnTo>
                    <a:lnTo>
                      <a:pt x="100" y="48"/>
                    </a:lnTo>
                    <a:lnTo>
                      <a:pt x="96" y="29"/>
                    </a:lnTo>
                    <a:lnTo>
                      <a:pt x="84" y="13"/>
                    </a:lnTo>
                    <a:lnTo>
                      <a:pt x="64" y="3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3D85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roup 19"/>
            <p:cNvGrpSpPr>
              <a:grpSpLocks/>
            </p:cNvGrpSpPr>
            <p:nvPr/>
          </p:nvGrpSpPr>
          <p:grpSpPr bwMode="auto">
            <a:xfrm>
              <a:off x="3331" y="9715"/>
              <a:ext cx="100" cy="97"/>
              <a:chOff x="3331" y="9715"/>
              <a:chExt cx="100" cy="97"/>
            </a:xfrm>
          </p:grpSpPr>
          <p:sp>
            <p:nvSpPr>
              <p:cNvPr id="61" name="Freeform 20"/>
              <p:cNvSpPr>
                <a:spLocks/>
              </p:cNvSpPr>
              <p:nvPr/>
            </p:nvSpPr>
            <p:spPr bwMode="auto">
              <a:xfrm>
                <a:off x="3331" y="9715"/>
                <a:ext cx="100" cy="97"/>
              </a:xfrm>
              <a:custGeom>
                <a:avLst/>
                <a:gdLst>
                  <a:gd name="T0" fmla="+- 0 3368 3331"/>
                  <a:gd name="T1" fmla="*/ T0 w 100"/>
                  <a:gd name="T2" fmla="+- 0 9715 9715"/>
                  <a:gd name="T3" fmla="*/ 9715 h 97"/>
                  <a:gd name="T4" fmla="+- 0 3349 3331"/>
                  <a:gd name="T5" fmla="*/ T4 w 100"/>
                  <a:gd name="T6" fmla="+- 0 9725 9715"/>
                  <a:gd name="T7" fmla="*/ 9725 h 97"/>
                  <a:gd name="T8" fmla="+- 0 3336 3331"/>
                  <a:gd name="T9" fmla="*/ T8 w 100"/>
                  <a:gd name="T10" fmla="+- 0 9742 9715"/>
                  <a:gd name="T11" fmla="*/ 9742 h 97"/>
                  <a:gd name="T12" fmla="+- 0 3331 3331"/>
                  <a:gd name="T13" fmla="*/ T12 w 100"/>
                  <a:gd name="T14" fmla="+- 0 9764 9715"/>
                  <a:gd name="T15" fmla="*/ 9764 h 97"/>
                  <a:gd name="T16" fmla="+- 0 3335 3331"/>
                  <a:gd name="T17" fmla="*/ T16 w 100"/>
                  <a:gd name="T18" fmla="+- 0 9783 9715"/>
                  <a:gd name="T19" fmla="*/ 9783 h 97"/>
                  <a:gd name="T20" fmla="+- 0 3347 3331"/>
                  <a:gd name="T21" fmla="*/ T20 w 100"/>
                  <a:gd name="T22" fmla="+- 0 9798 9715"/>
                  <a:gd name="T23" fmla="*/ 9798 h 97"/>
                  <a:gd name="T24" fmla="+- 0 3366 3331"/>
                  <a:gd name="T25" fmla="*/ T24 w 100"/>
                  <a:gd name="T26" fmla="+- 0 9809 9715"/>
                  <a:gd name="T27" fmla="*/ 9809 h 97"/>
                  <a:gd name="T28" fmla="+- 0 3393 3331"/>
                  <a:gd name="T29" fmla="*/ T28 w 100"/>
                  <a:gd name="T30" fmla="+- 0 9812 9715"/>
                  <a:gd name="T31" fmla="*/ 9812 h 97"/>
                  <a:gd name="T32" fmla="+- 0 3412 3331"/>
                  <a:gd name="T33" fmla="*/ T32 w 100"/>
                  <a:gd name="T34" fmla="+- 0 9802 9715"/>
                  <a:gd name="T35" fmla="*/ 9802 h 97"/>
                  <a:gd name="T36" fmla="+- 0 3426 3331"/>
                  <a:gd name="T37" fmla="*/ T36 w 100"/>
                  <a:gd name="T38" fmla="+- 0 9785 9715"/>
                  <a:gd name="T39" fmla="*/ 9785 h 97"/>
                  <a:gd name="T40" fmla="+- 0 3430 3331"/>
                  <a:gd name="T41" fmla="*/ T40 w 100"/>
                  <a:gd name="T42" fmla="+- 0 9764 9715"/>
                  <a:gd name="T43" fmla="*/ 9764 h 97"/>
                  <a:gd name="T44" fmla="+- 0 3431 3331"/>
                  <a:gd name="T45" fmla="*/ T44 w 100"/>
                  <a:gd name="T46" fmla="+- 0 9762 9715"/>
                  <a:gd name="T47" fmla="*/ 9762 h 97"/>
                  <a:gd name="T48" fmla="+- 0 3426 3331"/>
                  <a:gd name="T49" fmla="*/ T48 w 100"/>
                  <a:gd name="T50" fmla="+- 0 9743 9715"/>
                  <a:gd name="T51" fmla="*/ 9743 h 97"/>
                  <a:gd name="T52" fmla="+- 0 3414 3331"/>
                  <a:gd name="T53" fmla="*/ T52 w 100"/>
                  <a:gd name="T54" fmla="+- 0 9728 9715"/>
                  <a:gd name="T55" fmla="*/ 9728 h 97"/>
                  <a:gd name="T56" fmla="+- 0 3394 3331"/>
                  <a:gd name="T57" fmla="*/ T56 w 100"/>
                  <a:gd name="T58" fmla="+- 0 9718 9715"/>
                  <a:gd name="T59" fmla="*/ 9718 h 97"/>
                  <a:gd name="T60" fmla="+- 0 3368 3331"/>
                  <a:gd name="T61" fmla="*/ T60 w 100"/>
                  <a:gd name="T62" fmla="+- 0 9715 9715"/>
                  <a:gd name="T63" fmla="*/ 9715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00" h="97">
                    <a:moveTo>
                      <a:pt x="37" y="0"/>
                    </a:moveTo>
                    <a:lnTo>
                      <a:pt x="18" y="10"/>
                    </a:lnTo>
                    <a:lnTo>
                      <a:pt x="5" y="27"/>
                    </a:lnTo>
                    <a:lnTo>
                      <a:pt x="0" y="49"/>
                    </a:lnTo>
                    <a:lnTo>
                      <a:pt x="4" y="68"/>
                    </a:lnTo>
                    <a:lnTo>
                      <a:pt x="16" y="83"/>
                    </a:lnTo>
                    <a:lnTo>
                      <a:pt x="35" y="94"/>
                    </a:lnTo>
                    <a:lnTo>
                      <a:pt x="62" y="97"/>
                    </a:lnTo>
                    <a:lnTo>
                      <a:pt x="81" y="87"/>
                    </a:lnTo>
                    <a:lnTo>
                      <a:pt x="95" y="70"/>
                    </a:lnTo>
                    <a:lnTo>
                      <a:pt x="99" y="49"/>
                    </a:lnTo>
                    <a:lnTo>
                      <a:pt x="100" y="47"/>
                    </a:lnTo>
                    <a:lnTo>
                      <a:pt x="95" y="28"/>
                    </a:lnTo>
                    <a:lnTo>
                      <a:pt x="83" y="13"/>
                    </a:lnTo>
                    <a:lnTo>
                      <a:pt x="63" y="3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3D85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/>
          </p:nvGrpSpPr>
          <p:grpSpPr bwMode="auto">
            <a:xfrm>
              <a:off x="3832" y="10070"/>
              <a:ext cx="100" cy="97"/>
              <a:chOff x="3832" y="10070"/>
              <a:chExt cx="100" cy="97"/>
            </a:xfrm>
          </p:grpSpPr>
          <p:sp>
            <p:nvSpPr>
              <p:cNvPr id="60" name="Freeform 22"/>
              <p:cNvSpPr>
                <a:spLocks/>
              </p:cNvSpPr>
              <p:nvPr/>
            </p:nvSpPr>
            <p:spPr bwMode="auto">
              <a:xfrm>
                <a:off x="3832" y="10070"/>
                <a:ext cx="100" cy="97"/>
              </a:xfrm>
              <a:custGeom>
                <a:avLst/>
                <a:gdLst>
                  <a:gd name="T0" fmla="+- 0 3869 3832"/>
                  <a:gd name="T1" fmla="*/ T0 w 100"/>
                  <a:gd name="T2" fmla="+- 0 10070 10070"/>
                  <a:gd name="T3" fmla="*/ 10070 h 97"/>
                  <a:gd name="T4" fmla="+- 0 3850 3832"/>
                  <a:gd name="T5" fmla="*/ T4 w 100"/>
                  <a:gd name="T6" fmla="+- 0 10080 10070"/>
                  <a:gd name="T7" fmla="*/ 10080 h 97"/>
                  <a:gd name="T8" fmla="+- 0 3837 3832"/>
                  <a:gd name="T9" fmla="*/ T8 w 100"/>
                  <a:gd name="T10" fmla="+- 0 10097 10070"/>
                  <a:gd name="T11" fmla="*/ 10097 h 97"/>
                  <a:gd name="T12" fmla="+- 0 3832 3832"/>
                  <a:gd name="T13" fmla="*/ T12 w 100"/>
                  <a:gd name="T14" fmla="+- 0 10120 10070"/>
                  <a:gd name="T15" fmla="*/ 10120 h 97"/>
                  <a:gd name="T16" fmla="+- 0 3836 3832"/>
                  <a:gd name="T17" fmla="*/ T16 w 100"/>
                  <a:gd name="T18" fmla="+- 0 10139 10070"/>
                  <a:gd name="T19" fmla="*/ 10139 h 97"/>
                  <a:gd name="T20" fmla="+- 0 3848 3832"/>
                  <a:gd name="T21" fmla="*/ T20 w 100"/>
                  <a:gd name="T22" fmla="+- 0 10154 10070"/>
                  <a:gd name="T23" fmla="*/ 10154 h 97"/>
                  <a:gd name="T24" fmla="+- 0 3868 3832"/>
                  <a:gd name="T25" fmla="*/ T24 w 100"/>
                  <a:gd name="T26" fmla="+- 0 10164 10070"/>
                  <a:gd name="T27" fmla="*/ 10164 h 97"/>
                  <a:gd name="T28" fmla="+- 0 3894 3832"/>
                  <a:gd name="T29" fmla="*/ T28 w 100"/>
                  <a:gd name="T30" fmla="+- 0 10167 10070"/>
                  <a:gd name="T31" fmla="*/ 10167 h 97"/>
                  <a:gd name="T32" fmla="+- 0 3914 3832"/>
                  <a:gd name="T33" fmla="*/ T32 w 100"/>
                  <a:gd name="T34" fmla="+- 0 10158 10070"/>
                  <a:gd name="T35" fmla="*/ 10158 h 97"/>
                  <a:gd name="T36" fmla="+- 0 3927 3832"/>
                  <a:gd name="T37" fmla="*/ T36 w 100"/>
                  <a:gd name="T38" fmla="+- 0 10141 10070"/>
                  <a:gd name="T39" fmla="*/ 10141 h 97"/>
                  <a:gd name="T40" fmla="+- 0 3932 3832"/>
                  <a:gd name="T41" fmla="*/ T40 w 100"/>
                  <a:gd name="T42" fmla="+- 0 10120 10070"/>
                  <a:gd name="T43" fmla="*/ 10120 h 97"/>
                  <a:gd name="T44" fmla="+- 0 3932 3832"/>
                  <a:gd name="T45" fmla="*/ T44 w 100"/>
                  <a:gd name="T46" fmla="+- 0 10118 10070"/>
                  <a:gd name="T47" fmla="*/ 10118 h 97"/>
                  <a:gd name="T48" fmla="+- 0 3928 3832"/>
                  <a:gd name="T49" fmla="*/ T48 w 100"/>
                  <a:gd name="T50" fmla="+- 0 10099 10070"/>
                  <a:gd name="T51" fmla="*/ 10099 h 97"/>
                  <a:gd name="T52" fmla="+- 0 3915 3832"/>
                  <a:gd name="T53" fmla="*/ T52 w 100"/>
                  <a:gd name="T54" fmla="+- 0 10083 10070"/>
                  <a:gd name="T55" fmla="*/ 10083 h 97"/>
                  <a:gd name="T56" fmla="+- 0 3896 3832"/>
                  <a:gd name="T57" fmla="*/ T56 w 100"/>
                  <a:gd name="T58" fmla="+- 0 10073 10070"/>
                  <a:gd name="T59" fmla="*/ 10073 h 97"/>
                  <a:gd name="T60" fmla="+- 0 3869 3832"/>
                  <a:gd name="T61" fmla="*/ T60 w 100"/>
                  <a:gd name="T62" fmla="+- 0 10070 10070"/>
                  <a:gd name="T63" fmla="*/ 10070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00" h="97">
                    <a:moveTo>
                      <a:pt x="37" y="0"/>
                    </a:moveTo>
                    <a:lnTo>
                      <a:pt x="18" y="10"/>
                    </a:lnTo>
                    <a:lnTo>
                      <a:pt x="5" y="27"/>
                    </a:lnTo>
                    <a:lnTo>
                      <a:pt x="0" y="50"/>
                    </a:lnTo>
                    <a:lnTo>
                      <a:pt x="4" y="69"/>
                    </a:lnTo>
                    <a:lnTo>
                      <a:pt x="16" y="84"/>
                    </a:lnTo>
                    <a:lnTo>
                      <a:pt x="36" y="94"/>
                    </a:lnTo>
                    <a:lnTo>
                      <a:pt x="62" y="97"/>
                    </a:lnTo>
                    <a:lnTo>
                      <a:pt x="82" y="88"/>
                    </a:lnTo>
                    <a:lnTo>
                      <a:pt x="95" y="71"/>
                    </a:lnTo>
                    <a:lnTo>
                      <a:pt x="100" y="50"/>
                    </a:lnTo>
                    <a:lnTo>
                      <a:pt x="100" y="48"/>
                    </a:lnTo>
                    <a:lnTo>
                      <a:pt x="96" y="29"/>
                    </a:lnTo>
                    <a:lnTo>
                      <a:pt x="83" y="13"/>
                    </a:lnTo>
                    <a:lnTo>
                      <a:pt x="64" y="3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3D85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23"/>
            <p:cNvGrpSpPr>
              <a:grpSpLocks/>
            </p:cNvGrpSpPr>
            <p:nvPr/>
          </p:nvGrpSpPr>
          <p:grpSpPr bwMode="auto">
            <a:xfrm>
              <a:off x="3867" y="9052"/>
              <a:ext cx="100" cy="97"/>
              <a:chOff x="3867" y="9052"/>
              <a:chExt cx="100" cy="97"/>
            </a:xfrm>
          </p:grpSpPr>
          <p:sp>
            <p:nvSpPr>
              <p:cNvPr id="59" name="Freeform 24"/>
              <p:cNvSpPr>
                <a:spLocks/>
              </p:cNvSpPr>
              <p:nvPr/>
            </p:nvSpPr>
            <p:spPr bwMode="auto">
              <a:xfrm>
                <a:off x="3867" y="9052"/>
                <a:ext cx="100" cy="97"/>
              </a:xfrm>
              <a:custGeom>
                <a:avLst/>
                <a:gdLst>
                  <a:gd name="T0" fmla="+- 0 3904 3867"/>
                  <a:gd name="T1" fmla="*/ T0 w 100"/>
                  <a:gd name="T2" fmla="+- 0 9052 9052"/>
                  <a:gd name="T3" fmla="*/ 9052 h 97"/>
                  <a:gd name="T4" fmla="+- 0 3885 3867"/>
                  <a:gd name="T5" fmla="*/ T4 w 100"/>
                  <a:gd name="T6" fmla="+- 0 9062 9052"/>
                  <a:gd name="T7" fmla="*/ 9062 h 97"/>
                  <a:gd name="T8" fmla="+- 0 3872 3867"/>
                  <a:gd name="T9" fmla="*/ T8 w 100"/>
                  <a:gd name="T10" fmla="+- 0 9079 9052"/>
                  <a:gd name="T11" fmla="*/ 9079 h 97"/>
                  <a:gd name="T12" fmla="+- 0 3867 3867"/>
                  <a:gd name="T13" fmla="*/ T12 w 100"/>
                  <a:gd name="T14" fmla="+- 0 9101 9052"/>
                  <a:gd name="T15" fmla="*/ 9101 h 97"/>
                  <a:gd name="T16" fmla="+- 0 3871 3867"/>
                  <a:gd name="T17" fmla="*/ T16 w 100"/>
                  <a:gd name="T18" fmla="+- 0 9121 9052"/>
                  <a:gd name="T19" fmla="*/ 9121 h 97"/>
                  <a:gd name="T20" fmla="+- 0 3883 3867"/>
                  <a:gd name="T21" fmla="*/ T20 w 100"/>
                  <a:gd name="T22" fmla="+- 0 9136 9052"/>
                  <a:gd name="T23" fmla="*/ 9136 h 97"/>
                  <a:gd name="T24" fmla="+- 0 3903 3867"/>
                  <a:gd name="T25" fmla="*/ T24 w 100"/>
                  <a:gd name="T26" fmla="+- 0 9146 9052"/>
                  <a:gd name="T27" fmla="*/ 9146 h 97"/>
                  <a:gd name="T28" fmla="+- 0 3929 3867"/>
                  <a:gd name="T29" fmla="*/ T28 w 100"/>
                  <a:gd name="T30" fmla="+- 0 9149 9052"/>
                  <a:gd name="T31" fmla="*/ 9149 h 97"/>
                  <a:gd name="T32" fmla="+- 0 3949 3867"/>
                  <a:gd name="T33" fmla="*/ T32 w 100"/>
                  <a:gd name="T34" fmla="+- 0 9139 9052"/>
                  <a:gd name="T35" fmla="*/ 9139 h 97"/>
                  <a:gd name="T36" fmla="+- 0 3962 3867"/>
                  <a:gd name="T37" fmla="*/ T36 w 100"/>
                  <a:gd name="T38" fmla="+- 0 9122 9052"/>
                  <a:gd name="T39" fmla="*/ 9122 h 97"/>
                  <a:gd name="T40" fmla="+- 0 3967 3867"/>
                  <a:gd name="T41" fmla="*/ T40 w 100"/>
                  <a:gd name="T42" fmla="+- 0 9101 9052"/>
                  <a:gd name="T43" fmla="*/ 9101 h 97"/>
                  <a:gd name="T44" fmla="+- 0 3967 3867"/>
                  <a:gd name="T45" fmla="*/ T44 w 100"/>
                  <a:gd name="T46" fmla="+- 0 9099 9052"/>
                  <a:gd name="T47" fmla="*/ 9099 h 97"/>
                  <a:gd name="T48" fmla="+- 0 3962 3867"/>
                  <a:gd name="T49" fmla="*/ T48 w 100"/>
                  <a:gd name="T50" fmla="+- 0 9080 9052"/>
                  <a:gd name="T51" fmla="*/ 9080 h 97"/>
                  <a:gd name="T52" fmla="+- 0 3950 3867"/>
                  <a:gd name="T53" fmla="*/ T52 w 100"/>
                  <a:gd name="T54" fmla="+- 0 9065 9052"/>
                  <a:gd name="T55" fmla="*/ 9065 h 97"/>
                  <a:gd name="T56" fmla="+- 0 3931 3867"/>
                  <a:gd name="T57" fmla="*/ T56 w 100"/>
                  <a:gd name="T58" fmla="+- 0 9055 9052"/>
                  <a:gd name="T59" fmla="*/ 9055 h 97"/>
                  <a:gd name="T60" fmla="+- 0 3904 3867"/>
                  <a:gd name="T61" fmla="*/ T60 w 100"/>
                  <a:gd name="T62" fmla="+- 0 9052 9052"/>
                  <a:gd name="T63" fmla="*/ 9052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00" h="97">
                    <a:moveTo>
                      <a:pt x="37" y="0"/>
                    </a:moveTo>
                    <a:lnTo>
                      <a:pt x="18" y="10"/>
                    </a:lnTo>
                    <a:lnTo>
                      <a:pt x="5" y="27"/>
                    </a:lnTo>
                    <a:lnTo>
                      <a:pt x="0" y="49"/>
                    </a:lnTo>
                    <a:lnTo>
                      <a:pt x="4" y="69"/>
                    </a:lnTo>
                    <a:lnTo>
                      <a:pt x="16" y="84"/>
                    </a:lnTo>
                    <a:lnTo>
                      <a:pt x="36" y="94"/>
                    </a:lnTo>
                    <a:lnTo>
                      <a:pt x="62" y="97"/>
                    </a:lnTo>
                    <a:lnTo>
                      <a:pt x="82" y="87"/>
                    </a:lnTo>
                    <a:lnTo>
                      <a:pt x="95" y="70"/>
                    </a:lnTo>
                    <a:lnTo>
                      <a:pt x="100" y="49"/>
                    </a:lnTo>
                    <a:lnTo>
                      <a:pt x="100" y="47"/>
                    </a:lnTo>
                    <a:lnTo>
                      <a:pt x="95" y="28"/>
                    </a:lnTo>
                    <a:lnTo>
                      <a:pt x="83" y="13"/>
                    </a:lnTo>
                    <a:lnTo>
                      <a:pt x="64" y="3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3D85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25"/>
            <p:cNvGrpSpPr>
              <a:grpSpLocks/>
            </p:cNvGrpSpPr>
            <p:nvPr/>
          </p:nvGrpSpPr>
          <p:grpSpPr bwMode="auto">
            <a:xfrm>
              <a:off x="4392" y="9164"/>
              <a:ext cx="100" cy="97"/>
              <a:chOff x="4392" y="9164"/>
              <a:chExt cx="100" cy="97"/>
            </a:xfrm>
          </p:grpSpPr>
          <p:sp>
            <p:nvSpPr>
              <p:cNvPr id="58" name="Freeform 26"/>
              <p:cNvSpPr>
                <a:spLocks/>
              </p:cNvSpPr>
              <p:nvPr/>
            </p:nvSpPr>
            <p:spPr bwMode="auto">
              <a:xfrm>
                <a:off x="4392" y="9164"/>
                <a:ext cx="100" cy="97"/>
              </a:xfrm>
              <a:custGeom>
                <a:avLst/>
                <a:gdLst>
                  <a:gd name="T0" fmla="+- 0 4429 4392"/>
                  <a:gd name="T1" fmla="*/ T0 w 100"/>
                  <a:gd name="T2" fmla="+- 0 9164 9164"/>
                  <a:gd name="T3" fmla="*/ 9164 h 97"/>
                  <a:gd name="T4" fmla="+- 0 4410 4392"/>
                  <a:gd name="T5" fmla="*/ T4 w 100"/>
                  <a:gd name="T6" fmla="+- 0 9174 9164"/>
                  <a:gd name="T7" fmla="*/ 9174 h 97"/>
                  <a:gd name="T8" fmla="+- 0 4397 4392"/>
                  <a:gd name="T9" fmla="*/ T8 w 100"/>
                  <a:gd name="T10" fmla="+- 0 9191 9164"/>
                  <a:gd name="T11" fmla="*/ 9191 h 97"/>
                  <a:gd name="T12" fmla="+- 0 4392 4392"/>
                  <a:gd name="T13" fmla="*/ T12 w 100"/>
                  <a:gd name="T14" fmla="+- 0 9213 9164"/>
                  <a:gd name="T15" fmla="*/ 9213 h 97"/>
                  <a:gd name="T16" fmla="+- 0 4396 4392"/>
                  <a:gd name="T17" fmla="*/ T16 w 100"/>
                  <a:gd name="T18" fmla="+- 0 9232 9164"/>
                  <a:gd name="T19" fmla="*/ 9232 h 97"/>
                  <a:gd name="T20" fmla="+- 0 4409 4392"/>
                  <a:gd name="T21" fmla="*/ T20 w 100"/>
                  <a:gd name="T22" fmla="+- 0 9247 9164"/>
                  <a:gd name="T23" fmla="*/ 9247 h 97"/>
                  <a:gd name="T24" fmla="+- 0 4428 4392"/>
                  <a:gd name="T25" fmla="*/ T24 w 100"/>
                  <a:gd name="T26" fmla="+- 0 9258 9164"/>
                  <a:gd name="T27" fmla="*/ 9258 h 97"/>
                  <a:gd name="T28" fmla="+- 0 4454 4392"/>
                  <a:gd name="T29" fmla="*/ T28 w 100"/>
                  <a:gd name="T30" fmla="+- 0 9261 9164"/>
                  <a:gd name="T31" fmla="*/ 9261 h 97"/>
                  <a:gd name="T32" fmla="+- 0 4474 4392"/>
                  <a:gd name="T33" fmla="*/ T32 w 100"/>
                  <a:gd name="T34" fmla="+- 0 9251 9164"/>
                  <a:gd name="T35" fmla="*/ 9251 h 97"/>
                  <a:gd name="T36" fmla="+- 0 4487 4392"/>
                  <a:gd name="T37" fmla="*/ T36 w 100"/>
                  <a:gd name="T38" fmla="+- 0 9234 9164"/>
                  <a:gd name="T39" fmla="*/ 9234 h 97"/>
                  <a:gd name="T40" fmla="+- 0 4492 4392"/>
                  <a:gd name="T41" fmla="*/ T40 w 100"/>
                  <a:gd name="T42" fmla="+- 0 9213 9164"/>
                  <a:gd name="T43" fmla="*/ 9213 h 97"/>
                  <a:gd name="T44" fmla="+- 0 4492 4392"/>
                  <a:gd name="T45" fmla="*/ T44 w 100"/>
                  <a:gd name="T46" fmla="+- 0 9211 9164"/>
                  <a:gd name="T47" fmla="*/ 9211 h 97"/>
                  <a:gd name="T48" fmla="+- 0 4488 4392"/>
                  <a:gd name="T49" fmla="*/ T48 w 100"/>
                  <a:gd name="T50" fmla="+- 0 9192 9164"/>
                  <a:gd name="T51" fmla="*/ 9192 h 97"/>
                  <a:gd name="T52" fmla="+- 0 4475 4392"/>
                  <a:gd name="T53" fmla="*/ T52 w 100"/>
                  <a:gd name="T54" fmla="+- 0 9177 9164"/>
                  <a:gd name="T55" fmla="*/ 9177 h 97"/>
                  <a:gd name="T56" fmla="+- 0 4456 4392"/>
                  <a:gd name="T57" fmla="*/ T56 w 100"/>
                  <a:gd name="T58" fmla="+- 0 9167 9164"/>
                  <a:gd name="T59" fmla="*/ 9167 h 97"/>
                  <a:gd name="T60" fmla="+- 0 4429 4392"/>
                  <a:gd name="T61" fmla="*/ T60 w 100"/>
                  <a:gd name="T62" fmla="+- 0 9164 9164"/>
                  <a:gd name="T63" fmla="*/ 9164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00" h="97">
                    <a:moveTo>
                      <a:pt x="37" y="0"/>
                    </a:moveTo>
                    <a:lnTo>
                      <a:pt x="18" y="10"/>
                    </a:lnTo>
                    <a:lnTo>
                      <a:pt x="5" y="27"/>
                    </a:lnTo>
                    <a:lnTo>
                      <a:pt x="0" y="49"/>
                    </a:lnTo>
                    <a:lnTo>
                      <a:pt x="4" y="68"/>
                    </a:lnTo>
                    <a:lnTo>
                      <a:pt x="17" y="83"/>
                    </a:lnTo>
                    <a:lnTo>
                      <a:pt x="36" y="94"/>
                    </a:lnTo>
                    <a:lnTo>
                      <a:pt x="62" y="97"/>
                    </a:lnTo>
                    <a:lnTo>
                      <a:pt x="82" y="87"/>
                    </a:lnTo>
                    <a:lnTo>
                      <a:pt x="95" y="70"/>
                    </a:lnTo>
                    <a:lnTo>
                      <a:pt x="100" y="49"/>
                    </a:lnTo>
                    <a:lnTo>
                      <a:pt x="100" y="47"/>
                    </a:lnTo>
                    <a:lnTo>
                      <a:pt x="96" y="28"/>
                    </a:lnTo>
                    <a:lnTo>
                      <a:pt x="83" y="13"/>
                    </a:lnTo>
                    <a:lnTo>
                      <a:pt x="64" y="3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3D85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6" name="Group 27"/>
            <p:cNvGrpSpPr>
              <a:grpSpLocks/>
            </p:cNvGrpSpPr>
            <p:nvPr/>
          </p:nvGrpSpPr>
          <p:grpSpPr bwMode="auto">
            <a:xfrm>
              <a:off x="5471" y="9332"/>
              <a:ext cx="100" cy="97"/>
              <a:chOff x="5471" y="9332"/>
              <a:chExt cx="100" cy="97"/>
            </a:xfrm>
          </p:grpSpPr>
          <p:sp>
            <p:nvSpPr>
              <p:cNvPr id="57" name="Freeform 28"/>
              <p:cNvSpPr>
                <a:spLocks/>
              </p:cNvSpPr>
              <p:nvPr/>
            </p:nvSpPr>
            <p:spPr bwMode="auto">
              <a:xfrm>
                <a:off x="5471" y="9332"/>
                <a:ext cx="100" cy="97"/>
              </a:xfrm>
              <a:custGeom>
                <a:avLst/>
                <a:gdLst>
                  <a:gd name="T0" fmla="+- 0 5509 5471"/>
                  <a:gd name="T1" fmla="*/ T0 w 100"/>
                  <a:gd name="T2" fmla="+- 0 9332 9332"/>
                  <a:gd name="T3" fmla="*/ 9332 h 97"/>
                  <a:gd name="T4" fmla="+- 0 5490 5471"/>
                  <a:gd name="T5" fmla="*/ T4 w 100"/>
                  <a:gd name="T6" fmla="+- 0 9342 9332"/>
                  <a:gd name="T7" fmla="*/ 9342 h 97"/>
                  <a:gd name="T8" fmla="+- 0 5476 5471"/>
                  <a:gd name="T9" fmla="*/ T8 w 100"/>
                  <a:gd name="T10" fmla="+- 0 9359 9332"/>
                  <a:gd name="T11" fmla="*/ 9359 h 97"/>
                  <a:gd name="T12" fmla="+- 0 5471 5471"/>
                  <a:gd name="T13" fmla="*/ T12 w 100"/>
                  <a:gd name="T14" fmla="+- 0 9381 9332"/>
                  <a:gd name="T15" fmla="*/ 9381 h 97"/>
                  <a:gd name="T16" fmla="+- 0 5476 5471"/>
                  <a:gd name="T17" fmla="*/ T16 w 100"/>
                  <a:gd name="T18" fmla="+- 0 9400 9332"/>
                  <a:gd name="T19" fmla="*/ 9400 h 97"/>
                  <a:gd name="T20" fmla="+- 0 5488 5471"/>
                  <a:gd name="T21" fmla="*/ T20 w 100"/>
                  <a:gd name="T22" fmla="+- 0 9416 9332"/>
                  <a:gd name="T23" fmla="*/ 9416 h 97"/>
                  <a:gd name="T24" fmla="+- 0 5507 5471"/>
                  <a:gd name="T25" fmla="*/ T24 w 100"/>
                  <a:gd name="T26" fmla="+- 0 9426 9332"/>
                  <a:gd name="T27" fmla="*/ 9426 h 97"/>
                  <a:gd name="T28" fmla="+- 0 5534 5471"/>
                  <a:gd name="T29" fmla="*/ T28 w 100"/>
                  <a:gd name="T30" fmla="+- 0 9429 9332"/>
                  <a:gd name="T31" fmla="*/ 9429 h 97"/>
                  <a:gd name="T32" fmla="+- 0 5553 5471"/>
                  <a:gd name="T33" fmla="*/ T32 w 100"/>
                  <a:gd name="T34" fmla="+- 0 9419 9332"/>
                  <a:gd name="T35" fmla="*/ 9419 h 97"/>
                  <a:gd name="T36" fmla="+- 0 5566 5471"/>
                  <a:gd name="T37" fmla="*/ T36 w 100"/>
                  <a:gd name="T38" fmla="+- 0 9402 9332"/>
                  <a:gd name="T39" fmla="*/ 9402 h 97"/>
                  <a:gd name="T40" fmla="+- 0 5571 5471"/>
                  <a:gd name="T41" fmla="*/ T40 w 100"/>
                  <a:gd name="T42" fmla="+- 0 9381 9332"/>
                  <a:gd name="T43" fmla="*/ 9381 h 97"/>
                  <a:gd name="T44" fmla="+- 0 5571 5471"/>
                  <a:gd name="T45" fmla="*/ T44 w 100"/>
                  <a:gd name="T46" fmla="+- 0 9379 9332"/>
                  <a:gd name="T47" fmla="*/ 9379 h 97"/>
                  <a:gd name="T48" fmla="+- 0 5567 5471"/>
                  <a:gd name="T49" fmla="*/ T48 w 100"/>
                  <a:gd name="T50" fmla="+- 0 9360 9332"/>
                  <a:gd name="T51" fmla="*/ 9360 h 97"/>
                  <a:gd name="T52" fmla="+- 0 5555 5471"/>
                  <a:gd name="T53" fmla="*/ T52 w 100"/>
                  <a:gd name="T54" fmla="+- 0 9345 9332"/>
                  <a:gd name="T55" fmla="*/ 9345 h 97"/>
                  <a:gd name="T56" fmla="+- 0 5535 5471"/>
                  <a:gd name="T57" fmla="*/ T56 w 100"/>
                  <a:gd name="T58" fmla="+- 0 9335 9332"/>
                  <a:gd name="T59" fmla="*/ 9335 h 97"/>
                  <a:gd name="T60" fmla="+- 0 5509 5471"/>
                  <a:gd name="T61" fmla="*/ T60 w 100"/>
                  <a:gd name="T62" fmla="+- 0 9332 9332"/>
                  <a:gd name="T63" fmla="*/ 9332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00" h="97">
                    <a:moveTo>
                      <a:pt x="38" y="0"/>
                    </a:moveTo>
                    <a:lnTo>
                      <a:pt x="19" y="10"/>
                    </a:lnTo>
                    <a:lnTo>
                      <a:pt x="5" y="27"/>
                    </a:lnTo>
                    <a:lnTo>
                      <a:pt x="0" y="49"/>
                    </a:lnTo>
                    <a:lnTo>
                      <a:pt x="5" y="68"/>
                    </a:lnTo>
                    <a:lnTo>
                      <a:pt x="17" y="84"/>
                    </a:lnTo>
                    <a:lnTo>
                      <a:pt x="36" y="94"/>
                    </a:lnTo>
                    <a:lnTo>
                      <a:pt x="63" y="97"/>
                    </a:lnTo>
                    <a:lnTo>
                      <a:pt x="82" y="87"/>
                    </a:lnTo>
                    <a:lnTo>
                      <a:pt x="95" y="70"/>
                    </a:lnTo>
                    <a:lnTo>
                      <a:pt x="100" y="49"/>
                    </a:lnTo>
                    <a:lnTo>
                      <a:pt x="100" y="47"/>
                    </a:lnTo>
                    <a:lnTo>
                      <a:pt x="96" y="28"/>
                    </a:lnTo>
                    <a:lnTo>
                      <a:pt x="84" y="13"/>
                    </a:lnTo>
                    <a:lnTo>
                      <a:pt x="64" y="3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3D85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29"/>
            <p:cNvGrpSpPr>
              <a:grpSpLocks/>
            </p:cNvGrpSpPr>
            <p:nvPr/>
          </p:nvGrpSpPr>
          <p:grpSpPr bwMode="auto">
            <a:xfrm>
              <a:off x="5776" y="8828"/>
              <a:ext cx="100" cy="97"/>
              <a:chOff x="5776" y="8828"/>
              <a:chExt cx="100" cy="97"/>
            </a:xfrm>
          </p:grpSpPr>
          <p:sp>
            <p:nvSpPr>
              <p:cNvPr id="56" name="Freeform 30"/>
              <p:cNvSpPr>
                <a:spLocks/>
              </p:cNvSpPr>
              <p:nvPr/>
            </p:nvSpPr>
            <p:spPr bwMode="auto">
              <a:xfrm>
                <a:off x="5776" y="8828"/>
                <a:ext cx="100" cy="97"/>
              </a:xfrm>
              <a:custGeom>
                <a:avLst/>
                <a:gdLst>
                  <a:gd name="T0" fmla="+- 0 5814 5776"/>
                  <a:gd name="T1" fmla="*/ T0 w 100"/>
                  <a:gd name="T2" fmla="+- 0 8828 8828"/>
                  <a:gd name="T3" fmla="*/ 8828 h 97"/>
                  <a:gd name="T4" fmla="+- 0 5795 5776"/>
                  <a:gd name="T5" fmla="*/ T4 w 100"/>
                  <a:gd name="T6" fmla="+- 0 8838 8828"/>
                  <a:gd name="T7" fmla="*/ 8838 h 97"/>
                  <a:gd name="T8" fmla="+- 0 5781 5776"/>
                  <a:gd name="T9" fmla="*/ T8 w 100"/>
                  <a:gd name="T10" fmla="+- 0 8856 8828"/>
                  <a:gd name="T11" fmla="*/ 8856 h 97"/>
                  <a:gd name="T12" fmla="+- 0 5776 5776"/>
                  <a:gd name="T13" fmla="*/ T12 w 100"/>
                  <a:gd name="T14" fmla="+- 0 8878 8828"/>
                  <a:gd name="T15" fmla="*/ 8878 h 97"/>
                  <a:gd name="T16" fmla="+- 0 5781 5776"/>
                  <a:gd name="T17" fmla="*/ T16 w 100"/>
                  <a:gd name="T18" fmla="+- 0 8897 8828"/>
                  <a:gd name="T19" fmla="*/ 8897 h 97"/>
                  <a:gd name="T20" fmla="+- 0 5793 5776"/>
                  <a:gd name="T21" fmla="*/ T20 w 100"/>
                  <a:gd name="T22" fmla="+- 0 8912 8828"/>
                  <a:gd name="T23" fmla="*/ 8912 h 97"/>
                  <a:gd name="T24" fmla="+- 0 5812 5776"/>
                  <a:gd name="T25" fmla="*/ T24 w 100"/>
                  <a:gd name="T26" fmla="+- 0 8922 8828"/>
                  <a:gd name="T27" fmla="*/ 8922 h 97"/>
                  <a:gd name="T28" fmla="+- 0 5839 5776"/>
                  <a:gd name="T29" fmla="*/ T28 w 100"/>
                  <a:gd name="T30" fmla="+- 0 8925 8828"/>
                  <a:gd name="T31" fmla="*/ 8925 h 97"/>
                  <a:gd name="T32" fmla="+- 0 5858 5776"/>
                  <a:gd name="T33" fmla="*/ T32 w 100"/>
                  <a:gd name="T34" fmla="+- 0 8916 8828"/>
                  <a:gd name="T35" fmla="*/ 8916 h 97"/>
                  <a:gd name="T36" fmla="+- 0 5871 5776"/>
                  <a:gd name="T37" fmla="*/ T36 w 100"/>
                  <a:gd name="T38" fmla="+- 0 8899 8828"/>
                  <a:gd name="T39" fmla="*/ 8899 h 97"/>
                  <a:gd name="T40" fmla="+- 0 5876 5776"/>
                  <a:gd name="T41" fmla="*/ T40 w 100"/>
                  <a:gd name="T42" fmla="+- 0 8878 8828"/>
                  <a:gd name="T43" fmla="*/ 8878 h 97"/>
                  <a:gd name="T44" fmla="+- 0 5876 5776"/>
                  <a:gd name="T45" fmla="*/ T44 w 100"/>
                  <a:gd name="T46" fmla="+- 0 8876 8828"/>
                  <a:gd name="T47" fmla="*/ 8876 h 97"/>
                  <a:gd name="T48" fmla="+- 0 5872 5776"/>
                  <a:gd name="T49" fmla="*/ T48 w 100"/>
                  <a:gd name="T50" fmla="+- 0 8857 8828"/>
                  <a:gd name="T51" fmla="*/ 8857 h 97"/>
                  <a:gd name="T52" fmla="+- 0 5860 5776"/>
                  <a:gd name="T53" fmla="*/ T52 w 100"/>
                  <a:gd name="T54" fmla="+- 0 8841 8828"/>
                  <a:gd name="T55" fmla="*/ 8841 h 97"/>
                  <a:gd name="T56" fmla="+- 0 5840 5776"/>
                  <a:gd name="T57" fmla="*/ T56 w 100"/>
                  <a:gd name="T58" fmla="+- 0 8831 8828"/>
                  <a:gd name="T59" fmla="*/ 8831 h 97"/>
                  <a:gd name="T60" fmla="+- 0 5814 5776"/>
                  <a:gd name="T61" fmla="*/ T60 w 100"/>
                  <a:gd name="T62" fmla="+- 0 8828 8828"/>
                  <a:gd name="T63" fmla="*/ 8828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00" h="97">
                    <a:moveTo>
                      <a:pt x="38" y="0"/>
                    </a:moveTo>
                    <a:lnTo>
                      <a:pt x="19" y="10"/>
                    </a:lnTo>
                    <a:lnTo>
                      <a:pt x="5" y="28"/>
                    </a:lnTo>
                    <a:lnTo>
                      <a:pt x="0" y="50"/>
                    </a:lnTo>
                    <a:lnTo>
                      <a:pt x="5" y="69"/>
                    </a:lnTo>
                    <a:lnTo>
                      <a:pt x="17" y="84"/>
                    </a:lnTo>
                    <a:lnTo>
                      <a:pt x="36" y="94"/>
                    </a:lnTo>
                    <a:lnTo>
                      <a:pt x="63" y="97"/>
                    </a:lnTo>
                    <a:lnTo>
                      <a:pt x="82" y="88"/>
                    </a:lnTo>
                    <a:lnTo>
                      <a:pt x="95" y="71"/>
                    </a:lnTo>
                    <a:lnTo>
                      <a:pt x="100" y="50"/>
                    </a:lnTo>
                    <a:lnTo>
                      <a:pt x="100" y="48"/>
                    </a:lnTo>
                    <a:lnTo>
                      <a:pt x="96" y="29"/>
                    </a:lnTo>
                    <a:lnTo>
                      <a:pt x="84" y="13"/>
                    </a:lnTo>
                    <a:lnTo>
                      <a:pt x="64" y="3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3D85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8" name="Group 31"/>
            <p:cNvGrpSpPr>
              <a:grpSpLocks/>
            </p:cNvGrpSpPr>
            <p:nvPr/>
          </p:nvGrpSpPr>
          <p:grpSpPr bwMode="auto">
            <a:xfrm>
              <a:off x="8876" y="8947"/>
              <a:ext cx="100" cy="97"/>
              <a:chOff x="8876" y="8947"/>
              <a:chExt cx="100" cy="97"/>
            </a:xfrm>
          </p:grpSpPr>
          <p:sp>
            <p:nvSpPr>
              <p:cNvPr id="55" name="Freeform 32"/>
              <p:cNvSpPr>
                <a:spLocks/>
              </p:cNvSpPr>
              <p:nvPr/>
            </p:nvSpPr>
            <p:spPr bwMode="auto">
              <a:xfrm>
                <a:off x="8876" y="8947"/>
                <a:ext cx="100" cy="97"/>
              </a:xfrm>
              <a:custGeom>
                <a:avLst/>
                <a:gdLst>
                  <a:gd name="T0" fmla="+- 0 8913 8876"/>
                  <a:gd name="T1" fmla="*/ T0 w 100"/>
                  <a:gd name="T2" fmla="+- 0 8947 8947"/>
                  <a:gd name="T3" fmla="*/ 8947 h 97"/>
                  <a:gd name="T4" fmla="+- 0 8894 8876"/>
                  <a:gd name="T5" fmla="*/ T4 w 100"/>
                  <a:gd name="T6" fmla="+- 0 8956 8947"/>
                  <a:gd name="T7" fmla="*/ 8956 h 97"/>
                  <a:gd name="T8" fmla="+- 0 8881 8876"/>
                  <a:gd name="T9" fmla="*/ T8 w 100"/>
                  <a:gd name="T10" fmla="+- 0 8974 8947"/>
                  <a:gd name="T11" fmla="*/ 8974 h 97"/>
                  <a:gd name="T12" fmla="+- 0 8876 8876"/>
                  <a:gd name="T13" fmla="*/ T12 w 100"/>
                  <a:gd name="T14" fmla="+- 0 8996 8947"/>
                  <a:gd name="T15" fmla="*/ 8996 h 97"/>
                  <a:gd name="T16" fmla="+- 0 8880 8876"/>
                  <a:gd name="T17" fmla="*/ T16 w 100"/>
                  <a:gd name="T18" fmla="+- 0 9015 8947"/>
                  <a:gd name="T19" fmla="*/ 9015 h 97"/>
                  <a:gd name="T20" fmla="+- 0 8892 8876"/>
                  <a:gd name="T21" fmla="*/ T20 w 100"/>
                  <a:gd name="T22" fmla="+- 0 9030 8947"/>
                  <a:gd name="T23" fmla="*/ 9030 h 97"/>
                  <a:gd name="T24" fmla="+- 0 8912 8876"/>
                  <a:gd name="T25" fmla="*/ T24 w 100"/>
                  <a:gd name="T26" fmla="+- 0 9040 8947"/>
                  <a:gd name="T27" fmla="*/ 9040 h 97"/>
                  <a:gd name="T28" fmla="+- 0 8938 8876"/>
                  <a:gd name="T29" fmla="*/ T28 w 100"/>
                  <a:gd name="T30" fmla="+- 0 9043 8947"/>
                  <a:gd name="T31" fmla="*/ 9043 h 97"/>
                  <a:gd name="T32" fmla="+- 0 8957 8876"/>
                  <a:gd name="T33" fmla="*/ T32 w 100"/>
                  <a:gd name="T34" fmla="+- 0 9034 8947"/>
                  <a:gd name="T35" fmla="*/ 9034 h 97"/>
                  <a:gd name="T36" fmla="+- 0 8971 8876"/>
                  <a:gd name="T37" fmla="*/ T36 w 100"/>
                  <a:gd name="T38" fmla="+- 0 9017 8947"/>
                  <a:gd name="T39" fmla="*/ 9017 h 97"/>
                  <a:gd name="T40" fmla="+- 0 8975 8876"/>
                  <a:gd name="T41" fmla="*/ T40 w 100"/>
                  <a:gd name="T42" fmla="+- 0 8996 8947"/>
                  <a:gd name="T43" fmla="*/ 8996 h 97"/>
                  <a:gd name="T44" fmla="+- 0 8976 8876"/>
                  <a:gd name="T45" fmla="*/ T44 w 100"/>
                  <a:gd name="T46" fmla="+- 0 8994 8947"/>
                  <a:gd name="T47" fmla="*/ 8994 h 97"/>
                  <a:gd name="T48" fmla="+- 0 8971 8876"/>
                  <a:gd name="T49" fmla="*/ T48 w 100"/>
                  <a:gd name="T50" fmla="+- 0 8975 8947"/>
                  <a:gd name="T51" fmla="*/ 8975 h 97"/>
                  <a:gd name="T52" fmla="+- 0 8959 8876"/>
                  <a:gd name="T53" fmla="*/ T52 w 100"/>
                  <a:gd name="T54" fmla="+- 0 8959 8947"/>
                  <a:gd name="T55" fmla="*/ 8959 h 97"/>
                  <a:gd name="T56" fmla="+- 0 8939 8876"/>
                  <a:gd name="T57" fmla="*/ T56 w 100"/>
                  <a:gd name="T58" fmla="+- 0 8949 8947"/>
                  <a:gd name="T59" fmla="*/ 8949 h 97"/>
                  <a:gd name="T60" fmla="+- 0 8913 8876"/>
                  <a:gd name="T61" fmla="*/ T60 w 100"/>
                  <a:gd name="T62" fmla="+- 0 8947 8947"/>
                  <a:gd name="T63" fmla="*/ 8947 h 97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</a:cxnLst>
                <a:rect l="0" t="0" r="r" b="b"/>
                <a:pathLst>
                  <a:path w="100" h="97">
                    <a:moveTo>
                      <a:pt x="37" y="0"/>
                    </a:moveTo>
                    <a:lnTo>
                      <a:pt x="18" y="9"/>
                    </a:lnTo>
                    <a:lnTo>
                      <a:pt x="5" y="27"/>
                    </a:lnTo>
                    <a:lnTo>
                      <a:pt x="0" y="49"/>
                    </a:lnTo>
                    <a:lnTo>
                      <a:pt x="4" y="68"/>
                    </a:lnTo>
                    <a:lnTo>
                      <a:pt x="16" y="83"/>
                    </a:lnTo>
                    <a:lnTo>
                      <a:pt x="36" y="93"/>
                    </a:lnTo>
                    <a:lnTo>
                      <a:pt x="62" y="96"/>
                    </a:lnTo>
                    <a:lnTo>
                      <a:pt x="81" y="87"/>
                    </a:lnTo>
                    <a:lnTo>
                      <a:pt x="95" y="70"/>
                    </a:lnTo>
                    <a:lnTo>
                      <a:pt x="99" y="49"/>
                    </a:lnTo>
                    <a:lnTo>
                      <a:pt x="100" y="47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63" y="2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3D85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9" name="Group 33"/>
            <p:cNvGrpSpPr>
              <a:grpSpLocks/>
            </p:cNvGrpSpPr>
            <p:nvPr/>
          </p:nvGrpSpPr>
          <p:grpSpPr bwMode="auto">
            <a:xfrm>
              <a:off x="2534" y="8475"/>
              <a:ext cx="7721" cy="2933"/>
              <a:chOff x="2534" y="8475"/>
              <a:chExt cx="7721" cy="2933"/>
            </a:xfrm>
          </p:grpSpPr>
          <p:sp>
            <p:nvSpPr>
              <p:cNvPr id="54" name="Freeform 34"/>
              <p:cNvSpPr>
                <a:spLocks/>
              </p:cNvSpPr>
              <p:nvPr/>
            </p:nvSpPr>
            <p:spPr bwMode="auto">
              <a:xfrm>
                <a:off x="2534" y="8475"/>
                <a:ext cx="7721" cy="2933"/>
              </a:xfrm>
              <a:custGeom>
                <a:avLst/>
                <a:gdLst>
                  <a:gd name="T0" fmla="+- 0 2534 2534"/>
                  <a:gd name="T1" fmla="*/ T0 w 7721"/>
                  <a:gd name="T2" fmla="+- 0 8475 8475"/>
                  <a:gd name="T3" fmla="*/ 8475 h 2933"/>
                  <a:gd name="T4" fmla="+- 0 2534 2534"/>
                  <a:gd name="T5" fmla="*/ T4 w 7721"/>
                  <a:gd name="T6" fmla="+- 0 11408 8475"/>
                  <a:gd name="T7" fmla="*/ 11408 h 2933"/>
                  <a:gd name="T8" fmla="+- 0 10255 2534"/>
                  <a:gd name="T9" fmla="*/ T8 w 7721"/>
                  <a:gd name="T10" fmla="+- 0 11408 8475"/>
                  <a:gd name="T11" fmla="*/ 11408 h 293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</a:cxnLst>
                <a:rect l="0" t="0" r="r" b="b"/>
                <a:pathLst>
                  <a:path w="7721" h="2933">
                    <a:moveTo>
                      <a:pt x="0" y="0"/>
                    </a:moveTo>
                    <a:lnTo>
                      <a:pt x="0" y="2933"/>
                    </a:lnTo>
                    <a:lnTo>
                      <a:pt x="7721" y="2933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35"/>
            <p:cNvGrpSpPr>
              <a:grpSpLocks/>
            </p:cNvGrpSpPr>
            <p:nvPr/>
          </p:nvGrpSpPr>
          <p:grpSpPr bwMode="auto">
            <a:xfrm>
              <a:off x="2454" y="8475"/>
              <a:ext cx="80" cy="2"/>
              <a:chOff x="2454" y="8475"/>
              <a:chExt cx="80" cy="2"/>
            </a:xfrm>
          </p:grpSpPr>
          <p:sp>
            <p:nvSpPr>
              <p:cNvPr id="53" name="Freeform 36"/>
              <p:cNvSpPr>
                <a:spLocks/>
              </p:cNvSpPr>
              <p:nvPr/>
            </p:nvSpPr>
            <p:spPr bwMode="auto">
              <a:xfrm>
                <a:off x="2454" y="8475"/>
                <a:ext cx="80" cy="2"/>
              </a:xfrm>
              <a:custGeom>
                <a:avLst/>
                <a:gdLst>
                  <a:gd name="T0" fmla="+- 0 2454 2454"/>
                  <a:gd name="T1" fmla="*/ T0 w 80"/>
                  <a:gd name="T2" fmla="+- 0 2534 2454"/>
                  <a:gd name="T3" fmla="*/ T2 w 8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0">
                    <a:moveTo>
                      <a:pt x="0" y="0"/>
                    </a:moveTo>
                    <a:lnTo>
                      <a:pt x="8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1" name="Group 37"/>
            <p:cNvGrpSpPr>
              <a:grpSpLocks/>
            </p:cNvGrpSpPr>
            <p:nvPr/>
          </p:nvGrpSpPr>
          <p:grpSpPr bwMode="auto">
            <a:xfrm>
              <a:off x="2454" y="8768"/>
              <a:ext cx="80" cy="2"/>
              <a:chOff x="2454" y="8768"/>
              <a:chExt cx="80" cy="2"/>
            </a:xfrm>
          </p:grpSpPr>
          <p:sp>
            <p:nvSpPr>
              <p:cNvPr id="52" name="Freeform 38"/>
              <p:cNvSpPr>
                <a:spLocks/>
              </p:cNvSpPr>
              <p:nvPr/>
            </p:nvSpPr>
            <p:spPr bwMode="auto">
              <a:xfrm>
                <a:off x="2454" y="8768"/>
                <a:ext cx="80" cy="2"/>
              </a:xfrm>
              <a:custGeom>
                <a:avLst/>
                <a:gdLst>
                  <a:gd name="T0" fmla="+- 0 2454 2454"/>
                  <a:gd name="T1" fmla="*/ T0 w 80"/>
                  <a:gd name="T2" fmla="+- 0 2534 2454"/>
                  <a:gd name="T3" fmla="*/ T2 w 8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0">
                    <a:moveTo>
                      <a:pt x="0" y="0"/>
                    </a:moveTo>
                    <a:lnTo>
                      <a:pt x="8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2" name="Group 39"/>
            <p:cNvGrpSpPr>
              <a:grpSpLocks/>
            </p:cNvGrpSpPr>
            <p:nvPr/>
          </p:nvGrpSpPr>
          <p:grpSpPr bwMode="auto">
            <a:xfrm>
              <a:off x="2454" y="9061"/>
              <a:ext cx="80" cy="2"/>
              <a:chOff x="2454" y="9061"/>
              <a:chExt cx="80" cy="2"/>
            </a:xfrm>
          </p:grpSpPr>
          <p:sp>
            <p:nvSpPr>
              <p:cNvPr id="51" name="Freeform 40"/>
              <p:cNvSpPr>
                <a:spLocks/>
              </p:cNvSpPr>
              <p:nvPr/>
            </p:nvSpPr>
            <p:spPr bwMode="auto">
              <a:xfrm>
                <a:off x="2454" y="9061"/>
                <a:ext cx="80" cy="2"/>
              </a:xfrm>
              <a:custGeom>
                <a:avLst/>
                <a:gdLst>
                  <a:gd name="T0" fmla="+- 0 2454 2454"/>
                  <a:gd name="T1" fmla="*/ T0 w 80"/>
                  <a:gd name="T2" fmla="+- 0 2534 2454"/>
                  <a:gd name="T3" fmla="*/ T2 w 8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0">
                    <a:moveTo>
                      <a:pt x="0" y="0"/>
                    </a:moveTo>
                    <a:lnTo>
                      <a:pt x="8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41"/>
            <p:cNvGrpSpPr>
              <a:grpSpLocks/>
            </p:cNvGrpSpPr>
            <p:nvPr/>
          </p:nvGrpSpPr>
          <p:grpSpPr bwMode="auto">
            <a:xfrm>
              <a:off x="2454" y="9354"/>
              <a:ext cx="80" cy="2"/>
              <a:chOff x="2454" y="9354"/>
              <a:chExt cx="80" cy="2"/>
            </a:xfrm>
          </p:grpSpPr>
          <p:sp>
            <p:nvSpPr>
              <p:cNvPr id="50" name="Freeform 42"/>
              <p:cNvSpPr>
                <a:spLocks/>
              </p:cNvSpPr>
              <p:nvPr/>
            </p:nvSpPr>
            <p:spPr bwMode="auto">
              <a:xfrm>
                <a:off x="2454" y="9354"/>
                <a:ext cx="80" cy="2"/>
              </a:xfrm>
              <a:custGeom>
                <a:avLst/>
                <a:gdLst>
                  <a:gd name="T0" fmla="+- 0 2454 2454"/>
                  <a:gd name="T1" fmla="*/ T0 w 80"/>
                  <a:gd name="T2" fmla="+- 0 2534 2454"/>
                  <a:gd name="T3" fmla="*/ T2 w 8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0">
                    <a:moveTo>
                      <a:pt x="0" y="0"/>
                    </a:moveTo>
                    <a:lnTo>
                      <a:pt x="8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43"/>
            <p:cNvGrpSpPr>
              <a:grpSpLocks/>
            </p:cNvGrpSpPr>
            <p:nvPr/>
          </p:nvGrpSpPr>
          <p:grpSpPr bwMode="auto">
            <a:xfrm>
              <a:off x="2454" y="9648"/>
              <a:ext cx="80" cy="2"/>
              <a:chOff x="2454" y="9648"/>
              <a:chExt cx="80" cy="2"/>
            </a:xfrm>
          </p:grpSpPr>
          <p:sp>
            <p:nvSpPr>
              <p:cNvPr id="49" name="Freeform 44"/>
              <p:cNvSpPr>
                <a:spLocks/>
              </p:cNvSpPr>
              <p:nvPr/>
            </p:nvSpPr>
            <p:spPr bwMode="auto">
              <a:xfrm>
                <a:off x="2454" y="9648"/>
                <a:ext cx="80" cy="2"/>
              </a:xfrm>
              <a:custGeom>
                <a:avLst/>
                <a:gdLst>
                  <a:gd name="T0" fmla="+- 0 2454 2454"/>
                  <a:gd name="T1" fmla="*/ T0 w 80"/>
                  <a:gd name="T2" fmla="+- 0 2534 2454"/>
                  <a:gd name="T3" fmla="*/ T2 w 8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0">
                    <a:moveTo>
                      <a:pt x="0" y="0"/>
                    </a:moveTo>
                    <a:lnTo>
                      <a:pt x="8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5" name="Group 45"/>
            <p:cNvGrpSpPr>
              <a:grpSpLocks/>
            </p:cNvGrpSpPr>
            <p:nvPr/>
          </p:nvGrpSpPr>
          <p:grpSpPr bwMode="auto">
            <a:xfrm>
              <a:off x="2454" y="9941"/>
              <a:ext cx="80" cy="2"/>
              <a:chOff x="2454" y="9941"/>
              <a:chExt cx="80" cy="2"/>
            </a:xfrm>
          </p:grpSpPr>
          <p:sp>
            <p:nvSpPr>
              <p:cNvPr id="48" name="Freeform 46"/>
              <p:cNvSpPr>
                <a:spLocks/>
              </p:cNvSpPr>
              <p:nvPr/>
            </p:nvSpPr>
            <p:spPr bwMode="auto">
              <a:xfrm>
                <a:off x="2454" y="9941"/>
                <a:ext cx="80" cy="2"/>
              </a:xfrm>
              <a:custGeom>
                <a:avLst/>
                <a:gdLst>
                  <a:gd name="T0" fmla="+- 0 2454 2454"/>
                  <a:gd name="T1" fmla="*/ T0 w 80"/>
                  <a:gd name="T2" fmla="+- 0 2534 2454"/>
                  <a:gd name="T3" fmla="*/ T2 w 8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0">
                    <a:moveTo>
                      <a:pt x="0" y="0"/>
                    </a:moveTo>
                    <a:lnTo>
                      <a:pt x="8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6" name="Group 47"/>
            <p:cNvGrpSpPr>
              <a:grpSpLocks/>
            </p:cNvGrpSpPr>
            <p:nvPr/>
          </p:nvGrpSpPr>
          <p:grpSpPr bwMode="auto">
            <a:xfrm>
              <a:off x="2454" y="10234"/>
              <a:ext cx="80" cy="2"/>
              <a:chOff x="2454" y="10234"/>
              <a:chExt cx="80" cy="2"/>
            </a:xfrm>
          </p:grpSpPr>
          <p:sp>
            <p:nvSpPr>
              <p:cNvPr id="47" name="Freeform 48"/>
              <p:cNvSpPr>
                <a:spLocks/>
              </p:cNvSpPr>
              <p:nvPr/>
            </p:nvSpPr>
            <p:spPr bwMode="auto">
              <a:xfrm>
                <a:off x="2454" y="10234"/>
                <a:ext cx="80" cy="2"/>
              </a:xfrm>
              <a:custGeom>
                <a:avLst/>
                <a:gdLst>
                  <a:gd name="T0" fmla="+- 0 2454 2454"/>
                  <a:gd name="T1" fmla="*/ T0 w 80"/>
                  <a:gd name="T2" fmla="+- 0 2534 2454"/>
                  <a:gd name="T3" fmla="*/ T2 w 8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0">
                    <a:moveTo>
                      <a:pt x="0" y="0"/>
                    </a:moveTo>
                    <a:lnTo>
                      <a:pt x="8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" name="Group 49"/>
            <p:cNvGrpSpPr>
              <a:grpSpLocks/>
            </p:cNvGrpSpPr>
            <p:nvPr/>
          </p:nvGrpSpPr>
          <p:grpSpPr bwMode="auto">
            <a:xfrm>
              <a:off x="2454" y="10528"/>
              <a:ext cx="80" cy="2"/>
              <a:chOff x="2454" y="10528"/>
              <a:chExt cx="80" cy="2"/>
            </a:xfrm>
          </p:grpSpPr>
          <p:sp>
            <p:nvSpPr>
              <p:cNvPr id="46" name="Freeform 50"/>
              <p:cNvSpPr>
                <a:spLocks/>
              </p:cNvSpPr>
              <p:nvPr/>
            </p:nvSpPr>
            <p:spPr bwMode="auto">
              <a:xfrm>
                <a:off x="2454" y="10528"/>
                <a:ext cx="80" cy="2"/>
              </a:xfrm>
              <a:custGeom>
                <a:avLst/>
                <a:gdLst>
                  <a:gd name="T0" fmla="+- 0 2454 2454"/>
                  <a:gd name="T1" fmla="*/ T0 w 80"/>
                  <a:gd name="T2" fmla="+- 0 2534 2454"/>
                  <a:gd name="T3" fmla="*/ T2 w 8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0">
                    <a:moveTo>
                      <a:pt x="0" y="0"/>
                    </a:moveTo>
                    <a:lnTo>
                      <a:pt x="8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Group 51"/>
            <p:cNvGrpSpPr>
              <a:grpSpLocks/>
            </p:cNvGrpSpPr>
            <p:nvPr/>
          </p:nvGrpSpPr>
          <p:grpSpPr bwMode="auto">
            <a:xfrm>
              <a:off x="2454" y="10821"/>
              <a:ext cx="80" cy="2"/>
              <a:chOff x="2454" y="10821"/>
              <a:chExt cx="80" cy="2"/>
            </a:xfrm>
          </p:grpSpPr>
          <p:sp>
            <p:nvSpPr>
              <p:cNvPr id="45" name="Freeform 52"/>
              <p:cNvSpPr>
                <a:spLocks/>
              </p:cNvSpPr>
              <p:nvPr/>
            </p:nvSpPr>
            <p:spPr bwMode="auto">
              <a:xfrm>
                <a:off x="2454" y="10821"/>
                <a:ext cx="80" cy="2"/>
              </a:xfrm>
              <a:custGeom>
                <a:avLst/>
                <a:gdLst>
                  <a:gd name="T0" fmla="+- 0 2454 2454"/>
                  <a:gd name="T1" fmla="*/ T0 w 80"/>
                  <a:gd name="T2" fmla="+- 0 2534 2454"/>
                  <a:gd name="T3" fmla="*/ T2 w 8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0">
                    <a:moveTo>
                      <a:pt x="0" y="0"/>
                    </a:moveTo>
                    <a:lnTo>
                      <a:pt x="8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9" name="Group 53"/>
            <p:cNvGrpSpPr>
              <a:grpSpLocks/>
            </p:cNvGrpSpPr>
            <p:nvPr/>
          </p:nvGrpSpPr>
          <p:grpSpPr bwMode="auto">
            <a:xfrm>
              <a:off x="2454" y="11114"/>
              <a:ext cx="80" cy="2"/>
              <a:chOff x="2454" y="11114"/>
              <a:chExt cx="80" cy="2"/>
            </a:xfrm>
          </p:grpSpPr>
          <p:sp>
            <p:nvSpPr>
              <p:cNvPr id="44" name="Freeform 54"/>
              <p:cNvSpPr>
                <a:spLocks/>
              </p:cNvSpPr>
              <p:nvPr/>
            </p:nvSpPr>
            <p:spPr bwMode="auto">
              <a:xfrm>
                <a:off x="2454" y="11114"/>
                <a:ext cx="80" cy="2"/>
              </a:xfrm>
              <a:custGeom>
                <a:avLst/>
                <a:gdLst>
                  <a:gd name="T0" fmla="+- 0 2454 2454"/>
                  <a:gd name="T1" fmla="*/ T0 w 80"/>
                  <a:gd name="T2" fmla="+- 0 2534 2454"/>
                  <a:gd name="T3" fmla="*/ T2 w 8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0">
                    <a:moveTo>
                      <a:pt x="0" y="0"/>
                    </a:moveTo>
                    <a:lnTo>
                      <a:pt x="8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0" name="Group 55"/>
            <p:cNvGrpSpPr>
              <a:grpSpLocks/>
            </p:cNvGrpSpPr>
            <p:nvPr/>
          </p:nvGrpSpPr>
          <p:grpSpPr bwMode="auto">
            <a:xfrm>
              <a:off x="2454" y="11408"/>
              <a:ext cx="80" cy="2"/>
              <a:chOff x="2454" y="11408"/>
              <a:chExt cx="80" cy="2"/>
            </a:xfrm>
          </p:grpSpPr>
          <p:sp>
            <p:nvSpPr>
              <p:cNvPr id="43" name="Freeform 56"/>
              <p:cNvSpPr>
                <a:spLocks/>
              </p:cNvSpPr>
              <p:nvPr/>
            </p:nvSpPr>
            <p:spPr bwMode="auto">
              <a:xfrm>
                <a:off x="2454" y="11408"/>
                <a:ext cx="80" cy="2"/>
              </a:xfrm>
              <a:custGeom>
                <a:avLst/>
                <a:gdLst>
                  <a:gd name="T0" fmla="+- 0 2454 2454"/>
                  <a:gd name="T1" fmla="*/ T0 w 80"/>
                  <a:gd name="T2" fmla="+- 0 2534 2454"/>
                  <a:gd name="T3" fmla="*/ T2 w 80"/>
                </a:gdLst>
                <a:ahLst/>
                <a:cxnLst>
                  <a:cxn ang="0">
                    <a:pos x="T1" y="0"/>
                  </a:cxn>
                  <a:cxn ang="0">
                    <a:pos x="T3" y="0"/>
                  </a:cxn>
                </a:cxnLst>
                <a:rect l="0" t="0" r="r" b="b"/>
                <a:pathLst>
                  <a:path w="80">
                    <a:moveTo>
                      <a:pt x="0" y="0"/>
                    </a:moveTo>
                    <a:lnTo>
                      <a:pt x="8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1" name="Group 57"/>
            <p:cNvGrpSpPr>
              <a:grpSpLocks/>
            </p:cNvGrpSpPr>
            <p:nvPr/>
          </p:nvGrpSpPr>
          <p:grpSpPr bwMode="auto">
            <a:xfrm>
              <a:off x="2534" y="11408"/>
              <a:ext cx="2" cy="80"/>
              <a:chOff x="2534" y="11408"/>
              <a:chExt cx="2" cy="80"/>
            </a:xfrm>
          </p:grpSpPr>
          <p:sp>
            <p:nvSpPr>
              <p:cNvPr id="42" name="Freeform 58"/>
              <p:cNvSpPr>
                <a:spLocks/>
              </p:cNvSpPr>
              <p:nvPr/>
            </p:nvSpPr>
            <p:spPr bwMode="auto">
              <a:xfrm>
                <a:off x="2534" y="11408"/>
                <a:ext cx="2" cy="80"/>
              </a:xfrm>
              <a:custGeom>
                <a:avLst/>
                <a:gdLst>
                  <a:gd name="T0" fmla="+- 0 11488 11408"/>
                  <a:gd name="T1" fmla="*/ 11488 h 80"/>
                  <a:gd name="T2" fmla="+- 0 11408 11408"/>
                  <a:gd name="T3" fmla="*/ 11408 h 80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80">
                    <a:moveTo>
                      <a:pt x="0" y="80"/>
                    </a:move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Group 59"/>
            <p:cNvGrpSpPr>
              <a:grpSpLocks/>
            </p:cNvGrpSpPr>
            <p:nvPr/>
          </p:nvGrpSpPr>
          <p:grpSpPr bwMode="auto">
            <a:xfrm>
              <a:off x="4078" y="11408"/>
              <a:ext cx="2" cy="80"/>
              <a:chOff x="4078" y="11408"/>
              <a:chExt cx="2" cy="80"/>
            </a:xfrm>
          </p:grpSpPr>
          <p:sp>
            <p:nvSpPr>
              <p:cNvPr id="41" name="Freeform 60"/>
              <p:cNvSpPr>
                <a:spLocks/>
              </p:cNvSpPr>
              <p:nvPr/>
            </p:nvSpPr>
            <p:spPr bwMode="auto">
              <a:xfrm>
                <a:off x="4078" y="11408"/>
                <a:ext cx="2" cy="80"/>
              </a:xfrm>
              <a:custGeom>
                <a:avLst/>
                <a:gdLst>
                  <a:gd name="T0" fmla="+- 0 11488 11408"/>
                  <a:gd name="T1" fmla="*/ 11488 h 80"/>
                  <a:gd name="T2" fmla="+- 0 11408 11408"/>
                  <a:gd name="T3" fmla="*/ 11408 h 80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80">
                    <a:moveTo>
                      <a:pt x="0" y="80"/>
                    </a:move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3" name="Group 61"/>
            <p:cNvGrpSpPr>
              <a:grpSpLocks/>
            </p:cNvGrpSpPr>
            <p:nvPr/>
          </p:nvGrpSpPr>
          <p:grpSpPr bwMode="auto">
            <a:xfrm>
              <a:off x="5622" y="11408"/>
              <a:ext cx="2" cy="80"/>
              <a:chOff x="5622" y="11408"/>
              <a:chExt cx="2" cy="80"/>
            </a:xfrm>
          </p:grpSpPr>
          <p:sp>
            <p:nvSpPr>
              <p:cNvPr id="40" name="Freeform 62"/>
              <p:cNvSpPr>
                <a:spLocks/>
              </p:cNvSpPr>
              <p:nvPr/>
            </p:nvSpPr>
            <p:spPr bwMode="auto">
              <a:xfrm>
                <a:off x="5622" y="11408"/>
                <a:ext cx="2" cy="80"/>
              </a:xfrm>
              <a:custGeom>
                <a:avLst/>
                <a:gdLst>
                  <a:gd name="T0" fmla="+- 0 11488 11408"/>
                  <a:gd name="T1" fmla="*/ 11488 h 80"/>
                  <a:gd name="T2" fmla="+- 0 11408 11408"/>
                  <a:gd name="T3" fmla="*/ 11408 h 80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80">
                    <a:moveTo>
                      <a:pt x="0" y="80"/>
                    </a:move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4" name="Group 63"/>
            <p:cNvGrpSpPr>
              <a:grpSpLocks/>
            </p:cNvGrpSpPr>
            <p:nvPr/>
          </p:nvGrpSpPr>
          <p:grpSpPr bwMode="auto">
            <a:xfrm>
              <a:off x="7167" y="11408"/>
              <a:ext cx="2" cy="80"/>
              <a:chOff x="7167" y="11408"/>
              <a:chExt cx="2" cy="80"/>
            </a:xfrm>
          </p:grpSpPr>
          <p:sp>
            <p:nvSpPr>
              <p:cNvPr id="39" name="Freeform 64"/>
              <p:cNvSpPr>
                <a:spLocks/>
              </p:cNvSpPr>
              <p:nvPr/>
            </p:nvSpPr>
            <p:spPr bwMode="auto">
              <a:xfrm>
                <a:off x="7167" y="11408"/>
                <a:ext cx="2" cy="80"/>
              </a:xfrm>
              <a:custGeom>
                <a:avLst/>
                <a:gdLst>
                  <a:gd name="T0" fmla="+- 0 11488 11408"/>
                  <a:gd name="T1" fmla="*/ 11488 h 80"/>
                  <a:gd name="T2" fmla="+- 0 11408 11408"/>
                  <a:gd name="T3" fmla="*/ 11408 h 80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80">
                    <a:moveTo>
                      <a:pt x="0" y="80"/>
                    </a:move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" name="Group 65"/>
            <p:cNvGrpSpPr>
              <a:grpSpLocks/>
            </p:cNvGrpSpPr>
            <p:nvPr/>
          </p:nvGrpSpPr>
          <p:grpSpPr bwMode="auto">
            <a:xfrm>
              <a:off x="8711" y="11408"/>
              <a:ext cx="2" cy="80"/>
              <a:chOff x="8711" y="11408"/>
              <a:chExt cx="2" cy="80"/>
            </a:xfrm>
          </p:grpSpPr>
          <p:sp>
            <p:nvSpPr>
              <p:cNvPr id="38" name="Freeform 66"/>
              <p:cNvSpPr>
                <a:spLocks/>
              </p:cNvSpPr>
              <p:nvPr/>
            </p:nvSpPr>
            <p:spPr bwMode="auto">
              <a:xfrm>
                <a:off x="8711" y="11408"/>
                <a:ext cx="2" cy="80"/>
              </a:xfrm>
              <a:custGeom>
                <a:avLst/>
                <a:gdLst>
                  <a:gd name="T0" fmla="+- 0 11488 11408"/>
                  <a:gd name="T1" fmla="*/ 11488 h 80"/>
                  <a:gd name="T2" fmla="+- 0 11408 11408"/>
                  <a:gd name="T3" fmla="*/ 11408 h 80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80">
                    <a:moveTo>
                      <a:pt x="0" y="80"/>
                    </a:move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6" name="Group 67"/>
            <p:cNvGrpSpPr>
              <a:grpSpLocks/>
            </p:cNvGrpSpPr>
            <p:nvPr/>
          </p:nvGrpSpPr>
          <p:grpSpPr bwMode="auto">
            <a:xfrm>
              <a:off x="10255" y="11408"/>
              <a:ext cx="2" cy="80"/>
              <a:chOff x="10255" y="11408"/>
              <a:chExt cx="2" cy="80"/>
            </a:xfrm>
          </p:grpSpPr>
          <p:sp>
            <p:nvSpPr>
              <p:cNvPr id="37" name="Freeform 68"/>
              <p:cNvSpPr>
                <a:spLocks/>
              </p:cNvSpPr>
              <p:nvPr/>
            </p:nvSpPr>
            <p:spPr bwMode="auto">
              <a:xfrm>
                <a:off x="10255" y="11408"/>
                <a:ext cx="2" cy="80"/>
              </a:xfrm>
              <a:custGeom>
                <a:avLst/>
                <a:gdLst>
                  <a:gd name="T0" fmla="+- 0 11488 11408"/>
                  <a:gd name="T1" fmla="*/ 11488 h 80"/>
                  <a:gd name="T2" fmla="+- 0 11408 11408"/>
                  <a:gd name="T3" fmla="*/ 11408 h 80"/>
                </a:gdLst>
                <a:ahLst/>
                <a:cxnLst>
                  <a:cxn ang="0">
                    <a:pos x="0" y="T1"/>
                  </a:cxn>
                  <a:cxn ang="0">
                    <a:pos x="0" y="T3"/>
                  </a:cxn>
                </a:cxnLst>
                <a:rect l="0" t="0" r="r" b="b"/>
                <a:pathLst>
                  <a:path h="80">
                    <a:moveTo>
                      <a:pt x="0" y="80"/>
                    </a:move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70" name="TextBox 69"/>
          <p:cNvSpPr txBox="1"/>
          <p:nvPr/>
        </p:nvSpPr>
        <p:spPr>
          <a:xfrm>
            <a:off x="6934200" y="234634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Korea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009775" y="267043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Turkey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4123958" y="169890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Brazil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1235685" y="55626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	5000	           10000	  15000	           20000       25000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1411229" y="4954162"/>
            <a:ext cx="1429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Rwanda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2473145" y="360649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China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1663737" y="3992564"/>
            <a:ext cx="1129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Vietnam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India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1992342" y="4660349"/>
            <a:ext cx="1589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Sri Lanka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3" name="TextBox 212"/>
          <p:cNvSpPr txBox="1"/>
          <p:nvPr/>
        </p:nvSpPr>
        <p:spPr>
          <a:xfrm>
            <a:off x="762000" y="1066800"/>
            <a:ext cx="461665" cy="425488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   10    20  30  40   50  60   70   80  90  100   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2125947" y="197701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Jordan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380500" y="1646570"/>
            <a:ext cx="461665" cy="364539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Percentage of urban population  2009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3040347" y="5867400"/>
            <a:ext cx="2293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GDP per capita 2010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324754" y="2844681"/>
            <a:ext cx="1075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Morocco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139062" y="3295692"/>
            <a:ext cx="1120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Indonesia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223665" y="3482218"/>
            <a:ext cx="1004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Georgia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930345" y="2416030"/>
            <a:ext cx="1079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Colombia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6" name="Date Placeholder 7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32FFF-0A96-4FAA-936D-F575021DAB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Footer Placeholder 7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8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609600"/>
          </a:xfrm>
          <a:solidFill>
            <a:srgbClr val="FF9900"/>
          </a:solidFill>
        </p:spPr>
        <p:txBody>
          <a:bodyPr>
            <a:noAutofit/>
          </a:bodyPr>
          <a:lstStyle/>
          <a:p>
            <a:r>
              <a:rPr lang="en-US" sz="3600" b="1" dirty="0" smtClean="0"/>
              <a:t>Categories of countries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by</a:t>
            </a:r>
            <a:r>
              <a:rPr lang="en-US" sz="3600" b="1" dirty="0" smtClean="0"/>
              <a:t> urban transition 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8674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Countries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with the 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demographic transition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completed but still in the peripheral capitalism of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transition to market economy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 e.g. Latin American countries, some post-communism transitional economies of Eastern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Europe;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Countries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where the 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demographic transition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has not yet been completed and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categorised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as developing countries without an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industrial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base and found to be at an early stage of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transition to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market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economy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e.g. former socialist oriented states e.g. Ethiopia, Tanzania, Mali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;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09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609600"/>
          </a:xfrm>
          <a:solidFill>
            <a:srgbClr val="FF6600"/>
          </a:solidFill>
        </p:spPr>
        <p:txBody>
          <a:bodyPr>
            <a:no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Categories of countries by urban transition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3641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3. Countries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where the 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demographic transition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has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been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stabilised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with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matured capitalist economy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e.g. OECD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countries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4. Countries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where the 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demographic transition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is either dynamically progressing or is policy regulated and are classified as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emerging market economies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e.g. emerging economies and China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609600"/>
          </a:xfrm>
          <a:solidFill>
            <a:srgbClr val="FF6600"/>
          </a:solidFill>
        </p:spPr>
        <p:txBody>
          <a:bodyPr>
            <a:noAutofit/>
          </a:bodyPr>
          <a:lstStyle/>
          <a:p>
            <a:r>
              <a:rPr lang="en-US" sz="3600" b="1" dirty="0"/>
              <a:t>Categories of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countries</a:t>
            </a:r>
            <a:r>
              <a:rPr lang="en-US" sz="3600" b="1" dirty="0"/>
              <a:t> by urban transition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867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The second category of countries are demographically still in the </a:t>
            </a:r>
            <a:r>
              <a:rPr lang="en-US" sz="2800" i="1" dirty="0">
                <a:latin typeface="Arial" pitchFamily="34" charset="0"/>
                <a:cs typeface="Arial" pitchFamily="34" charset="0"/>
              </a:rPr>
              <a:t>‘peopling’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process. The </a:t>
            </a:r>
            <a:r>
              <a:rPr lang="en-US" sz="28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demographic transition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has not yet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stabilised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marked by an ongoing high rate of rural-urban migration and a high rate of urban growth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reality is that, within the foreseeable future, large numbers of people will not be absorbed in the formal economic sector and will have to generate their own survival activities, via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the small-scale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- and often the informal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- economic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sector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Proposition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failing to manage informality is failing to manage the urban transition in the case of the second category of countries </a:t>
            </a:r>
            <a:endParaRPr lang="en-US" sz="28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234E-BE26-41B5-8AF5-263809C263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64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55"/>
            <a:ext cx="9144000" cy="609600"/>
          </a:xfrm>
          <a:solidFill>
            <a:srgbClr val="FF990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What matters is the way we manage informality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067800" cy="6019800"/>
          </a:xfrm>
        </p:spPr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First of all we don’t make differences between exclusionary informality and voluntarily informality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We think in terms of homogenous property rights rather than bundle of property rights/portion of rights in one single plot of land 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Why do informal property owners/operators don’t pay tax?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Why do we always think occupying urban space in terms of holding certificates or lease agreements?</a:t>
            </a:r>
          </a:p>
          <a:p>
            <a:pPr marL="514350" indent="-514350">
              <a:buAutoNum type="arabi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Why does occupancy permit of buildings require once and for all completion of the construction? 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0362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rgbClr val="FF9900"/>
          </a:solidFill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nl-NL" sz="2800" b="1" dirty="0" smtClean="0">
                <a:latin typeface="Arial Black" pitchFamily="34" charset="0"/>
                <a:cs typeface="Arial" charset="0"/>
              </a:rPr>
              <a:t>Continuum in Tenure Right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763000" cy="54864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b="1" smtClean="0">
                <a:latin typeface="Arial" charset="0"/>
                <a:cs typeface="Arial" charset="0"/>
              </a:rPr>
              <a:t>Informal – Formal Continuum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04800" y="3733800"/>
            <a:ext cx="8610600" cy="158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38100" y="3314700"/>
            <a:ext cx="1143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1104900" y="4152900"/>
            <a:ext cx="1143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247900" y="3390900"/>
            <a:ext cx="1143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390900" y="4076700"/>
            <a:ext cx="1143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4533900" y="3390900"/>
            <a:ext cx="1143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5676900" y="4152900"/>
            <a:ext cx="1143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743700" y="3390900"/>
            <a:ext cx="1143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7810500" y="4152900"/>
            <a:ext cx="1143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0" name="TextBox 22"/>
          <p:cNvSpPr txBox="1">
            <a:spLocks noChangeArrowheads="1"/>
          </p:cNvSpPr>
          <p:nvPr/>
        </p:nvSpPr>
        <p:spPr bwMode="auto">
          <a:xfrm>
            <a:off x="228600" y="2057400"/>
            <a:ext cx="144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prstClr val="black"/>
                </a:solidFill>
                <a:latin typeface="Arial Black" pitchFamily="34" charset="0"/>
              </a:rPr>
              <a:t>Perceived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prstClr val="black"/>
                </a:solidFill>
                <a:latin typeface="Arial Black" pitchFamily="34" charset="0"/>
              </a:rPr>
              <a:t>Tenure </a:t>
            </a:r>
            <a:endParaRPr lang="en-US" b="1" smtClean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24591" name="TextBox 23"/>
          <p:cNvSpPr txBox="1">
            <a:spLocks noChangeArrowheads="1"/>
          </p:cNvSpPr>
          <p:nvPr/>
        </p:nvSpPr>
        <p:spPr bwMode="auto">
          <a:xfrm>
            <a:off x="990600" y="4724400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prstClr val="black"/>
                </a:solidFill>
                <a:latin typeface="Arial Black" pitchFamily="34" charset="0"/>
              </a:rPr>
              <a:t>Customary</a:t>
            </a:r>
            <a:endParaRPr lang="en-US" b="1" smtClean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24592" name="TextBox 24"/>
          <p:cNvSpPr txBox="1">
            <a:spLocks noChangeArrowheads="1"/>
          </p:cNvSpPr>
          <p:nvPr/>
        </p:nvSpPr>
        <p:spPr bwMode="auto">
          <a:xfrm>
            <a:off x="2057400" y="2362200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prstClr val="black"/>
                </a:solidFill>
                <a:latin typeface="Arial Black" pitchFamily="34" charset="0"/>
              </a:rPr>
              <a:t>Occupancy</a:t>
            </a:r>
            <a:endParaRPr lang="en-US" b="1" smtClean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24593" name="TextBox 26"/>
          <p:cNvSpPr txBox="1">
            <a:spLocks noChangeArrowheads="1"/>
          </p:cNvSpPr>
          <p:nvPr/>
        </p:nvSpPr>
        <p:spPr bwMode="auto">
          <a:xfrm>
            <a:off x="3124200" y="4724400"/>
            <a:ext cx="144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prstClr val="black"/>
                </a:solidFill>
                <a:latin typeface="Arial Black" pitchFamily="34" charset="0"/>
              </a:rPr>
              <a:t>Anti -evictions</a:t>
            </a:r>
            <a:endParaRPr lang="en-US" b="1" smtClean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24594" name="TextBox 27"/>
          <p:cNvSpPr txBox="1">
            <a:spLocks noChangeArrowheads="1"/>
          </p:cNvSpPr>
          <p:nvPr/>
        </p:nvSpPr>
        <p:spPr bwMode="auto">
          <a:xfrm>
            <a:off x="4267200" y="2057400"/>
            <a:ext cx="160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prstClr val="black"/>
                </a:solidFill>
                <a:latin typeface="Arial Black" pitchFamily="34" charset="0"/>
              </a:rPr>
              <a:t>Adverse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prstClr val="black"/>
                </a:solidFill>
                <a:latin typeface="Arial Black" pitchFamily="34" charset="0"/>
              </a:rPr>
              <a:t>possession</a:t>
            </a:r>
            <a:endParaRPr lang="en-US" b="1" smtClean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24595" name="TextBox 28"/>
          <p:cNvSpPr txBox="1">
            <a:spLocks noChangeArrowheads="1"/>
          </p:cNvSpPr>
          <p:nvPr/>
        </p:nvSpPr>
        <p:spPr bwMode="auto">
          <a:xfrm>
            <a:off x="5562600" y="4800600"/>
            <a:ext cx="144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prstClr val="black"/>
                </a:solidFill>
                <a:latin typeface="Arial Black" pitchFamily="34" charset="0"/>
              </a:rPr>
              <a:t>Group Tenure</a:t>
            </a:r>
            <a:endParaRPr lang="en-US" b="1" smtClean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24596" name="TextBox 29"/>
          <p:cNvSpPr txBox="1">
            <a:spLocks noChangeArrowheads="1"/>
          </p:cNvSpPr>
          <p:nvPr/>
        </p:nvSpPr>
        <p:spPr bwMode="auto">
          <a:xfrm>
            <a:off x="6477000" y="236220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prstClr val="black"/>
                </a:solidFill>
                <a:latin typeface="Arial Black" pitchFamily="34" charset="0"/>
              </a:rPr>
              <a:t>Leases</a:t>
            </a:r>
            <a:endParaRPr lang="en-US" b="1" smtClean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24597" name="TextBox 30"/>
          <p:cNvSpPr txBox="1">
            <a:spLocks noChangeArrowheads="1"/>
          </p:cNvSpPr>
          <p:nvPr/>
        </p:nvSpPr>
        <p:spPr bwMode="auto">
          <a:xfrm>
            <a:off x="7239000" y="4800600"/>
            <a:ext cx="1676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prstClr val="black"/>
                </a:solidFill>
                <a:latin typeface="Arial Black" pitchFamily="34" charset="0"/>
              </a:rPr>
              <a:t>Registered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prstClr val="black"/>
                </a:solidFill>
                <a:latin typeface="Arial Black" pitchFamily="34" charset="0"/>
              </a:rPr>
              <a:t>Freehold</a:t>
            </a:r>
            <a:endParaRPr lang="en-US" b="1" smtClean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24598" name="TextBox 32"/>
          <p:cNvSpPr txBox="1">
            <a:spLocks noChangeArrowheads="1"/>
          </p:cNvSpPr>
          <p:nvPr/>
        </p:nvSpPr>
        <p:spPr bwMode="auto">
          <a:xfrm>
            <a:off x="7848600" y="3124200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srgbClr val="FF0000"/>
                </a:solidFill>
              </a:rPr>
              <a:t>Formal </a:t>
            </a:r>
            <a:endParaRPr lang="en-US" b="1" smtClean="0">
              <a:solidFill>
                <a:srgbClr val="FF0000"/>
              </a:solidFill>
            </a:endParaRPr>
          </a:p>
        </p:txBody>
      </p:sp>
      <p:sp>
        <p:nvSpPr>
          <p:cNvPr id="24599" name="TextBox 35"/>
          <p:cNvSpPr txBox="1">
            <a:spLocks noChangeArrowheads="1"/>
          </p:cNvSpPr>
          <p:nvPr/>
        </p:nvSpPr>
        <p:spPr bwMode="auto">
          <a:xfrm>
            <a:off x="228600" y="396240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b="1" smtClean="0">
                <a:solidFill>
                  <a:srgbClr val="FF0000"/>
                </a:solidFill>
              </a:rPr>
              <a:t>Informal </a:t>
            </a:r>
            <a:endParaRPr lang="en-US" b="1" smtClean="0">
              <a:solidFill>
                <a:srgbClr val="FF0000"/>
              </a:solidFill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0D3365-31EA-4F9B-87C7-FB04D22BAB1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602" name="TextBox 25"/>
          <p:cNvSpPr txBox="1">
            <a:spLocks noChangeArrowheads="1"/>
          </p:cNvSpPr>
          <p:nvPr/>
        </p:nvSpPr>
        <p:spPr bwMode="auto">
          <a:xfrm>
            <a:off x="381000" y="5867400"/>
            <a:ext cx="853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mtClean="0">
                <a:solidFill>
                  <a:prstClr val="black"/>
                </a:solidFill>
              </a:rPr>
              <a:t>Source: UN HABITAT-Global Campaign for Secure  Tenure , Jan.2007, Oslo</a:t>
            </a:r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4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8153400" cy="5638800"/>
          </a:xfrm>
        </p:spPr>
        <p:txBody>
          <a:bodyPr/>
          <a:lstStyle/>
          <a:p>
            <a:pPr marL="0" lvl="0" indent="0">
              <a:buNone/>
            </a:pP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buNone/>
            </a:pP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Part </a:t>
            </a:r>
            <a:r>
              <a:rPr lang="en-US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Three: </a:t>
            </a:r>
            <a:endParaRPr lang="en-US" sz="44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buNone/>
            </a:pP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Formal </a:t>
            </a:r>
            <a:r>
              <a:rPr lang="en-US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– In</a:t>
            </a: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formal Institutions</a:t>
            </a:r>
            <a:endParaRPr lang="en-US" sz="4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0362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839200" cy="609600"/>
          </a:xfrm>
          <a:solidFill>
            <a:srgbClr val="FF9900"/>
          </a:solidFill>
          <a:ln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</a:rPr>
              <a:t>Basic concepts- formal vs. informal institutions </a:t>
            </a:r>
            <a:endParaRPr lang="nl-NL" sz="2800" b="1" dirty="0" smtClean="0">
              <a:solidFill>
                <a:schemeClr val="tx1"/>
              </a:solidFill>
            </a:endParaRPr>
          </a:p>
        </p:txBody>
      </p:sp>
      <p:sp>
        <p:nvSpPr>
          <p:cNvPr id="6147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4906963"/>
          </a:xfrm>
          <a:ln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b="1" dirty="0" smtClean="0">
                <a:solidFill>
                  <a:srgbClr val="FF3300"/>
                </a:solidFill>
              </a:rPr>
              <a:t>Formal institutions</a:t>
            </a:r>
            <a:r>
              <a:rPr lang="en-US" sz="2400" dirty="0" smtClean="0"/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</a:rPr>
              <a:t>Formally created rules of the game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</a:rPr>
              <a:t>Refer to state bodies and state enforced rules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</a:rPr>
              <a:t>Communicated through official channels</a:t>
            </a:r>
            <a:r>
              <a:rPr lang="en-US" sz="2000" dirty="0" smtClean="0"/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</a:rPr>
              <a:t> Are seldom the immediate sources of choice in daily interactions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dirty="0" smtClean="0">
                <a:solidFill>
                  <a:srgbClr val="FF3300"/>
                </a:solidFill>
              </a:rPr>
              <a:t>Examples: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 smtClean="0"/>
              <a:t>    </a:t>
            </a:r>
            <a:r>
              <a:rPr lang="en-US" sz="2000" dirty="0" smtClean="0">
                <a:solidFill>
                  <a:schemeClr val="accent2"/>
                </a:solidFill>
              </a:rPr>
              <a:t>National constitution, government statute or common law and contracts, property rights   </a:t>
            </a:r>
            <a:endParaRPr lang="nl-NL" sz="2000" dirty="0" smtClean="0">
              <a:solidFill>
                <a:schemeClr val="accent2"/>
              </a:solidFill>
            </a:endParaRPr>
          </a:p>
        </p:txBody>
      </p:sp>
      <p:sp>
        <p:nvSpPr>
          <p:cNvPr id="6148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19200"/>
            <a:ext cx="4038600" cy="4906963"/>
          </a:xfrm>
          <a:ln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b="1" smtClean="0">
                <a:solidFill>
                  <a:srgbClr val="FF3300"/>
                </a:solidFill>
              </a:rPr>
              <a:t>Informal institutions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000" smtClean="0">
                <a:solidFill>
                  <a:schemeClr val="accent2"/>
                </a:solidFill>
              </a:rPr>
              <a:t>Conventions or codes of conduct that are not formally specified but structure social relations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000" smtClean="0">
                <a:solidFill>
                  <a:schemeClr val="accent2"/>
                </a:solidFill>
              </a:rPr>
              <a:t>Refer to civic, religious, kinship, “societal” rules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000" smtClean="0">
                <a:solidFill>
                  <a:schemeClr val="accent2"/>
                </a:solidFill>
              </a:rPr>
              <a:t>Are self- enforcing institutions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§"/>
            </a:pPr>
            <a:r>
              <a:rPr lang="en-US" sz="2000" smtClean="0">
                <a:solidFill>
                  <a:schemeClr val="accent2"/>
                </a:solidFill>
              </a:rPr>
              <a:t>Socially shared rules communicated and enforced outside the officially sanctioned channels  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smtClean="0">
                <a:solidFill>
                  <a:srgbClr val="FF3300"/>
                </a:solidFill>
              </a:rPr>
              <a:t>Examples: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smtClean="0">
                <a:solidFill>
                  <a:schemeClr val="accent2"/>
                </a:solidFill>
              </a:rPr>
              <a:t>    Norms of behavior, conventions, customs, moral, taboos, customary rights</a:t>
            </a:r>
            <a:r>
              <a:rPr lang="en-US" sz="2000" smtClean="0"/>
              <a:t>     </a:t>
            </a:r>
            <a:endParaRPr lang="nl-NL" sz="200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668EF9-B3B7-44CB-8345-EBF79968554F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3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10600" cy="838200"/>
          </a:xfrm>
          <a:solidFill>
            <a:srgbClr val="FF9900"/>
          </a:solidFill>
          <a:ln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800" b="1" dirty="0" smtClean="0">
                <a:solidFill>
                  <a:schemeClr val="tx1"/>
                </a:solidFill>
              </a:rPr>
              <a:t>Typology of Formal-informal Institutional Interactions/Interfaces </a:t>
            </a:r>
            <a:r>
              <a:rPr lang="en-US" sz="4000" b="1" dirty="0" smtClean="0">
                <a:solidFill>
                  <a:schemeClr val="tx1"/>
                </a:solidFill>
              </a:rPr>
              <a:t>  </a:t>
            </a:r>
            <a:endParaRPr lang="nl-NL" sz="4000" b="1" dirty="0" smtClean="0">
              <a:solidFill>
                <a:schemeClr val="tx1"/>
              </a:solidFill>
            </a:endParaRPr>
          </a:p>
        </p:txBody>
      </p:sp>
      <p:graphicFrame>
        <p:nvGraphicFramePr>
          <p:cNvPr id="16420" name="Group 36"/>
          <p:cNvGraphicFramePr>
            <a:graphicFrameLocks noGrp="1"/>
          </p:cNvGraphicFramePr>
          <p:nvPr>
            <p:ph type="tbl" idx="1"/>
          </p:nvPr>
        </p:nvGraphicFramePr>
        <p:xfrm>
          <a:off x="533400" y="1371600"/>
          <a:ext cx="8229600" cy="2384620"/>
        </p:xfrm>
        <a:graphic>
          <a:graphicData uri="http://schemas.openxmlformats.org/drawingml/2006/table">
            <a:tbl>
              <a:tblPr/>
              <a:tblGrid>
                <a:gridCol w="2743200"/>
                <a:gridCol w="2743200"/>
                <a:gridCol w="2743200"/>
              </a:tblGrid>
              <a:tr h="9252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Effective formal institutions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endParaRPr kumimoji="0" lang="nl-NL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Ineffective formal institutions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endParaRPr kumimoji="0" lang="nl-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7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Compatible Goals</a:t>
                      </a:r>
                      <a:endParaRPr kumimoji="0" lang="nl-NL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Complementary </a:t>
                      </a:r>
                      <a:endParaRPr kumimoji="0" lang="nl-NL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Substitutive </a:t>
                      </a:r>
                      <a:endParaRPr kumimoji="0" lang="nl-NL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64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Conflicting Goals</a:t>
                      </a:r>
                      <a:endParaRPr kumimoji="0" lang="nl-NL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Accommodating </a:t>
                      </a:r>
                      <a:endParaRPr kumimoji="0" lang="nl-NL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Competing </a:t>
                      </a:r>
                      <a:endParaRPr kumimoji="0" lang="nl-NL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89" name="Text Box 37"/>
          <p:cNvSpPr txBox="1">
            <a:spLocks noChangeArrowheads="1"/>
          </p:cNvSpPr>
          <p:nvPr/>
        </p:nvSpPr>
        <p:spPr bwMode="auto">
          <a:xfrm>
            <a:off x="457200" y="4038600"/>
            <a:ext cx="8686800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dirty="0" smtClean="0"/>
              <a:t>In the context of </a:t>
            </a:r>
            <a:r>
              <a:rPr lang="en-US" b="1" dirty="0" smtClean="0"/>
              <a:t>effective</a:t>
            </a:r>
            <a:r>
              <a:rPr lang="en-US" dirty="0" smtClean="0"/>
              <a:t> </a:t>
            </a:r>
            <a:r>
              <a:rPr lang="en-US" b="1" dirty="0" smtClean="0"/>
              <a:t>formal institutions</a:t>
            </a:r>
            <a:r>
              <a:rPr lang="en-US" dirty="0" smtClean="0"/>
              <a:t> </a:t>
            </a:r>
            <a:r>
              <a:rPr lang="en-US" b="1" dirty="0" smtClean="0"/>
              <a:t>+</a:t>
            </a:r>
            <a:r>
              <a:rPr lang="en-US" dirty="0" smtClean="0"/>
              <a:t> actors pursue </a:t>
            </a:r>
            <a:r>
              <a:rPr lang="en-US" b="1" dirty="0" smtClean="0"/>
              <a:t>compatible goals</a:t>
            </a:r>
            <a:r>
              <a:rPr lang="en-US" dirty="0" smtClean="0"/>
              <a:t> </a:t>
            </a:r>
            <a:r>
              <a:rPr lang="en-US" b="1" dirty="0" smtClean="0"/>
              <a:t>=</a:t>
            </a:r>
            <a:r>
              <a:rPr lang="en-US" dirty="0" smtClean="0"/>
              <a:t>           informal institutions tend to be </a:t>
            </a:r>
            <a:r>
              <a:rPr lang="en-US" b="1" dirty="0" smtClean="0"/>
              <a:t>complementary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b="1" dirty="0" smtClean="0"/>
              <a:t>Effective formal</a:t>
            </a:r>
            <a:r>
              <a:rPr lang="en-US" dirty="0" smtClean="0"/>
              <a:t>  institutions </a:t>
            </a:r>
            <a:r>
              <a:rPr lang="en-US" b="1" dirty="0" smtClean="0"/>
              <a:t>+</a:t>
            </a:r>
            <a:r>
              <a:rPr lang="en-US" dirty="0" smtClean="0"/>
              <a:t> actors pursuing </a:t>
            </a:r>
            <a:r>
              <a:rPr lang="en-US" b="1" dirty="0" smtClean="0"/>
              <a:t>conflicting goals</a:t>
            </a:r>
            <a:r>
              <a:rPr lang="en-US" dirty="0" smtClean="0"/>
              <a:t> </a:t>
            </a:r>
            <a:r>
              <a:rPr lang="en-US" b="1" dirty="0" smtClean="0"/>
              <a:t>= accommodative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b="1" dirty="0" smtClean="0"/>
              <a:t>Ineffective formal</a:t>
            </a:r>
            <a:r>
              <a:rPr lang="en-US" dirty="0" smtClean="0"/>
              <a:t> institutions </a:t>
            </a:r>
            <a:r>
              <a:rPr lang="en-US" b="1" dirty="0" smtClean="0"/>
              <a:t>+ </a:t>
            </a:r>
            <a:r>
              <a:rPr lang="en-US" dirty="0" smtClean="0"/>
              <a:t>actors seeking to achieve outcomes that </a:t>
            </a:r>
            <a:r>
              <a:rPr lang="en-US" b="1" dirty="0" smtClean="0"/>
              <a:t>formal institutions were expected</a:t>
            </a:r>
            <a:r>
              <a:rPr lang="en-US" dirty="0" smtClean="0"/>
              <a:t> but failed to deliver </a:t>
            </a:r>
            <a:r>
              <a:rPr lang="en-US" b="1" dirty="0" smtClean="0"/>
              <a:t>= substitutive</a:t>
            </a:r>
            <a:r>
              <a:rPr lang="en-US" dirty="0" smtClean="0"/>
              <a:t>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en-US" b="1" dirty="0" smtClean="0"/>
              <a:t>Weak or ineffective</a:t>
            </a:r>
            <a:r>
              <a:rPr lang="en-US" dirty="0" smtClean="0"/>
              <a:t> formal institutions </a:t>
            </a:r>
            <a:r>
              <a:rPr lang="en-US" b="1" dirty="0" smtClean="0"/>
              <a:t>+ </a:t>
            </a:r>
            <a:r>
              <a:rPr lang="en-US" dirty="0" smtClean="0"/>
              <a:t>actors pursuing </a:t>
            </a:r>
            <a:r>
              <a:rPr lang="en-US" b="1" dirty="0" smtClean="0"/>
              <a:t>conflicting goals</a:t>
            </a:r>
            <a:r>
              <a:rPr lang="en-US" dirty="0" smtClean="0"/>
              <a:t> </a:t>
            </a:r>
            <a:r>
              <a:rPr lang="en-US" b="1" dirty="0" smtClean="0"/>
              <a:t>=</a:t>
            </a:r>
            <a:r>
              <a:rPr lang="en-US" dirty="0" smtClean="0"/>
              <a:t> </a:t>
            </a:r>
            <a:r>
              <a:rPr lang="en-US" b="1" dirty="0" smtClean="0"/>
              <a:t>competing </a:t>
            </a:r>
            <a:endParaRPr lang="nl-NL" b="1" dirty="0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E4653-96A6-4020-8137-542C949811E7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76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rgbClr val="FF9900"/>
          </a:solidFill>
          <a:ln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nl-NL" sz="2800" b="1" dirty="0" smtClean="0">
                <a:solidFill>
                  <a:schemeClr val="tx1"/>
                </a:solidFill>
              </a:rPr>
              <a:t>Modelling formal-informal institutional interfaces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686800" cy="5791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nl-NL" sz="2400" dirty="0" smtClean="0">
                <a:solidFill>
                  <a:srgbClr val="0070C0"/>
                </a:solidFill>
              </a:rPr>
              <a:t>Formal-informal institutional interfaces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09800" y="1828800"/>
            <a:ext cx="3124200" cy="3200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3" name="Straight Connector 32"/>
          <p:cNvCxnSpPr>
            <a:stCxn id="26" idx="0"/>
            <a:endCxn id="26" idx="2"/>
          </p:cNvCxnSpPr>
          <p:nvPr/>
        </p:nvCxnSpPr>
        <p:spPr>
          <a:xfrm rot="16200000" flipH="1">
            <a:off x="2171700" y="3429000"/>
            <a:ext cx="3200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26" idx="1"/>
            <a:endCxn id="26" idx="3"/>
          </p:cNvCxnSpPr>
          <p:nvPr/>
        </p:nvCxnSpPr>
        <p:spPr>
          <a:xfrm rot="10800000" flipH="1">
            <a:off x="2209800" y="3429000"/>
            <a:ext cx="31242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-685800" y="3810000"/>
            <a:ext cx="441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85800" y="5562600"/>
            <a:ext cx="6781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62000" y="1752600"/>
            <a:ext cx="738664" cy="373380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dirty="0">
                <a:solidFill>
                  <a:srgbClr val="000000"/>
                </a:solidFill>
              </a:rPr>
              <a:t>Level of effectiveness of formal institutions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600200" y="3505200"/>
            <a:ext cx="461665" cy="160020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Ineffective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600200" y="1828800"/>
            <a:ext cx="461665" cy="1600200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0000"/>
                </a:solidFill>
              </a:rPr>
              <a:t>Effective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396" name="TextBox 63"/>
          <p:cNvSpPr txBox="1">
            <a:spLocks noChangeArrowheads="1"/>
          </p:cNvSpPr>
          <p:nvPr/>
        </p:nvSpPr>
        <p:spPr bwMode="auto">
          <a:xfrm>
            <a:off x="1905000" y="5562600"/>
            <a:ext cx="5105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Degree of compatibility: Actors goal vs. expectations from outcomes of formal institutions </a:t>
            </a:r>
          </a:p>
        </p:txBody>
      </p:sp>
      <p:sp>
        <p:nvSpPr>
          <p:cNvPr id="16397" name="TextBox 64"/>
          <p:cNvSpPr txBox="1">
            <a:spLocks noChangeArrowheads="1"/>
          </p:cNvSpPr>
          <p:nvPr/>
        </p:nvSpPr>
        <p:spPr bwMode="auto">
          <a:xfrm>
            <a:off x="2286000" y="518160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Conflicting </a:t>
            </a:r>
          </a:p>
        </p:txBody>
      </p:sp>
      <p:sp>
        <p:nvSpPr>
          <p:cNvPr id="16398" name="TextBox 66"/>
          <p:cNvSpPr txBox="1">
            <a:spLocks noChangeArrowheads="1"/>
          </p:cNvSpPr>
          <p:nvPr/>
        </p:nvSpPr>
        <p:spPr bwMode="auto">
          <a:xfrm>
            <a:off x="3886200" y="510540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Compatible</a:t>
            </a:r>
            <a:r>
              <a:rPr lang="en-US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6399" name="TextBox 68"/>
          <p:cNvSpPr txBox="1">
            <a:spLocks noChangeArrowheads="1"/>
          </p:cNvSpPr>
          <p:nvPr/>
        </p:nvSpPr>
        <p:spPr bwMode="auto">
          <a:xfrm>
            <a:off x="2209800" y="1828800"/>
            <a:ext cx="1524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00" b="1" smtClean="0">
                <a:solidFill>
                  <a:srgbClr val="000000"/>
                </a:solidFill>
              </a:rPr>
              <a:t>Accommodating</a:t>
            </a:r>
          </a:p>
        </p:txBody>
      </p:sp>
      <p:sp>
        <p:nvSpPr>
          <p:cNvPr id="16400" name="TextBox 69"/>
          <p:cNvSpPr txBox="1">
            <a:spLocks noChangeArrowheads="1"/>
          </p:cNvSpPr>
          <p:nvPr/>
        </p:nvSpPr>
        <p:spPr bwMode="auto">
          <a:xfrm>
            <a:off x="3733800" y="1828800"/>
            <a:ext cx="15240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00" b="1" smtClean="0">
                <a:solidFill>
                  <a:srgbClr val="000000"/>
                </a:solidFill>
              </a:rPr>
              <a:t>Complementary</a:t>
            </a:r>
          </a:p>
        </p:txBody>
      </p:sp>
      <p:sp>
        <p:nvSpPr>
          <p:cNvPr id="16401" name="TextBox 70"/>
          <p:cNvSpPr txBox="1">
            <a:spLocks noChangeArrowheads="1"/>
          </p:cNvSpPr>
          <p:nvPr/>
        </p:nvSpPr>
        <p:spPr bwMode="auto">
          <a:xfrm>
            <a:off x="2286000" y="4648200"/>
            <a:ext cx="14478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00" b="1" smtClean="0">
                <a:solidFill>
                  <a:srgbClr val="000000"/>
                </a:solidFill>
              </a:rPr>
              <a:t>Competing </a:t>
            </a:r>
          </a:p>
        </p:txBody>
      </p:sp>
      <p:sp>
        <p:nvSpPr>
          <p:cNvPr id="16402" name="TextBox 71"/>
          <p:cNvSpPr txBox="1">
            <a:spLocks noChangeArrowheads="1"/>
          </p:cNvSpPr>
          <p:nvPr/>
        </p:nvSpPr>
        <p:spPr bwMode="auto">
          <a:xfrm>
            <a:off x="3810000" y="4648200"/>
            <a:ext cx="144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00" b="1" smtClean="0">
                <a:solidFill>
                  <a:srgbClr val="000000"/>
                </a:solidFill>
              </a:rPr>
              <a:t>Substitutive</a:t>
            </a:r>
            <a:r>
              <a:rPr lang="en-US" b="1" smtClean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39C934-956F-46C0-B858-40EC04E2DCB7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27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nl-NL" sz="2800" dirty="0" smtClean="0">
                <a:latin typeface="Arial Black" pitchFamily="34" charset="0"/>
              </a:rPr>
              <a:t>Formal – informality through pictures </a:t>
            </a:r>
            <a:endParaRPr lang="en-US" sz="2800" dirty="0" smtClean="0"/>
          </a:p>
        </p:txBody>
      </p:sp>
      <p:pic>
        <p:nvPicPr>
          <p:cNvPr id="122883" name="Picture 2" descr="F:\data chireka 01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4563" y="685800"/>
            <a:ext cx="7254875" cy="5440363"/>
          </a:xfrm>
          <a:noFill/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C4B0A6-D1EB-4EDA-9864-8864C708A8F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6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FF9900"/>
          </a:solidFill>
          <a:ln>
            <a:solidFill>
              <a:srgbClr val="FF33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nl-NL" sz="2800" b="1" dirty="0" smtClean="0">
                <a:solidFill>
                  <a:schemeClr val="tx1"/>
                </a:solidFill>
              </a:rPr>
              <a:t>Modelling formal-informal institutional interfaces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09600"/>
            <a:ext cx="8686800" cy="5715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nl-NL" sz="2400" dirty="0" smtClean="0">
                <a:solidFill>
                  <a:srgbClr val="0070C0"/>
                </a:solidFill>
              </a:rPr>
              <a:t>Formal-informal institutional interfaces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8200" y="1447800"/>
            <a:ext cx="18288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886200" y="4038600"/>
            <a:ext cx="18288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38200" y="4038600"/>
            <a:ext cx="18288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810000" y="1524000"/>
            <a:ext cx="18288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781800" y="1524000"/>
            <a:ext cx="1828800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3" name="Straight Connector 32"/>
          <p:cNvCxnSpPr>
            <a:stCxn id="26" idx="0"/>
            <a:endCxn id="26" idx="2"/>
          </p:cNvCxnSpPr>
          <p:nvPr/>
        </p:nvCxnSpPr>
        <p:spPr>
          <a:xfrm rot="16200000" flipH="1">
            <a:off x="838200" y="2362200"/>
            <a:ext cx="182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30" idx="0"/>
            <a:endCxn id="30" idx="2"/>
          </p:cNvCxnSpPr>
          <p:nvPr/>
        </p:nvCxnSpPr>
        <p:spPr>
          <a:xfrm rot="16200000" flipH="1">
            <a:off x="3810000" y="2438400"/>
            <a:ext cx="182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31" idx="0"/>
            <a:endCxn id="31" idx="2"/>
          </p:cNvCxnSpPr>
          <p:nvPr/>
        </p:nvCxnSpPr>
        <p:spPr>
          <a:xfrm rot="16200000" flipH="1">
            <a:off x="6781800" y="2438400"/>
            <a:ext cx="182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9" idx="0"/>
            <a:endCxn id="29" idx="2"/>
          </p:cNvCxnSpPr>
          <p:nvPr/>
        </p:nvCxnSpPr>
        <p:spPr>
          <a:xfrm rot="16200000" flipH="1">
            <a:off x="838200" y="4953000"/>
            <a:ext cx="182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stCxn id="28" idx="0"/>
            <a:endCxn id="28" idx="2"/>
          </p:cNvCxnSpPr>
          <p:nvPr/>
        </p:nvCxnSpPr>
        <p:spPr>
          <a:xfrm rot="16200000" flipH="1">
            <a:off x="3886200" y="4953000"/>
            <a:ext cx="182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26" idx="1"/>
            <a:endCxn id="26" idx="3"/>
          </p:cNvCxnSpPr>
          <p:nvPr/>
        </p:nvCxnSpPr>
        <p:spPr>
          <a:xfrm rot="10800000" flipH="1">
            <a:off x="838200" y="2362200"/>
            <a:ext cx="182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30" idx="1"/>
            <a:endCxn id="30" idx="3"/>
          </p:cNvCxnSpPr>
          <p:nvPr/>
        </p:nvCxnSpPr>
        <p:spPr>
          <a:xfrm rot="10800000" flipH="1">
            <a:off x="3810000" y="2438400"/>
            <a:ext cx="182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31" idx="1"/>
            <a:endCxn id="31" idx="3"/>
          </p:cNvCxnSpPr>
          <p:nvPr/>
        </p:nvCxnSpPr>
        <p:spPr>
          <a:xfrm rot="10800000" flipH="1">
            <a:off x="6781800" y="2438400"/>
            <a:ext cx="182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29" idx="1"/>
            <a:endCxn id="29" idx="3"/>
          </p:cNvCxnSpPr>
          <p:nvPr/>
        </p:nvCxnSpPr>
        <p:spPr>
          <a:xfrm rot="10800000" flipH="1">
            <a:off x="838200" y="4953000"/>
            <a:ext cx="182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28" idx="3"/>
          </p:cNvCxnSpPr>
          <p:nvPr/>
        </p:nvCxnSpPr>
        <p:spPr>
          <a:xfrm>
            <a:off x="3886200" y="4953000"/>
            <a:ext cx="1828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55"/>
          <p:cNvSpPr/>
          <p:nvPr/>
        </p:nvSpPr>
        <p:spPr>
          <a:xfrm>
            <a:off x="1662113" y="1898650"/>
            <a:ext cx="954087" cy="1285875"/>
          </a:xfrm>
          <a:custGeom>
            <a:avLst/>
            <a:gdLst>
              <a:gd name="connsiteX0" fmla="*/ 96982 w 953655"/>
              <a:gd name="connsiteY0" fmla="*/ 13854 h 1286163"/>
              <a:gd name="connsiteX1" fmla="*/ 41564 w 953655"/>
              <a:gd name="connsiteY1" fmla="*/ 152400 h 1286163"/>
              <a:gd name="connsiteX2" fmla="*/ 41564 w 953655"/>
              <a:gd name="connsiteY2" fmla="*/ 277091 h 1286163"/>
              <a:gd name="connsiteX3" fmla="*/ 41564 w 953655"/>
              <a:gd name="connsiteY3" fmla="*/ 401782 h 1286163"/>
              <a:gd name="connsiteX4" fmla="*/ 0 w 953655"/>
              <a:gd name="connsiteY4" fmla="*/ 457200 h 1286163"/>
              <a:gd name="connsiteX5" fmla="*/ 41564 w 953655"/>
              <a:gd name="connsiteY5" fmla="*/ 595745 h 1286163"/>
              <a:gd name="connsiteX6" fmla="*/ 55419 w 953655"/>
              <a:gd name="connsiteY6" fmla="*/ 1011382 h 1286163"/>
              <a:gd name="connsiteX7" fmla="*/ 96982 w 953655"/>
              <a:gd name="connsiteY7" fmla="*/ 1260763 h 1286163"/>
              <a:gd name="connsiteX8" fmla="*/ 221673 w 953655"/>
              <a:gd name="connsiteY8" fmla="*/ 1163782 h 1286163"/>
              <a:gd name="connsiteX9" fmla="*/ 401782 w 953655"/>
              <a:gd name="connsiteY9" fmla="*/ 997527 h 1286163"/>
              <a:gd name="connsiteX10" fmla="*/ 595746 w 953655"/>
              <a:gd name="connsiteY10" fmla="*/ 831272 h 1286163"/>
              <a:gd name="connsiteX11" fmla="*/ 803564 w 953655"/>
              <a:gd name="connsiteY11" fmla="*/ 609600 h 1286163"/>
              <a:gd name="connsiteX12" fmla="*/ 928255 w 953655"/>
              <a:gd name="connsiteY12" fmla="*/ 471054 h 1286163"/>
              <a:gd name="connsiteX13" fmla="*/ 651164 w 953655"/>
              <a:gd name="connsiteY13" fmla="*/ 415636 h 1286163"/>
              <a:gd name="connsiteX14" fmla="*/ 374073 w 953655"/>
              <a:gd name="connsiteY14" fmla="*/ 332509 h 1286163"/>
              <a:gd name="connsiteX15" fmla="*/ 235528 w 953655"/>
              <a:gd name="connsiteY15" fmla="*/ 235527 h 1286163"/>
              <a:gd name="connsiteX16" fmla="*/ 96982 w 953655"/>
              <a:gd name="connsiteY16" fmla="*/ 13854 h 1286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53655" h="1286163">
                <a:moveTo>
                  <a:pt x="96982" y="13854"/>
                </a:moveTo>
                <a:cubicBezTo>
                  <a:pt x="64655" y="0"/>
                  <a:pt x="50800" y="108527"/>
                  <a:pt x="41564" y="152400"/>
                </a:cubicBezTo>
                <a:cubicBezTo>
                  <a:pt x="32328" y="196273"/>
                  <a:pt x="41564" y="277091"/>
                  <a:pt x="41564" y="277091"/>
                </a:cubicBezTo>
                <a:cubicBezTo>
                  <a:pt x="41564" y="318655"/>
                  <a:pt x="48491" y="371764"/>
                  <a:pt x="41564" y="401782"/>
                </a:cubicBezTo>
                <a:cubicBezTo>
                  <a:pt x="34637" y="431800"/>
                  <a:pt x="0" y="424873"/>
                  <a:pt x="0" y="457200"/>
                </a:cubicBezTo>
                <a:cubicBezTo>
                  <a:pt x="0" y="489527"/>
                  <a:pt x="32328" y="503381"/>
                  <a:pt x="41564" y="595745"/>
                </a:cubicBezTo>
                <a:cubicBezTo>
                  <a:pt x="50800" y="688109"/>
                  <a:pt x="46183" y="900546"/>
                  <a:pt x="55419" y="1011382"/>
                </a:cubicBezTo>
                <a:cubicBezTo>
                  <a:pt x="64655" y="1122218"/>
                  <a:pt x="69273" y="1235363"/>
                  <a:pt x="96982" y="1260763"/>
                </a:cubicBezTo>
                <a:cubicBezTo>
                  <a:pt x="124691" y="1286163"/>
                  <a:pt x="170873" y="1207655"/>
                  <a:pt x="221673" y="1163782"/>
                </a:cubicBezTo>
                <a:cubicBezTo>
                  <a:pt x="272473" y="1119909"/>
                  <a:pt x="339437" y="1052945"/>
                  <a:pt x="401782" y="997527"/>
                </a:cubicBezTo>
                <a:cubicBezTo>
                  <a:pt x="464128" y="942109"/>
                  <a:pt x="528782" y="895927"/>
                  <a:pt x="595746" y="831272"/>
                </a:cubicBezTo>
                <a:cubicBezTo>
                  <a:pt x="662710" y="766618"/>
                  <a:pt x="748146" y="669636"/>
                  <a:pt x="803564" y="609600"/>
                </a:cubicBezTo>
                <a:cubicBezTo>
                  <a:pt x="858982" y="549564"/>
                  <a:pt x="953655" y="503381"/>
                  <a:pt x="928255" y="471054"/>
                </a:cubicBezTo>
                <a:cubicBezTo>
                  <a:pt x="902855" y="438727"/>
                  <a:pt x="743528" y="438727"/>
                  <a:pt x="651164" y="415636"/>
                </a:cubicBezTo>
                <a:cubicBezTo>
                  <a:pt x="558800" y="392545"/>
                  <a:pt x="443346" y="362527"/>
                  <a:pt x="374073" y="332509"/>
                </a:cubicBezTo>
                <a:cubicBezTo>
                  <a:pt x="304800" y="302491"/>
                  <a:pt x="284019" y="284018"/>
                  <a:pt x="235528" y="235527"/>
                </a:cubicBezTo>
                <a:cubicBezTo>
                  <a:pt x="187037" y="187036"/>
                  <a:pt x="129309" y="27708"/>
                  <a:pt x="96982" y="13854"/>
                </a:cubicBezTo>
                <a:close/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6808788" y="2068513"/>
            <a:ext cx="1330325" cy="1235075"/>
          </a:xfrm>
          <a:custGeom>
            <a:avLst/>
            <a:gdLst>
              <a:gd name="connsiteX0" fmla="*/ 893618 w 1330036"/>
              <a:gd name="connsiteY0" fmla="*/ 9236 h 1235363"/>
              <a:gd name="connsiteX1" fmla="*/ 768927 w 1330036"/>
              <a:gd name="connsiteY1" fmla="*/ 120072 h 1235363"/>
              <a:gd name="connsiteX2" fmla="*/ 422564 w 1330036"/>
              <a:gd name="connsiteY2" fmla="*/ 258618 h 1235363"/>
              <a:gd name="connsiteX3" fmla="*/ 34636 w 1330036"/>
              <a:gd name="connsiteY3" fmla="*/ 369454 h 1235363"/>
              <a:gd name="connsiteX4" fmla="*/ 214746 w 1330036"/>
              <a:gd name="connsiteY4" fmla="*/ 549563 h 1235363"/>
              <a:gd name="connsiteX5" fmla="*/ 477982 w 1330036"/>
              <a:gd name="connsiteY5" fmla="*/ 757381 h 1235363"/>
              <a:gd name="connsiteX6" fmla="*/ 699655 w 1330036"/>
              <a:gd name="connsiteY6" fmla="*/ 992909 h 1235363"/>
              <a:gd name="connsiteX7" fmla="*/ 893618 w 1330036"/>
              <a:gd name="connsiteY7" fmla="*/ 1200727 h 1235363"/>
              <a:gd name="connsiteX8" fmla="*/ 949036 w 1330036"/>
              <a:gd name="connsiteY8" fmla="*/ 785090 h 1235363"/>
              <a:gd name="connsiteX9" fmla="*/ 1032164 w 1330036"/>
              <a:gd name="connsiteY9" fmla="*/ 535709 h 1235363"/>
              <a:gd name="connsiteX10" fmla="*/ 1323109 w 1330036"/>
              <a:gd name="connsiteY10" fmla="*/ 383309 h 1235363"/>
              <a:gd name="connsiteX11" fmla="*/ 1073727 w 1330036"/>
              <a:gd name="connsiteY11" fmla="*/ 258618 h 1235363"/>
              <a:gd name="connsiteX12" fmla="*/ 976746 w 1330036"/>
              <a:gd name="connsiteY12" fmla="*/ 175490 h 1235363"/>
              <a:gd name="connsiteX13" fmla="*/ 893618 w 1330036"/>
              <a:gd name="connsiteY13" fmla="*/ 9236 h 1235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30036" h="1235363">
                <a:moveTo>
                  <a:pt x="893618" y="9236"/>
                </a:moveTo>
                <a:cubicBezTo>
                  <a:pt x="858982" y="0"/>
                  <a:pt x="847436" y="78508"/>
                  <a:pt x="768927" y="120072"/>
                </a:cubicBezTo>
                <a:cubicBezTo>
                  <a:pt x="690418" y="161636"/>
                  <a:pt x="544946" y="217054"/>
                  <a:pt x="422564" y="258618"/>
                </a:cubicBezTo>
                <a:cubicBezTo>
                  <a:pt x="300182" y="300182"/>
                  <a:pt x="69272" y="320963"/>
                  <a:pt x="34636" y="369454"/>
                </a:cubicBezTo>
                <a:cubicBezTo>
                  <a:pt x="0" y="417945"/>
                  <a:pt x="140855" y="484909"/>
                  <a:pt x="214746" y="549563"/>
                </a:cubicBezTo>
                <a:cubicBezTo>
                  <a:pt x="288637" y="614217"/>
                  <a:pt x="397164" y="683490"/>
                  <a:pt x="477982" y="757381"/>
                </a:cubicBezTo>
                <a:cubicBezTo>
                  <a:pt x="558800" y="831272"/>
                  <a:pt x="699655" y="992909"/>
                  <a:pt x="699655" y="992909"/>
                </a:cubicBezTo>
                <a:cubicBezTo>
                  <a:pt x="768928" y="1066800"/>
                  <a:pt x="852055" y="1235363"/>
                  <a:pt x="893618" y="1200727"/>
                </a:cubicBezTo>
                <a:cubicBezTo>
                  <a:pt x="935181" y="1166091"/>
                  <a:pt x="925945" y="895926"/>
                  <a:pt x="949036" y="785090"/>
                </a:cubicBezTo>
                <a:cubicBezTo>
                  <a:pt x="972127" y="674254"/>
                  <a:pt x="969819" y="602673"/>
                  <a:pt x="1032164" y="535709"/>
                </a:cubicBezTo>
                <a:cubicBezTo>
                  <a:pt x="1094510" y="468746"/>
                  <a:pt x="1316182" y="429491"/>
                  <a:pt x="1323109" y="383309"/>
                </a:cubicBezTo>
                <a:cubicBezTo>
                  <a:pt x="1330036" y="337127"/>
                  <a:pt x="1131454" y="293254"/>
                  <a:pt x="1073727" y="258618"/>
                </a:cubicBezTo>
                <a:cubicBezTo>
                  <a:pt x="1016000" y="223982"/>
                  <a:pt x="1009073" y="212436"/>
                  <a:pt x="976746" y="175490"/>
                </a:cubicBezTo>
                <a:cubicBezTo>
                  <a:pt x="944419" y="138545"/>
                  <a:pt x="928254" y="18472"/>
                  <a:pt x="893618" y="9236"/>
                </a:cubicBezTo>
                <a:close/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1676400" y="4191000"/>
            <a:ext cx="930275" cy="1128713"/>
          </a:xfrm>
          <a:custGeom>
            <a:avLst/>
            <a:gdLst>
              <a:gd name="connsiteX0" fmla="*/ 110836 w 930564"/>
              <a:gd name="connsiteY0" fmla="*/ 9236 h 1129145"/>
              <a:gd name="connsiteX1" fmla="*/ 55418 w 930564"/>
              <a:gd name="connsiteY1" fmla="*/ 189345 h 1129145"/>
              <a:gd name="connsiteX2" fmla="*/ 55418 w 930564"/>
              <a:gd name="connsiteY2" fmla="*/ 521854 h 1129145"/>
              <a:gd name="connsiteX3" fmla="*/ 0 w 930564"/>
              <a:gd name="connsiteY3" fmla="*/ 785090 h 1129145"/>
              <a:gd name="connsiteX4" fmla="*/ 55418 w 930564"/>
              <a:gd name="connsiteY4" fmla="*/ 909781 h 1129145"/>
              <a:gd name="connsiteX5" fmla="*/ 124691 w 930564"/>
              <a:gd name="connsiteY5" fmla="*/ 1117599 h 1129145"/>
              <a:gd name="connsiteX6" fmla="*/ 193964 w 930564"/>
              <a:gd name="connsiteY6" fmla="*/ 979054 h 1129145"/>
              <a:gd name="connsiteX7" fmla="*/ 290945 w 930564"/>
              <a:gd name="connsiteY7" fmla="*/ 895927 h 1129145"/>
              <a:gd name="connsiteX8" fmla="*/ 471054 w 930564"/>
              <a:gd name="connsiteY8" fmla="*/ 812799 h 1129145"/>
              <a:gd name="connsiteX9" fmla="*/ 817418 w 930564"/>
              <a:gd name="connsiteY9" fmla="*/ 771236 h 1129145"/>
              <a:gd name="connsiteX10" fmla="*/ 914400 w 930564"/>
              <a:gd name="connsiteY10" fmla="*/ 757381 h 1129145"/>
              <a:gd name="connsiteX11" fmla="*/ 720436 w 930564"/>
              <a:gd name="connsiteY11" fmla="*/ 632690 h 1129145"/>
              <a:gd name="connsiteX12" fmla="*/ 526473 w 930564"/>
              <a:gd name="connsiteY12" fmla="*/ 494145 h 1129145"/>
              <a:gd name="connsiteX13" fmla="*/ 374073 w 930564"/>
              <a:gd name="connsiteY13" fmla="*/ 341745 h 1129145"/>
              <a:gd name="connsiteX14" fmla="*/ 249382 w 930564"/>
              <a:gd name="connsiteY14" fmla="*/ 217054 h 1129145"/>
              <a:gd name="connsiteX15" fmla="*/ 166254 w 930564"/>
              <a:gd name="connsiteY15" fmla="*/ 133927 h 1129145"/>
              <a:gd name="connsiteX16" fmla="*/ 110836 w 930564"/>
              <a:gd name="connsiteY16" fmla="*/ 9236 h 1129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30564" h="1129145">
                <a:moveTo>
                  <a:pt x="110836" y="9236"/>
                </a:moveTo>
                <a:cubicBezTo>
                  <a:pt x="92363" y="18472"/>
                  <a:pt x="64654" y="103909"/>
                  <a:pt x="55418" y="189345"/>
                </a:cubicBezTo>
                <a:cubicBezTo>
                  <a:pt x="46182" y="274781"/>
                  <a:pt x="64654" y="422563"/>
                  <a:pt x="55418" y="521854"/>
                </a:cubicBezTo>
                <a:cubicBezTo>
                  <a:pt x="46182" y="621145"/>
                  <a:pt x="0" y="720436"/>
                  <a:pt x="0" y="785090"/>
                </a:cubicBezTo>
                <a:cubicBezTo>
                  <a:pt x="0" y="849744"/>
                  <a:pt x="34636" y="854363"/>
                  <a:pt x="55418" y="909781"/>
                </a:cubicBezTo>
                <a:cubicBezTo>
                  <a:pt x="76200" y="965199"/>
                  <a:pt x="101600" y="1106054"/>
                  <a:pt x="124691" y="1117599"/>
                </a:cubicBezTo>
                <a:cubicBezTo>
                  <a:pt x="147782" y="1129145"/>
                  <a:pt x="166255" y="1015999"/>
                  <a:pt x="193964" y="979054"/>
                </a:cubicBezTo>
                <a:cubicBezTo>
                  <a:pt x="221673" y="942109"/>
                  <a:pt x="244764" y="923636"/>
                  <a:pt x="290945" y="895927"/>
                </a:cubicBezTo>
                <a:cubicBezTo>
                  <a:pt x="337126" y="868218"/>
                  <a:pt x="383309" y="833581"/>
                  <a:pt x="471054" y="812799"/>
                </a:cubicBezTo>
                <a:cubicBezTo>
                  <a:pt x="558799" y="792017"/>
                  <a:pt x="743527" y="780472"/>
                  <a:pt x="817418" y="771236"/>
                </a:cubicBezTo>
                <a:cubicBezTo>
                  <a:pt x="891309" y="762000"/>
                  <a:pt x="930564" y="780472"/>
                  <a:pt x="914400" y="757381"/>
                </a:cubicBezTo>
                <a:cubicBezTo>
                  <a:pt x="898236" y="734290"/>
                  <a:pt x="785091" y="676563"/>
                  <a:pt x="720436" y="632690"/>
                </a:cubicBezTo>
                <a:cubicBezTo>
                  <a:pt x="655782" y="588817"/>
                  <a:pt x="584200" y="542636"/>
                  <a:pt x="526473" y="494145"/>
                </a:cubicBezTo>
                <a:cubicBezTo>
                  <a:pt x="468746" y="445654"/>
                  <a:pt x="374073" y="341745"/>
                  <a:pt x="374073" y="341745"/>
                </a:cubicBezTo>
                <a:lnTo>
                  <a:pt x="249382" y="217054"/>
                </a:lnTo>
                <a:cubicBezTo>
                  <a:pt x="214746" y="182418"/>
                  <a:pt x="189345" y="166254"/>
                  <a:pt x="166254" y="133927"/>
                </a:cubicBezTo>
                <a:cubicBezTo>
                  <a:pt x="143163" y="101600"/>
                  <a:pt x="129309" y="0"/>
                  <a:pt x="110836" y="9236"/>
                </a:cubicBezTo>
                <a:close/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3892550" y="2284413"/>
            <a:ext cx="1568450" cy="990600"/>
          </a:xfrm>
          <a:custGeom>
            <a:avLst/>
            <a:gdLst>
              <a:gd name="connsiteX0" fmla="*/ 13854 w 1567872"/>
              <a:gd name="connsiteY0" fmla="*/ 154709 h 990600"/>
              <a:gd name="connsiteX1" fmla="*/ 207817 w 1567872"/>
              <a:gd name="connsiteY1" fmla="*/ 85436 h 990600"/>
              <a:gd name="connsiteX2" fmla="*/ 443345 w 1567872"/>
              <a:gd name="connsiteY2" fmla="*/ 71582 h 990600"/>
              <a:gd name="connsiteX3" fmla="*/ 554181 w 1567872"/>
              <a:gd name="connsiteY3" fmla="*/ 71582 h 990600"/>
              <a:gd name="connsiteX4" fmla="*/ 678872 w 1567872"/>
              <a:gd name="connsiteY4" fmla="*/ 57727 h 990600"/>
              <a:gd name="connsiteX5" fmla="*/ 845127 w 1567872"/>
              <a:gd name="connsiteY5" fmla="*/ 2309 h 990600"/>
              <a:gd name="connsiteX6" fmla="*/ 969817 w 1567872"/>
              <a:gd name="connsiteY6" fmla="*/ 71582 h 990600"/>
              <a:gd name="connsiteX7" fmla="*/ 1177636 w 1567872"/>
              <a:gd name="connsiteY7" fmla="*/ 99291 h 990600"/>
              <a:gd name="connsiteX8" fmla="*/ 1399308 w 1567872"/>
              <a:gd name="connsiteY8" fmla="*/ 127000 h 990600"/>
              <a:gd name="connsiteX9" fmla="*/ 1565563 w 1567872"/>
              <a:gd name="connsiteY9" fmla="*/ 154709 h 990600"/>
              <a:gd name="connsiteX10" fmla="*/ 1385454 w 1567872"/>
              <a:gd name="connsiteY10" fmla="*/ 223982 h 990600"/>
              <a:gd name="connsiteX11" fmla="*/ 1246908 w 1567872"/>
              <a:gd name="connsiteY11" fmla="*/ 348673 h 990600"/>
              <a:gd name="connsiteX12" fmla="*/ 1163781 w 1567872"/>
              <a:gd name="connsiteY12" fmla="*/ 487218 h 990600"/>
              <a:gd name="connsiteX13" fmla="*/ 1066799 w 1567872"/>
              <a:gd name="connsiteY13" fmla="*/ 722745 h 990600"/>
              <a:gd name="connsiteX14" fmla="*/ 983672 w 1567872"/>
              <a:gd name="connsiteY14" fmla="*/ 875145 h 990600"/>
              <a:gd name="connsiteX15" fmla="*/ 928254 w 1567872"/>
              <a:gd name="connsiteY15" fmla="*/ 930564 h 990600"/>
              <a:gd name="connsiteX16" fmla="*/ 872836 w 1567872"/>
              <a:gd name="connsiteY16" fmla="*/ 985982 h 990600"/>
              <a:gd name="connsiteX17" fmla="*/ 748145 w 1567872"/>
              <a:gd name="connsiteY17" fmla="*/ 902854 h 990600"/>
              <a:gd name="connsiteX18" fmla="*/ 637308 w 1567872"/>
              <a:gd name="connsiteY18" fmla="*/ 750454 h 990600"/>
              <a:gd name="connsiteX19" fmla="*/ 498763 w 1567872"/>
              <a:gd name="connsiteY19" fmla="*/ 584200 h 990600"/>
              <a:gd name="connsiteX20" fmla="*/ 374072 w 1567872"/>
              <a:gd name="connsiteY20" fmla="*/ 473364 h 990600"/>
              <a:gd name="connsiteX21" fmla="*/ 263236 w 1567872"/>
              <a:gd name="connsiteY21" fmla="*/ 362527 h 990600"/>
              <a:gd name="connsiteX22" fmla="*/ 124690 w 1567872"/>
              <a:gd name="connsiteY22" fmla="*/ 251691 h 990600"/>
              <a:gd name="connsiteX23" fmla="*/ 13854 w 1567872"/>
              <a:gd name="connsiteY23" fmla="*/ 154709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67872" h="990600">
                <a:moveTo>
                  <a:pt x="13854" y="154709"/>
                </a:moveTo>
                <a:cubicBezTo>
                  <a:pt x="27708" y="127000"/>
                  <a:pt x="136235" y="99291"/>
                  <a:pt x="207817" y="85436"/>
                </a:cubicBezTo>
                <a:cubicBezTo>
                  <a:pt x="279399" y="71582"/>
                  <a:pt x="385618" y="73891"/>
                  <a:pt x="443345" y="71582"/>
                </a:cubicBezTo>
                <a:cubicBezTo>
                  <a:pt x="501072" y="69273"/>
                  <a:pt x="514926" y="73891"/>
                  <a:pt x="554181" y="71582"/>
                </a:cubicBezTo>
                <a:cubicBezTo>
                  <a:pt x="593436" y="69273"/>
                  <a:pt x="630381" y="69272"/>
                  <a:pt x="678872" y="57727"/>
                </a:cubicBezTo>
                <a:cubicBezTo>
                  <a:pt x="727363" y="46182"/>
                  <a:pt x="796636" y="0"/>
                  <a:pt x="845127" y="2309"/>
                </a:cubicBezTo>
                <a:cubicBezTo>
                  <a:pt x="893618" y="4618"/>
                  <a:pt x="914399" y="55418"/>
                  <a:pt x="969817" y="71582"/>
                </a:cubicBezTo>
                <a:cubicBezTo>
                  <a:pt x="1025235" y="87746"/>
                  <a:pt x="1177636" y="99291"/>
                  <a:pt x="1177636" y="99291"/>
                </a:cubicBezTo>
                <a:lnTo>
                  <a:pt x="1399308" y="127000"/>
                </a:lnTo>
                <a:cubicBezTo>
                  <a:pt x="1463963" y="136236"/>
                  <a:pt x="1567872" y="138545"/>
                  <a:pt x="1565563" y="154709"/>
                </a:cubicBezTo>
                <a:cubicBezTo>
                  <a:pt x="1563254" y="170873"/>
                  <a:pt x="1438563" y="191655"/>
                  <a:pt x="1385454" y="223982"/>
                </a:cubicBezTo>
                <a:cubicBezTo>
                  <a:pt x="1332345" y="256309"/>
                  <a:pt x="1283854" y="304800"/>
                  <a:pt x="1246908" y="348673"/>
                </a:cubicBezTo>
                <a:cubicBezTo>
                  <a:pt x="1209963" y="392546"/>
                  <a:pt x="1193799" y="424873"/>
                  <a:pt x="1163781" y="487218"/>
                </a:cubicBezTo>
                <a:cubicBezTo>
                  <a:pt x="1133763" y="549563"/>
                  <a:pt x="1096817" y="658091"/>
                  <a:pt x="1066799" y="722745"/>
                </a:cubicBezTo>
                <a:cubicBezTo>
                  <a:pt x="1036781" y="787399"/>
                  <a:pt x="1006763" y="840509"/>
                  <a:pt x="983672" y="875145"/>
                </a:cubicBezTo>
                <a:cubicBezTo>
                  <a:pt x="960581" y="909781"/>
                  <a:pt x="928254" y="930564"/>
                  <a:pt x="928254" y="930564"/>
                </a:cubicBezTo>
                <a:cubicBezTo>
                  <a:pt x="909781" y="949037"/>
                  <a:pt x="902854" y="990600"/>
                  <a:pt x="872836" y="985982"/>
                </a:cubicBezTo>
                <a:cubicBezTo>
                  <a:pt x="842818" y="981364"/>
                  <a:pt x="787400" y="942109"/>
                  <a:pt x="748145" y="902854"/>
                </a:cubicBezTo>
                <a:cubicBezTo>
                  <a:pt x="708890" y="863599"/>
                  <a:pt x="678872" y="803563"/>
                  <a:pt x="637308" y="750454"/>
                </a:cubicBezTo>
                <a:cubicBezTo>
                  <a:pt x="595744" y="697345"/>
                  <a:pt x="542636" y="630382"/>
                  <a:pt x="498763" y="584200"/>
                </a:cubicBezTo>
                <a:cubicBezTo>
                  <a:pt x="454890" y="538018"/>
                  <a:pt x="413326" y="510309"/>
                  <a:pt x="374072" y="473364"/>
                </a:cubicBezTo>
                <a:cubicBezTo>
                  <a:pt x="334818" y="436419"/>
                  <a:pt x="304800" y="399472"/>
                  <a:pt x="263236" y="362527"/>
                </a:cubicBezTo>
                <a:cubicBezTo>
                  <a:pt x="221672" y="325582"/>
                  <a:pt x="163945" y="284018"/>
                  <a:pt x="124690" y="251691"/>
                </a:cubicBezTo>
                <a:cubicBezTo>
                  <a:pt x="85435" y="219364"/>
                  <a:pt x="0" y="182418"/>
                  <a:pt x="13854" y="154709"/>
                </a:cubicBezTo>
                <a:close/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4014788" y="4202113"/>
            <a:ext cx="1427162" cy="984250"/>
          </a:xfrm>
          <a:custGeom>
            <a:avLst/>
            <a:gdLst>
              <a:gd name="connsiteX0" fmla="*/ 2309 w 1427019"/>
              <a:gd name="connsiteY0" fmla="*/ 743527 h 983672"/>
              <a:gd name="connsiteX1" fmla="*/ 168564 w 1427019"/>
              <a:gd name="connsiteY1" fmla="*/ 674254 h 983672"/>
              <a:gd name="connsiteX2" fmla="*/ 348673 w 1427019"/>
              <a:gd name="connsiteY2" fmla="*/ 535709 h 983672"/>
              <a:gd name="connsiteX3" fmla="*/ 445655 w 1427019"/>
              <a:gd name="connsiteY3" fmla="*/ 438727 h 983672"/>
              <a:gd name="connsiteX4" fmla="*/ 528782 w 1427019"/>
              <a:gd name="connsiteY4" fmla="*/ 327890 h 983672"/>
              <a:gd name="connsiteX5" fmla="*/ 625764 w 1427019"/>
              <a:gd name="connsiteY5" fmla="*/ 175490 h 983672"/>
              <a:gd name="connsiteX6" fmla="*/ 695036 w 1427019"/>
              <a:gd name="connsiteY6" fmla="*/ 78509 h 983672"/>
              <a:gd name="connsiteX7" fmla="*/ 764309 w 1427019"/>
              <a:gd name="connsiteY7" fmla="*/ 23090 h 983672"/>
              <a:gd name="connsiteX8" fmla="*/ 875146 w 1427019"/>
              <a:gd name="connsiteY8" fmla="*/ 36945 h 983672"/>
              <a:gd name="connsiteX9" fmla="*/ 958273 w 1427019"/>
              <a:gd name="connsiteY9" fmla="*/ 244763 h 983672"/>
              <a:gd name="connsiteX10" fmla="*/ 1055255 w 1427019"/>
              <a:gd name="connsiteY10" fmla="*/ 411018 h 983672"/>
              <a:gd name="connsiteX11" fmla="*/ 1138382 w 1427019"/>
              <a:gd name="connsiteY11" fmla="*/ 507999 h 983672"/>
              <a:gd name="connsiteX12" fmla="*/ 1235364 w 1427019"/>
              <a:gd name="connsiteY12" fmla="*/ 604981 h 983672"/>
              <a:gd name="connsiteX13" fmla="*/ 1304636 w 1427019"/>
              <a:gd name="connsiteY13" fmla="*/ 674254 h 983672"/>
              <a:gd name="connsiteX14" fmla="*/ 1415473 w 1427019"/>
              <a:gd name="connsiteY14" fmla="*/ 743527 h 983672"/>
              <a:gd name="connsiteX15" fmla="*/ 1373909 w 1427019"/>
              <a:gd name="connsiteY15" fmla="*/ 826654 h 983672"/>
              <a:gd name="connsiteX16" fmla="*/ 1235364 w 1427019"/>
              <a:gd name="connsiteY16" fmla="*/ 840509 h 983672"/>
              <a:gd name="connsiteX17" fmla="*/ 1096818 w 1427019"/>
              <a:gd name="connsiteY17" fmla="*/ 868218 h 983672"/>
              <a:gd name="connsiteX18" fmla="*/ 944418 w 1427019"/>
              <a:gd name="connsiteY18" fmla="*/ 882072 h 983672"/>
              <a:gd name="connsiteX19" fmla="*/ 833582 w 1427019"/>
              <a:gd name="connsiteY19" fmla="*/ 951345 h 983672"/>
              <a:gd name="connsiteX20" fmla="*/ 792018 w 1427019"/>
              <a:gd name="connsiteY20" fmla="*/ 979054 h 983672"/>
              <a:gd name="connsiteX21" fmla="*/ 722746 w 1427019"/>
              <a:gd name="connsiteY21" fmla="*/ 923636 h 983672"/>
              <a:gd name="connsiteX22" fmla="*/ 625764 w 1427019"/>
              <a:gd name="connsiteY22" fmla="*/ 895927 h 983672"/>
              <a:gd name="connsiteX23" fmla="*/ 473364 w 1427019"/>
              <a:gd name="connsiteY23" fmla="*/ 854363 h 983672"/>
              <a:gd name="connsiteX24" fmla="*/ 307109 w 1427019"/>
              <a:gd name="connsiteY24" fmla="*/ 826654 h 983672"/>
              <a:gd name="connsiteX25" fmla="*/ 154709 w 1427019"/>
              <a:gd name="connsiteY25" fmla="*/ 798945 h 983672"/>
              <a:gd name="connsiteX26" fmla="*/ 2309 w 1427019"/>
              <a:gd name="connsiteY26" fmla="*/ 743527 h 98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27019" h="983672">
                <a:moveTo>
                  <a:pt x="2309" y="743527"/>
                </a:moveTo>
                <a:cubicBezTo>
                  <a:pt x="4618" y="722745"/>
                  <a:pt x="110837" y="708890"/>
                  <a:pt x="168564" y="674254"/>
                </a:cubicBezTo>
                <a:cubicBezTo>
                  <a:pt x="226291" y="639618"/>
                  <a:pt x="302491" y="574963"/>
                  <a:pt x="348673" y="535709"/>
                </a:cubicBezTo>
                <a:cubicBezTo>
                  <a:pt x="394855" y="496455"/>
                  <a:pt x="415637" y="473363"/>
                  <a:pt x="445655" y="438727"/>
                </a:cubicBezTo>
                <a:cubicBezTo>
                  <a:pt x="475673" y="404091"/>
                  <a:pt x="498764" y="371763"/>
                  <a:pt x="528782" y="327890"/>
                </a:cubicBezTo>
                <a:cubicBezTo>
                  <a:pt x="558800" y="284017"/>
                  <a:pt x="598055" y="217054"/>
                  <a:pt x="625764" y="175490"/>
                </a:cubicBezTo>
                <a:cubicBezTo>
                  <a:pt x="653473" y="133927"/>
                  <a:pt x="671945" y="103909"/>
                  <a:pt x="695036" y="78509"/>
                </a:cubicBezTo>
                <a:cubicBezTo>
                  <a:pt x="718127" y="53109"/>
                  <a:pt x="734291" y="30017"/>
                  <a:pt x="764309" y="23090"/>
                </a:cubicBezTo>
                <a:cubicBezTo>
                  <a:pt x="794327" y="16163"/>
                  <a:pt x="842819" y="0"/>
                  <a:pt x="875146" y="36945"/>
                </a:cubicBezTo>
                <a:cubicBezTo>
                  <a:pt x="907473" y="73890"/>
                  <a:pt x="928255" y="182418"/>
                  <a:pt x="958273" y="244763"/>
                </a:cubicBezTo>
                <a:cubicBezTo>
                  <a:pt x="988291" y="307109"/>
                  <a:pt x="1025237" y="367145"/>
                  <a:pt x="1055255" y="411018"/>
                </a:cubicBezTo>
                <a:cubicBezTo>
                  <a:pt x="1085273" y="454891"/>
                  <a:pt x="1108364" y="475672"/>
                  <a:pt x="1138382" y="507999"/>
                </a:cubicBezTo>
                <a:cubicBezTo>
                  <a:pt x="1168400" y="540326"/>
                  <a:pt x="1235364" y="604981"/>
                  <a:pt x="1235364" y="604981"/>
                </a:cubicBezTo>
                <a:cubicBezTo>
                  <a:pt x="1263073" y="632690"/>
                  <a:pt x="1274618" y="651163"/>
                  <a:pt x="1304636" y="674254"/>
                </a:cubicBezTo>
                <a:cubicBezTo>
                  <a:pt x="1334654" y="697345"/>
                  <a:pt x="1403927" y="718127"/>
                  <a:pt x="1415473" y="743527"/>
                </a:cubicBezTo>
                <a:cubicBezTo>
                  <a:pt x="1427019" y="768927"/>
                  <a:pt x="1403927" y="810490"/>
                  <a:pt x="1373909" y="826654"/>
                </a:cubicBezTo>
                <a:cubicBezTo>
                  <a:pt x="1343891" y="842818"/>
                  <a:pt x="1281546" y="833582"/>
                  <a:pt x="1235364" y="840509"/>
                </a:cubicBezTo>
                <a:cubicBezTo>
                  <a:pt x="1189182" y="847436"/>
                  <a:pt x="1145309" y="861291"/>
                  <a:pt x="1096818" y="868218"/>
                </a:cubicBezTo>
                <a:cubicBezTo>
                  <a:pt x="1048327" y="875145"/>
                  <a:pt x="988291" y="868218"/>
                  <a:pt x="944418" y="882072"/>
                </a:cubicBezTo>
                <a:cubicBezTo>
                  <a:pt x="900545" y="895926"/>
                  <a:pt x="858982" y="935181"/>
                  <a:pt x="833582" y="951345"/>
                </a:cubicBezTo>
                <a:cubicBezTo>
                  <a:pt x="808182" y="967509"/>
                  <a:pt x="810491" y="983672"/>
                  <a:pt x="792018" y="979054"/>
                </a:cubicBezTo>
                <a:cubicBezTo>
                  <a:pt x="773545" y="974436"/>
                  <a:pt x="750455" y="937490"/>
                  <a:pt x="722746" y="923636"/>
                </a:cubicBezTo>
                <a:cubicBezTo>
                  <a:pt x="695037" y="909782"/>
                  <a:pt x="625764" y="895927"/>
                  <a:pt x="625764" y="895927"/>
                </a:cubicBezTo>
                <a:cubicBezTo>
                  <a:pt x="584200" y="884382"/>
                  <a:pt x="526473" y="865908"/>
                  <a:pt x="473364" y="854363"/>
                </a:cubicBezTo>
                <a:cubicBezTo>
                  <a:pt x="420255" y="842818"/>
                  <a:pt x="307109" y="826654"/>
                  <a:pt x="307109" y="826654"/>
                </a:cubicBezTo>
                <a:cubicBezTo>
                  <a:pt x="254000" y="817418"/>
                  <a:pt x="203200" y="812799"/>
                  <a:pt x="154709" y="798945"/>
                </a:cubicBezTo>
                <a:cubicBezTo>
                  <a:pt x="106218" y="785091"/>
                  <a:pt x="0" y="764309"/>
                  <a:pt x="2309" y="743527"/>
                </a:cubicBezTo>
                <a:close/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7432" name="TextBox 61"/>
          <p:cNvSpPr txBox="1">
            <a:spLocks noChangeArrowheads="1"/>
          </p:cNvSpPr>
          <p:nvPr/>
        </p:nvSpPr>
        <p:spPr bwMode="auto">
          <a:xfrm>
            <a:off x="2133600" y="2743200"/>
            <a:ext cx="685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1400" smtClean="0">
                <a:solidFill>
                  <a:srgbClr val="000000"/>
                </a:solidFill>
              </a:rPr>
              <a:t>substitutive</a:t>
            </a: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17433" name="TextBox 62"/>
          <p:cNvSpPr txBox="1">
            <a:spLocks noChangeArrowheads="1"/>
          </p:cNvSpPr>
          <p:nvPr/>
        </p:nvSpPr>
        <p:spPr bwMode="auto">
          <a:xfrm>
            <a:off x="1905000" y="4038600"/>
            <a:ext cx="83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1400" smtClean="0">
                <a:solidFill>
                  <a:srgbClr val="000000"/>
                </a:solidFill>
              </a:rPr>
              <a:t>complementary</a:t>
            </a: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17434" name="TextBox 63"/>
          <p:cNvSpPr txBox="1">
            <a:spLocks noChangeArrowheads="1"/>
          </p:cNvSpPr>
          <p:nvPr/>
        </p:nvSpPr>
        <p:spPr bwMode="auto">
          <a:xfrm>
            <a:off x="3429000" y="2819400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1400" smtClean="0">
                <a:solidFill>
                  <a:srgbClr val="000000"/>
                </a:solidFill>
              </a:rPr>
              <a:t>Competing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1400" smtClean="0">
                <a:solidFill>
                  <a:srgbClr val="000000"/>
                </a:solidFill>
              </a:rPr>
              <a:t>Substitutive </a:t>
            </a: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17435" name="TextBox 65"/>
          <p:cNvSpPr txBox="1">
            <a:spLocks noChangeArrowheads="1"/>
          </p:cNvSpPr>
          <p:nvPr/>
        </p:nvSpPr>
        <p:spPr bwMode="auto">
          <a:xfrm>
            <a:off x="3886200" y="4038600"/>
            <a:ext cx="152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1400" smtClean="0">
                <a:solidFill>
                  <a:srgbClr val="000000"/>
                </a:solidFill>
              </a:rPr>
              <a:t>Accommodating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1400" smtClean="0">
                <a:solidFill>
                  <a:srgbClr val="000000"/>
                </a:solidFill>
              </a:rPr>
              <a:t>complementary</a:t>
            </a: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17436" name="TextBox 66"/>
          <p:cNvSpPr txBox="1">
            <a:spLocks noChangeArrowheads="1"/>
          </p:cNvSpPr>
          <p:nvPr/>
        </p:nvSpPr>
        <p:spPr bwMode="auto">
          <a:xfrm>
            <a:off x="6400800" y="2895600"/>
            <a:ext cx="114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1400" smtClean="0">
                <a:solidFill>
                  <a:srgbClr val="000000"/>
                </a:solidFill>
              </a:rPr>
              <a:t>Competing</a:t>
            </a:r>
            <a:r>
              <a:rPr lang="nl-NL" smtClean="0">
                <a:solidFill>
                  <a:srgbClr val="000000"/>
                </a:solidFill>
              </a:rPr>
              <a:t> </a:t>
            </a: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437" name="TextBox 67"/>
          <p:cNvSpPr txBox="1">
            <a:spLocks noChangeArrowheads="1"/>
          </p:cNvSpPr>
          <p:nvPr/>
        </p:nvSpPr>
        <p:spPr bwMode="auto">
          <a:xfrm>
            <a:off x="304800" y="3505200"/>
            <a:ext cx="274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1200" b="1" smtClean="0">
                <a:solidFill>
                  <a:srgbClr val="000000"/>
                </a:solidFill>
              </a:rPr>
              <a:t>INFORMAL SETTLEMENT- WORKU SEFER</a:t>
            </a:r>
            <a:endParaRPr lang="en-US" sz="1200" b="1" smtClean="0">
              <a:solidFill>
                <a:srgbClr val="000000"/>
              </a:solidFill>
            </a:endParaRPr>
          </a:p>
        </p:txBody>
      </p:sp>
      <p:sp>
        <p:nvSpPr>
          <p:cNvPr id="17438" name="TextBox 70"/>
          <p:cNvSpPr txBox="1">
            <a:spLocks noChangeArrowheads="1"/>
          </p:cNvSpPr>
          <p:nvPr/>
        </p:nvSpPr>
        <p:spPr bwMode="auto">
          <a:xfrm>
            <a:off x="3276600" y="3581400"/>
            <a:ext cx="297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1200" b="1" smtClean="0">
                <a:solidFill>
                  <a:srgbClr val="000000"/>
                </a:solidFill>
              </a:rPr>
              <a:t>COOPERATIVES HOUSING-AYER TENA</a:t>
            </a:r>
            <a:endParaRPr lang="en-US" sz="1200" b="1" smtClean="0">
              <a:solidFill>
                <a:srgbClr val="000000"/>
              </a:solidFill>
            </a:endParaRPr>
          </a:p>
        </p:txBody>
      </p:sp>
      <p:sp>
        <p:nvSpPr>
          <p:cNvPr id="17439" name="TextBox 71"/>
          <p:cNvSpPr txBox="1">
            <a:spLocks noChangeArrowheads="1"/>
          </p:cNvSpPr>
          <p:nvPr/>
        </p:nvSpPr>
        <p:spPr bwMode="auto">
          <a:xfrm>
            <a:off x="6248400" y="3581400"/>
            <a:ext cx="266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1200" b="1" smtClean="0">
                <a:solidFill>
                  <a:srgbClr val="000000"/>
                </a:solidFill>
              </a:rPr>
              <a:t>REAL ESTATE DEVELOPMENT - DEVELOPERS</a:t>
            </a:r>
            <a:endParaRPr lang="en-US" sz="1200" b="1" smtClean="0">
              <a:solidFill>
                <a:srgbClr val="000000"/>
              </a:solidFill>
            </a:endParaRPr>
          </a:p>
        </p:txBody>
      </p:sp>
      <p:sp>
        <p:nvSpPr>
          <p:cNvPr id="17440" name="TextBox 72"/>
          <p:cNvSpPr txBox="1">
            <a:spLocks noChangeArrowheads="1"/>
          </p:cNvSpPr>
          <p:nvPr/>
        </p:nvSpPr>
        <p:spPr bwMode="auto">
          <a:xfrm>
            <a:off x="381000" y="6096000"/>
            <a:ext cx="2590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1200" b="1" dirty="0" smtClean="0">
                <a:solidFill>
                  <a:srgbClr val="000000"/>
                </a:solidFill>
              </a:rPr>
              <a:t>REAL ESTATE DEVELOPMENT-by PETTY PROVIDERS</a:t>
            </a:r>
            <a:endParaRPr lang="en-US" sz="1200" b="1" dirty="0" smtClean="0">
              <a:solidFill>
                <a:srgbClr val="000000"/>
              </a:solidFill>
            </a:endParaRPr>
          </a:p>
        </p:txBody>
      </p:sp>
      <p:sp>
        <p:nvSpPr>
          <p:cNvPr id="17441" name="TextBox 73"/>
          <p:cNvSpPr txBox="1">
            <a:spLocks noChangeArrowheads="1"/>
          </p:cNvSpPr>
          <p:nvPr/>
        </p:nvSpPr>
        <p:spPr bwMode="auto">
          <a:xfrm>
            <a:off x="3429000" y="6096000"/>
            <a:ext cx="289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1200" b="1" smtClean="0">
                <a:solidFill>
                  <a:srgbClr val="000000"/>
                </a:solidFill>
              </a:rPr>
              <a:t>MERKATO COMMERCIAL CENTRE REDEVLOPMENT</a:t>
            </a:r>
            <a:endParaRPr lang="en-US" sz="1200" b="1" smtClean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>
                <a:solidFill>
                  <a:srgbClr val="000000"/>
                </a:solidFill>
              </a:rPr>
              <a:t>Frew Mengistu (PhD) </a:t>
            </a:r>
            <a:endParaRPr lang="nl-NL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AEFE16-E62E-4BFB-B2C9-06490B2EF8E0}" type="slidenum">
              <a:rPr lang="nl-NL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03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55"/>
            <a:ext cx="9144000" cy="609600"/>
          </a:xfrm>
          <a:solidFill>
            <a:srgbClr val="FF9900"/>
          </a:solidFill>
        </p:spPr>
        <p:txBody>
          <a:bodyPr>
            <a:normAutofit fontScale="90000"/>
          </a:bodyPr>
          <a:lstStyle/>
          <a:p>
            <a:r>
              <a:rPr lang="en-US" sz="3100" b="1" dirty="0"/>
              <a:t>Cases of the development of </a:t>
            </a:r>
            <a:r>
              <a:rPr lang="en-US" sz="3100" b="1" dirty="0" smtClean="0"/>
              <a:t>informal institutions for </a:t>
            </a:r>
            <a:r>
              <a:rPr lang="en-US" sz="3100" b="1" dirty="0"/>
              <a:t>Chinese </a:t>
            </a:r>
            <a:r>
              <a:rPr lang="en-US" sz="3100" b="1" dirty="0" smtClean="0"/>
              <a:t>transformation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067800" cy="60198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Household Contract Responsibility System (China’s Rural Land Lease System)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Started from local experiment in a south Chinese village in the late 1970s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Replacing people’s </a:t>
            </a:r>
            <a:r>
              <a:rPr lang="en-US" dirty="0" smtClean="0"/>
              <a:t>communes, </a:t>
            </a:r>
            <a:r>
              <a:rPr lang="en-US" dirty="0"/>
              <a:t>farm households become production units making decisions on what to grow   and to sell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Allowed farmers to lease land (“contracting land”) for over 30 years from a rural collective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Enhanced agricultural development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Allowed Chinese peasants to retain a larger share of agricultural surpluses to be transferred to rural industries </a:t>
            </a:r>
          </a:p>
          <a:p>
            <a:pPr>
              <a:buFont typeface="Wingdings" pitchFamily="2" charset="2"/>
              <a:buChar char="Ø"/>
            </a:pPr>
            <a:endParaRPr lang="en-US" dirty="0" smtClean="0"/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0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55"/>
            <a:ext cx="9144000" cy="609600"/>
          </a:xfrm>
          <a:solidFill>
            <a:srgbClr val="FF9900"/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067800" cy="6019800"/>
          </a:xfrm>
        </p:spPr>
        <p:txBody>
          <a:bodyPr/>
          <a:lstStyle/>
          <a:p>
            <a:pPr marL="0" lvl="0" indent="0">
              <a:buNone/>
            </a:pPr>
            <a:r>
              <a:rPr lang="en-US" sz="3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Contd</a:t>
            </a: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pPr lvl="0">
              <a:buFont typeface="Wingdings" pitchFamily="2" charset="2"/>
              <a:buChar char="Ø"/>
            </a:pPr>
            <a:r>
              <a:rPr lang="en-US" sz="3000" dirty="0" smtClean="0">
                <a:latin typeface="Arial" pitchFamily="34" charset="0"/>
                <a:cs typeface="Arial" pitchFamily="34" charset="0"/>
              </a:rPr>
              <a:t>Zhao </a:t>
            </a:r>
            <a:r>
              <a:rPr lang="en-US" sz="3000" dirty="0" err="1" smtClean="0">
                <a:latin typeface="Arial" pitchFamily="34" charset="0"/>
                <a:cs typeface="Arial" pitchFamily="34" charset="0"/>
              </a:rPr>
              <a:t>Ziyang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 the then party secretary of Sichuan province reacted to this local experiment with four don’ts</a:t>
            </a:r>
            <a:r>
              <a:rPr lang="en-US" sz="3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smtClean="0">
                <a:latin typeface="Arial" pitchFamily="34" charset="0"/>
                <a:cs typeface="Arial" pitchFamily="34" charset="0"/>
              </a:rPr>
              <a:t>institutional trial policy</a:t>
            </a:r>
          </a:p>
          <a:p>
            <a:pPr lvl="1">
              <a:buFont typeface="Wingdings" pitchFamily="2" charset="2"/>
              <a:buChar char="§"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Don’t 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publicize</a:t>
            </a:r>
          </a:p>
          <a:p>
            <a:pPr lvl="1">
              <a:buFont typeface="Wingdings" pitchFamily="2" charset="2"/>
              <a:buChar char="§"/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Don’t oppose</a:t>
            </a:r>
          </a:p>
          <a:p>
            <a:pPr lvl="1">
              <a:buFont typeface="Wingdings" pitchFamily="2" charset="2"/>
              <a:buChar char="§"/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Don’t support</a:t>
            </a:r>
          </a:p>
          <a:p>
            <a:pPr lvl="1">
              <a:buFont typeface="Wingdings" pitchFamily="2" charset="2"/>
              <a:buChar char="§"/>
            </a:pPr>
            <a:r>
              <a:rPr lang="en-US" sz="2600" dirty="0">
                <a:latin typeface="Arial" pitchFamily="34" charset="0"/>
                <a:cs typeface="Arial" pitchFamily="34" charset="0"/>
              </a:rPr>
              <a:t>Don’t stop them ( Wang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1989:16)</a:t>
            </a:r>
            <a:endParaRPr lang="en-US" sz="2600" dirty="0">
              <a:latin typeface="Arial" pitchFamily="34" charset="0"/>
              <a:cs typeface="Arial" pitchFamily="34" charset="0"/>
            </a:endParaRPr>
          </a:p>
          <a:p>
            <a:pPr lvl="0">
              <a:buFont typeface="Wingdings" pitchFamily="2" charset="2"/>
              <a:buChar char="Ø"/>
            </a:pPr>
            <a:r>
              <a:rPr lang="en-US" sz="3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Overtime nurtured into a national institutional model</a:t>
            </a:r>
          </a:p>
          <a:p>
            <a:pPr lvl="0">
              <a:buFont typeface="Wingdings" pitchFamily="2" charset="2"/>
              <a:buChar char="Ø"/>
            </a:pPr>
            <a:endParaRPr lang="en-US" sz="3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0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55"/>
            <a:ext cx="9144000" cy="609600"/>
          </a:xfrm>
          <a:solidFill>
            <a:srgbClr val="FF990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China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067800" cy="601980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The emergence of the Township and Village Enterprise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Was the main driver Chinese rural industrialization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Deng Xiaoping (1989:5) reactio</a:t>
            </a:r>
            <a:r>
              <a:rPr lang="en-US" dirty="0">
                <a:latin typeface="Arial" pitchFamily="34" charset="0"/>
                <a:cs typeface="Arial" pitchFamily="34" charset="0"/>
              </a:rPr>
              <a:t>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“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Enterprises boomed in the country side as if a strange army  appeared suddenly from nowhere. This is not the achievement of our central government. This was not something I had thought about nor had the other comrades.”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061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55"/>
            <a:ext cx="9144000" cy="609600"/>
          </a:xfrm>
          <a:solidFill>
            <a:srgbClr val="FF990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India: the Functioning Anarchy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067800" cy="6019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An Epithet used by the US Ambassador to India when departing from his post – John Kenneth Galbraith (1958)</a:t>
            </a:r>
          </a:p>
          <a:p>
            <a:pPr>
              <a:buFont typeface="Wingdings" pitchFamily="2" charset="2"/>
              <a:buChar char="q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India – known as the most populous democracy or the largest democracy 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India characterized by chaotic traffic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India where corruption turned into major political issue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bandh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“ complete shutdown” as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protest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775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55"/>
            <a:ext cx="9144000" cy="609600"/>
          </a:xfrm>
          <a:solidFill>
            <a:srgbClr val="FF9900"/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India: the Functioning Anarchy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067800" cy="60198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Where the rich use agents and paying to get things done while the poor continue to suffer most crimes committed against them and even go largely unreported</a:t>
            </a:r>
          </a:p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However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India is growing remarkably and  it is functioning mainly due to the people driven by motivation of faith and pragmatic realism –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sign of functioning anarchy.  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643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8077200" cy="5638800"/>
          </a:xfrm>
        </p:spPr>
        <p:txBody>
          <a:bodyPr/>
          <a:lstStyle/>
          <a:p>
            <a:pPr marL="0" lvl="0" indent="0">
              <a:buNone/>
            </a:pP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>
              <a:buNone/>
            </a:pP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Part </a:t>
            </a:r>
            <a:r>
              <a:rPr lang="en-US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Four</a:t>
            </a: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0" lvl="0" indent="0" algn="ctr">
              <a:buNone/>
            </a:pP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Informality in the face of 21</a:t>
            </a:r>
            <a:r>
              <a:rPr lang="en-US" sz="4400" b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urban </a:t>
            </a:r>
            <a:r>
              <a:rPr lang="en-US" sz="4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challenges </a:t>
            </a:r>
            <a:endParaRPr lang="en-US" sz="4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7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55"/>
            <a:ext cx="9144000" cy="609600"/>
          </a:xfrm>
          <a:solidFill>
            <a:srgbClr val="FF990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Informality : some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figures… 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067800" cy="60198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2/5</a:t>
            </a:r>
            <a:r>
              <a:rPr lang="en-US" sz="28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of the economically active population of the developing countries are engaged in informal economic activity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More than 30% of the developing world GNP (44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% of GNP of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Africa) and 70% of its workers are outside the formal economy.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It is estimated 1.5 billion of the world urban population will live under poverty in 2025; 40% in Africa </a:t>
            </a:r>
          </a:p>
          <a:p>
            <a:pPr lvl="0">
              <a:buFont typeface="Wingdings" pitchFamily="2" charset="2"/>
              <a:buChar char="Ø"/>
              <a:defRPr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Initially it was considered as temporary phenomena which will eventually disappear 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as 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industrialization progresses    </a:t>
            </a:r>
          </a:p>
          <a:p>
            <a:pPr>
              <a:buFont typeface="Wingdings" pitchFamily="2" charset="2"/>
              <a:buChar char="Ø"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 Now it has become one of the most compelling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urban challenges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of the 21</a:t>
            </a:r>
            <a:r>
              <a:rPr lang="en-US" sz="2800" baseline="30000" dirty="0" smtClean="0">
                <a:latin typeface="Arial" pitchFamily="34" charset="0"/>
                <a:cs typeface="Arial" pitchFamily="34" charset="0"/>
              </a:rPr>
              <a:t>st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century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Frew Mengistu (PhD)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7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55"/>
            <a:ext cx="9144000" cy="609600"/>
          </a:xfrm>
          <a:solidFill>
            <a:srgbClr val="FF990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21</a:t>
            </a:r>
            <a:r>
              <a:rPr lang="en-US" b="1" baseline="30000" dirty="0" smtClean="0">
                <a:latin typeface="Arial" pitchFamily="34" charset="0"/>
                <a:cs typeface="Arial" pitchFamily="34" charset="0"/>
              </a:rPr>
              <a:t>st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century urban challenges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7" y="598728"/>
            <a:ext cx="3139872" cy="211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541" y="4794556"/>
            <a:ext cx="1868360" cy="212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901" y="4794556"/>
            <a:ext cx="1886066" cy="213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340" y="609600"/>
            <a:ext cx="2619772" cy="213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29" y="588818"/>
            <a:ext cx="3159611" cy="2155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7" y="2687100"/>
            <a:ext cx="3203316" cy="240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416" y="2687100"/>
            <a:ext cx="4295696" cy="211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717" y="2687100"/>
            <a:ext cx="3323398" cy="240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7" y="5068785"/>
            <a:ext cx="2587622" cy="1894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379" y="5077407"/>
            <a:ext cx="2568162" cy="179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46020" y="616527"/>
            <a:ext cx="332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 Black" pitchFamily="34" charset="0"/>
              </a:rPr>
              <a:t>GLOBAL WARMING</a:t>
            </a:r>
            <a:endParaRPr lang="en-US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9062" y="4431268"/>
            <a:ext cx="2949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 Black" pitchFamily="34" charset="0"/>
              </a:rPr>
              <a:t>NATURAL DISASTERS</a:t>
            </a:r>
            <a:endParaRPr lang="en-US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3644" y="6587332"/>
            <a:ext cx="1722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 Black" pitchFamily="34" charset="0"/>
              </a:rPr>
              <a:t>DROUGHT</a:t>
            </a:r>
            <a:endParaRPr lang="en-US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6587332"/>
            <a:ext cx="3383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 Black" pitchFamily="34" charset="0"/>
              </a:rPr>
              <a:t>RESOURCE</a:t>
            </a:r>
            <a:r>
              <a:rPr lang="en-US" dirty="0" smtClean="0">
                <a:solidFill>
                  <a:prstClr val="black"/>
                </a:solidFill>
                <a:latin typeface="Arial Black" pitchFamily="34" charset="0"/>
              </a:rPr>
              <a:t> </a:t>
            </a:r>
            <a:r>
              <a:rPr lang="en-US" dirty="0" smtClean="0">
                <a:solidFill>
                  <a:prstClr val="white"/>
                </a:solidFill>
                <a:latin typeface="Arial Black" pitchFamily="34" charset="0"/>
              </a:rPr>
              <a:t>DEPLETION</a:t>
            </a:r>
            <a:endParaRPr lang="en-US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79744" y="6488668"/>
            <a:ext cx="3245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Arial Black" pitchFamily="34" charset="0"/>
              </a:rPr>
              <a:t>BAD GOVERNANCE</a:t>
            </a:r>
            <a:endParaRPr lang="en-US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40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91600" cy="487363"/>
          </a:xfrm>
          <a:solidFill>
            <a:srgbClr val="FF6600"/>
          </a:solidFill>
        </p:spPr>
        <p:txBody>
          <a:bodyPr/>
          <a:lstStyle/>
          <a:p>
            <a:r>
              <a:rPr lang="en-US" sz="3200" b="1" smtClean="0"/>
              <a:t>Number of natural disasters 1900-2012</a:t>
            </a:r>
          </a:p>
        </p:txBody>
      </p:sp>
      <p:pic>
        <p:nvPicPr>
          <p:cNvPr id="20377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588963"/>
            <a:ext cx="8077200" cy="6061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3780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en-US" smtClean="0">
                <a:solidFill>
                  <a:srgbClr val="000000"/>
                </a:solidFill>
              </a:rPr>
              <a:t>29 Sept 2017</a:t>
            </a:r>
            <a:endParaRPr lang="en-GB" smtClean="0">
              <a:solidFill>
                <a:srgbClr val="000000"/>
              </a:solidFill>
            </a:endParaRPr>
          </a:p>
        </p:txBody>
      </p:sp>
      <p:sp>
        <p:nvSpPr>
          <p:cNvPr id="203781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en-GB" smtClean="0">
                <a:solidFill>
                  <a:srgbClr val="000000"/>
                </a:solidFill>
              </a:rPr>
              <a:t>Frew Mengistu (PhD) </a:t>
            </a:r>
          </a:p>
        </p:txBody>
      </p:sp>
      <p:sp>
        <p:nvSpPr>
          <p:cNvPr id="20378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EA8103CC-4576-4694-97FB-1E04BEE70AC6}" type="slidenum">
              <a:rPr lang="en-GB" smtClean="0">
                <a:solidFill>
                  <a:srgbClr val="000000"/>
                </a:solidFill>
              </a:rPr>
              <a:pPr eaLnBrk="1" hangingPunct="1">
                <a:buFont typeface="Arial" pitchFamily="34" charset="0"/>
                <a:buNone/>
              </a:pPr>
              <a:t>49</a:t>
            </a:fld>
            <a:endParaRPr lang="en-GB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5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nl-NL" sz="2800" dirty="0" smtClean="0">
                <a:latin typeface="Arial Black" pitchFamily="34" charset="0"/>
              </a:rPr>
              <a:t>Formal – informality through pictures </a:t>
            </a:r>
            <a:endParaRPr lang="en-US" sz="2800" dirty="0" smtClean="0"/>
          </a:p>
        </p:txBody>
      </p:sp>
      <p:pic>
        <p:nvPicPr>
          <p:cNvPr id="121859" name="Picture 2" descr="E:\mayphotos\chereka\kombolcha 0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3463" y="762000"/>
            <a:ext cx="7153275" cy="5364163"/>
          </a:xfrm>
          <a:noFill/>
        </p:spPr>
      </p:pic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29 Sept 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27F208-5BD8-4816-BF19-CBED63BF811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Frew Mengistu (PhD)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3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triped Right Arrow 13"/>
          <p:cNvSpPr/>
          <p:nvPr/>
        </p:nvSpPr>
        <p:spPr>
          <a:xfrm rot="16200000">
            <a:off x="28575" y="3095625"/>
            <a:ext cx="5791200" cy="127635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353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rgbClr val="FF6600"/>
          </a:solidFill>
        </p:spPr>
        <p:txBody>
          <a:bodyPr/>
          <a:lstStyle/>
          <a:p>
            <a:pPr eaLnBrk="1" hangingPunct="1"/>
            <a:r>
              <a:rPr lang="nl-NL" sz="2800" smtClean="0">
                <a:latin typeface="Arial Black" pitchFamily="34" charset="0"/>
              </a:rPr>
              <a:t>PLANNING RESPONSES </a:t>
            </a:r>
            <a:endParaRPr lang="en-US" sz="2800" smtClean="0">
              <a:latin typeface="Arial Black" pitchFamily="34" charset="0"/>
            </a:endParaRPr>
          </a:p>
        </p:txBody>
      </p:sp>
      <p:sp>
        <p:nvSpPr>
          <p:cNvPr id="193540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86800" cy="5562600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nl-NL" sz="2600" smtClean="0">
                <a:latin typeface="Arial" pitchFamily="34" charset="0"/>
                <a:cs typeface="Arial" pitchFamily="34" charset="0"/>
              </a:rPr>
              <a:t>  </a:t>
            </a:r>
            <a:endParaRPr lang="en-US" sz="260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Diagonal Stripe 6"/>
          <p:cNvSpPr/>
          <p:nvPr/>
        </p:nvSpPr>
        <p:spPr>
          <a:xfrm rot="2694311">
            <a:off x="1749425" y="1398588"/>
            <a:ext cx="2292350" cy="2232025"/>
          </a:xfrm>
          <a:prstGeom prst="diagStrip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Diagonal Stripe 10"/>
          <p:cNvSpPr/>
          <p:nvPr/>
        </p:nvSpPr>
        <p:spPr>
          <a:xfrm rot="2694311">
            <a:off x="1498600" y="3346450"/>
            <a:ext cx="3251200" cy="3213100"/>
          </a:xfrm>
          <a:prstGeom prst="diagStripe">
            <a:avLst>
              <a:gd name="adj" fmla="val 60384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Diagonal Stripe 11"/>
          <p:cNvSpPr/>
          <p:nvPr/>
        </p:nvSpPr>
        <p:spPr>
          <a:xfrm rot="2694311">
            <a:off x="1573213" y="2276475"/>
            <a:ext cx="2873375" cy="2838450"/>
          </a:xfrm>
          <a:prstGeom prst="diagStripe">
            <a:avLst>
              <a:gd name="adj" fmla="val 60036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Diagonal Stripe 12"/>
          <p:cNvSpPr/>
          <p:nvPr/>
        </p:nvSpPr>
        <p:spPr>
          <a:xfrm rot="2694311">
            <a:off x="860425" y="4211638"/>
            <a:ext cx="4148138" cy="4151312"/>
          </a:xfrm>
          <a:prstGeom prst="diagStripe">
            <a:avLst>
              <a:gd name="adj" fmla="val 60519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93545" name="TextBox 14"/>
          <p:cNvSpPr txBox="1">
            <a:spLocks noChangeArrowheads="1"/>
          </p:cNvSpPr>
          <p:nvPr/>
        </p:nvSpPr>
        <p:spPr bwMode="auto">
          <a:xfrm>
            <a:off x="1143000" y="5181600"/>
            <a:ext cx="37338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2800" smtClean="0">
                <a:solidFill>
                  <a:prstClr val="black"/>
                </a:solidFill>
                <a:latin typeface="Arial Black" pitchFamily="34" charset="0"/>
              </a:rPr>
              <a:t>non reactive/ Inactive </a:t>
            </a:r>
            <a:endParaRPr lang="en-US" sz="2800" smtClean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93546" name="TextBox 15"/>
          <p:cNvSpPr txBox="1">
            <a:spLocks noChangeArrowheads="1"/>
          </p:cNvSpPr>
          <p:nvPr/>
        </p:nvSpPr>
        <p:spPr bwMode="auto">
          <a:xfrm>
            <a:off x="1905000" y="4191000"/>
            <a:ext cx="213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2800" smtClean="0">
                <a:solidFill>
                  <a:prstClr val="black"/>
                </a:solidFill>
                <a:latin typeface="Arial Black" pitchFamily="34" charset="0"/>
              </a:rPr>
              <a:t>Reactive </a:t>
            </a:r>
            <a:endParaRPr lang="en-US" sz="2800" smtClean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93547" name="TextBox 16"/>
          <p:cNvSpPr txBox="1">
            <a:spLocks noChangeArrowheads="1"/>
          </p:cNvSpPr>
          <p:nvPr/>
        </p:nvSpPr>
        <p:spPr bwMode="auto">
          <a:xfrm>
            <a:off x="1676400" y="2971800"/>
            <a:ext cx="243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2800" smtClean="0">
                <a:solidFill>
                  <a:prstClr val="black"/>
                </a:solidFill>
                <a:latin typeface="Arial Black" pitchFamily="34" charset="0"/>
              </a:rPr>
              <a:t>Pro-active </a:t>
            </a:r>
            <a:endParaRPr lang="en-US" sz="2800" smtClean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93548" name="TextBox 17"/>
          <p:cNvSpPr txBox="1">
            <a:spLocks noChangeArrowheads="1"/>
          </p:cNvSpPr>
          <p:nvPr/>
        </p:nvSpPr>
        <p:spPr bwMode="auto">
          <a:xfrm>
            <a:off x="1752600" y="1828800"/>
            <a:ext cx="274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2800" smtClean="0">
                <a:solidFill>
                  <a:prstClr val="black"/>
                </a:solidFill>
                <a:latin typeface="Arial Black" pitchFamily="34" charset="0"/>
              </a:rPr>
              <a:t>Interactive </a:t>
            </a:r>
            <a:endParaRPr lang="en-US" sz="2800" smtClean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93549" name="TextBox 18"/>
          <p:cNvSpPr txBox="1">
            <a:spLocks noChangeArrowheads="1"/>
          </p:cNvSpPr>
          <p:nvPr/>
        </p:nvSpPr>
        <p:spPr bwMode="auto">
          <a:xfrm>
            <a:off x="5486400" y="4114800"/>
            <a:ext cx="34290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2400" b="1" smtClean="0">
                <a:solidFill>
                  <a:prstClr val="black"/>
                </a:solidFill>
              </a:rPr>
              <a:t>The Master Plan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mtClean="0">
                <a:solidFill>
                  <a:prstClr val="black"/>
                </a:solidFill>
              </a:rPr>
              <a:t>(To emulate western planning,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mtClean="0">
                <a:solidFill>
                  <a:prstClr val="black"/>
                </a:solidFill>
              </a:rPr>
              <a:t>state directed city building) </a:t>
            </a:r>
            <a:r>
              <a:rPr lang="nl-NL" sz="2400" smtClean="0">
                <a:solidFill>
                  <a:prstClr val="black"/>
                </a:solidFill>
              </a:rPr>
              <a:t> </a:t>
            </a:r>
            <a:endParaRPr lang="en-US" sz="2400" smtClean="0">
              <a:solidFill>
                <a:prstClr val="black"/>
              </a:solidFill>
            </a:endParaRPr>
          </a:p>
        </p:txBody>
      </p:sp>
      <p:sp>
        <p:nvSpPr>
          <p:cNvPr id="193550" name="TextBox 20"/>
          <p:cNvSpPr txBox="1">
            <a:spLocks noChangeArrowheads="1"/>
          </p:cNvSpPr>
          <p:nvPr/>
        </p:nvSpPr>
        <p:spPr bwMode="auto">
          <a:xfrm>
            <a:off x="5105400" y="2971800"/>
            <a:ext cx="3886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2400" b="1" smtClean="0">
                <a:solidFill>
                  <a:prstClr val="black"/>
                </a:solidFill>
              </a:rPr>
              <a:t>Strategic planning &amp; IDP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mtClean="0">
                <a:solidFill>
                  <a:prstClr val="black"/>
                </a:solidFill>
              </a:rPr>
              <a:t>Strategic, flexible, action oriented, linked to the budget</a:t>
            </a:r>
            <a:r>
              <a:rPr lang="nl-NL" sz="2400" b="1" smtClean="0">
                <a:solidFill>
                  <a:prstClr val="black"/>
                </a:solidFill>
              </a:rPr>
              <a:t> </a:t>
            </a:r>
            <a:endParaRPr lang="en-US" sz="2400" b="1" smtClean="0">
              <a:solidFill>
                <a:prstClr val="black"/>
              </a:solidFill>
            </a:endParaRPr>
          </a:p>
        </p:txBody>
      </p:sp>
      <p:sp>
        <p:nvSpPr>
          <p:cNvPr id="193551" name="TextBox 22"/>
          <p:cNvSpPr txBox="1">
            <a:spLocks noChangeArrowheads="1"/>
          </p:cNvSpPr>
          <p:nvPr/>
        </p:nvSpPr>
        <p:spPr bwMode="auto">
          <a:xfrm>
            <a:off x="5943600" y="5105400"/>
            <a:ext cx="2819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2400" b="1" smtClean="0">
                <a:solidFill>
                  <a:prstClr val="black"/>
                </a:solidFill>
              </a:rPr>
              <a:t>Do nothing – benign neglect: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mtClean="0">
                <a:solidFill>
                  <a:prstClr val="black"/>
                </a:solidFill>
              </a:rPr>
              <a:t>things get alright by themselves </a:t>
            </a: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93552" name="TextBox 23"/>
          <p:cNvSpPr txBox="1">
            <a:spLocks noChangeArrowheads="1"/>
          </p:cNvSpPr>
          <p:nvPr/>
        </p:nvSpPr>
        <p:spPr bwMode="auto">
          <a:xfrm>
            <a:off x="4572000" y="990600"/>
            <a:ext cx="41148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nl-NL" sz="2400" b="1" smtClean="0">
                <a:solidFill>
                  <a:prstClr val="black"/>
                </a:solidFill>
              </a:rPr>
              <a:t>Planning cities as complex adaptive systems (CaCAS)</a:t>
            </a:r>
            <a:r>
              <a:rPr lang="nl-NL" smtClean="0">
                <a:solidFill>
                  <a:prstClr val="black"/>
                </a:solidFill>
              </a:rPr>
              <a:t> </a:t>
            </a:r>
            <a:r>
              <a:rPr lang="nl-NL" sz="1400" smtClean="0">
                <a:solidFill>
                  <a:prstClr val="black"/>
                </a:solidFill>
              </a:rPr>
              <a:t>Doak &amp; Karadimitriou 2006, Guy and Henneberry 2000, Webster and Lai 2006, Coetzee and Serfontein 2002, Hamdi 2004 [CAS = a system made up of  many variables or inputs whose outcomes are non-linear, unpredictable and characterized by uncertainity] </a:t>
            </a:r>
            <a:endParaRPr lang="en-US" sz="1400" smtClean="0">
              <a:solidFill>
                <a:prstClr val="black"/>
              </a:solidFill>
            </a:endParaRPr>
          </a:p>
        </p:txBody>
      </p:sp>
      <p:sp>
        <p:nvSpPr>
          <p:cNvPr id="20" name="Up-Down Arrow 19"/>
          <p:cNvSpPr/>
          <p:nvPr/>
        </p:nvSpPr>
        <p:spPr>
          <a:xfrm>
            <a:off x="304800" y="2209800"/>
            <a:ext cx="484188" cy="2133600"/>
          </a:xfrm>
          <a:prstGeom prst="upDown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FE3637-63A8-4C62-93F8-965C91C71FB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27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tle 1"/>
          <p:cNvSpPr>
            <a:spLocks noGrp="1"/>
          </p:cNvSpPr>
          <p:nvPr>
            <p:ph type="title"/>
          </p:nvPr>
        </p:nvSpPr>
        <p:spPr>
          <a:xfrm>
            <a:off x="0" y="26988"/>
            <a:ext cx="9144000" cy="430212"/>
          </a:xfrm>
          <a:solidFill>
            <a:srgbClr val="FF6600"/>
          </a:solidFill>
        </p:spPr>
        <p:txBody>
          <a:bodyPr/>
          <a:lstStyle/>
          <a:p>
            <a:r>
              <a:rPr lang="en-US" b="1" smtClean="0"/>
              <a:t>Strategic planning </a:t>
            </a:r>
          </a:p>
        </p:txBody>
      </p:sp>
      <p:sp>
        <p:nvSpPr>
          <p:cNvPr id="155651" name="Content Placeholder 2"/>
          <p:cNvSpPr>
            <a:spLocks noGrp="1"/>
          </p:cNvSpPr>
          <p:nvPr>
            <p:ph idx="1"/>
          </p:nvPr>
        </p:nvSpPr>
        <p:spPr>
          <a:xfrm>
            <a:off x="304800" y="493713"/>
            <a:ext cx="8839200" cy="6096000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smtClean="0"/>
              <a:t>Strategic planning </a:t>
            </a:r>
          </a:p>
        </p:txBody>
      </p:sp>
      <p:sp>
        <p:nvSpPr>
          <p:cNvPr id="4" name="Explosion 2 3"/>
          <p:cNvSpPr/>
          <p:nvPr/>
        </p:nvSpPr>
        <p:spPr>
          <a:xfrm>
            <a:off x="457200" y="4343400"/>
            <a:ext cx="2209800" cy="2057400"/>
          </a:xfrm>
          <a:prstGeom prst="irregularSeal2">
            <a:avLst/>
          </a:prstGeom>
          <a:solidFill>
            <a:srgbClr val="FFCC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810500" y="493713"/>
            <a:ext cx="1143000" cy="11445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2465388" y="1317625"/>
            <a:ext cx="4849812" cy="3254375"/>
          </a:xfrm>
          <a:custGeom>
            <a:avLst/>
            <a:gdLst>
              <a:gd name="connsiteX0" fmla="*/ 0 w 4862946"/>
              <a:gd name="connsiteY0" fmla="*/ 2549236 h 2549236"/>
              <a:gd name="connsiteX1" fmla="*/ 1288473 w 4862946"/>
              <a:gd name="connsiteY1" fmla="*/ 1246909 h 2549236"/>
              <a:gd name="connsiteX2" fmla="*/ 4862946 w 4862946"/>
              <a:gd name="connsiteY2" fmla="*/ 0 h 254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62946" h="2549236">
                <a:moveTo>
                  <a:pt x="0" y="2549236"/>
                </a:moveTo>
                <a:cubicBezTo>
                  <a:pt x="238991" y="2110509"/>
                  <a:pt x="477982" y="1671782"/>
                  <a:pt x="1288473" y="1246909"/>
                </a:cubicBezTo>
                <a:cubicBezTo>
                  <a:pt x="2098964" y="822036"/>
                  <a:pt x="3480955" y="411018"/>
                  <a:pt x="4862946" y="0"/>
                </a:cubicBezTo>
              </a:path>
            </a:pathLst>
          </a:cu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2590800" y="1447800"/>
            <a:ext cx="4864100" cy="3317875"/>
          </a:xfrm>
          <a:custGeom>
            <a:avLst/>
            <a:gdLst>
              <a:gd name="connsiteX0" fmla="*/ 0 w 4599709"/>
              <a:gd name="connsiteY0" fmla="*/ 3186546 h 3186546"/>
              <a:gd name="connsiteX1" fmla="*/ 706582 w 4599709"/>
              <a:gd name="connsiteY1" fmla="*/ 2008909 h 3186546"/>
              <a:gd name="connsiteX2" fmla="*/ 1898073 w 4599709"/>
              <a:gd name="connsiteY2" fmla="*/ 1149927 h 3186546"/>
              <a:gd name="connsiteX3" fmla="*/ 2355273 w 4599709"/>
              <a:gd name="connsiteY3" fmla="*/ 1704109 h 3186546"/>
              <a:gd name="connsiteX4" fmla="*/ 2937164 w 4599709"/>
              <a:gd name="connsiteY4" fmla="*/ 1870364 h 3186546"/>
              <a:gd name="connsiteX5" fmla="*/ 3311236 w 4599709"/>
              <a:gd name="connsiteY5" fmla="*/ 2341418 h 3186546"/>
              <a:gd name="connsiteX6" fmla="*/ 3588327 w 4599709"/>
              <a:gd name="connsiteY6" fmla="*/ 1371600 h 3186546"/>
              <a:gd name="connsiteX7" fmla="*/ 3976255 w 4599709"/>
              <a:gd name="connsiteY7" fmla="*/ 1274618 h 3186546"/>
              <a:gd name="connsiteX8" fmla="*/ 3685309 w 4599709"/>
              <a:gd name="connsiteY8" fmla="*/ 429491 h 3186546"/>
              <a:gd name="connsiteX9" fmla="*/ 4599709 w 4599709"/>
              <a:gd name="connsiteY9" fmla="*/ 0 h 318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9709" h="3186546">
                <a:moveTo>
                  <a:pt x="0" y="3186546"/>
                </a:moveTo>
                <a:cubicBezTo>
                  <a:pt x="195118" y="2767445"/>
                  <a:pt x="390237" y="2348345"/>
                  <a:pt x="706582" y="2008909"/>
                </a:cubicBezTo>
                <a:cubicBezTo>
                  <a:pt x="1022927" y="1669473"/>
                  <a:pt x="1623291" y="1200727"/>
                  <a:pt x="1898073" y="1149927"/>
                </a:cubicBezTo>
                <a:cubicBezTo>
                  <a:pt x="2172855" y="1099127"/>
                  <a:pt x="2182091" y="1584036"/>
                  <a:pt x="2355273" y="1704109"/>
                </a:cubicBezTo>
                <a:cubicBezTo>
                  <a:pt x="2528455" y="1824182"/>
                  <a:pt x="2777837" y="1764146"/>
                  <a:pt x="2937164" y="1870364"/>
                </a:cubicBezTo>
                <a:cubicBezTo>
                  <a:pt x="3096491" y="1976582"/>
                  <a:pt x="3202709" y="2424545"/>
                  <a:pt x="3311236" y="2341418"/>
                </a:cubicBezTo>
                <a:cubicBezTo>
                  <a:pt x="3419763" y="2258291"/>
                  <a:pt x="3477491" y="1549400"/>
                  <a:pt x="3588327" y="1371600"/>
                </a:cubicBezTo>
                <a:cubicBezTo>
                  <a:pt x="3699163" y="1193800"/>
                  <a:pt x="3960091" y="1431636"/>
                  <a:pt x="3976255" y="1274618"/>
                </a:cubicBezTo>
                <a:cubicBezTo>
                  <a:pt x="3992419" y="1117600"/>
                  <a:pt x="3581400" y="641927"/>
                  <a:pt x="3685309" y="429491"/>
                </a:cubicBezTo>
                <a:cubicBezTo>
                  <a:pt x="3789218" y="217055"/>
                  <a:pt x="4599709" y="0"/>
                  <a:pt x="4599709" y="0"/>
                </a:cubicBezTo>
              </a:path>
            </a:pathLst>
          </a:cu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Explosion 1 20"/>
          <p:cNvSpPr/>
          <p:nvPr/>
        </p:nvSpPr>
        <p:spPr>
          <a:xfrm>
            <a:off x="4545013" y="4960938"/>
            <a:ext cx="1219200" cy="1181100"/>
          </a:xfrm>
          <a:prstGeom prst="irregularSeal1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10-Point Star 22"/>
          <p:cNvSpPr/>
          <p:nvPr/>
        </p:nvSpPr>
        <p:spPr>
          <a:xfrm>
            <a:off x="7156450" y="3009900"/>
            <a:ext cx="914400" cy="914400"/>
          </a:xfrm>
          <a:prstGeom prst="star10">
            <a:avLst/>
          </a:prstGeom>
          <a:solidFill>
            <a:srgbClr val="FF7C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32-Point Star 23"/>
          <p:cNvSpPr/>
          <p:nvPr/>
        </p:nvSpPr>
        <p:spPr>
          <a:xfrm>
            <a:off x="4883150" y="723900"/>
            <a:ext cx="914400" cy="914400"/>
          </a:xfrm>
          <a:prstGeom prst="star32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 rot="20171683">
            <a:off x="7232650" y="987425"/>
            <a:ext cx="485775" cy="484188"/>
          </a:xfrm>
          <a:prstGeom prst="chevron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2465388" y="5551488"/>
            <a:ext cx="1954212" cy="46037"/>
          </a:xfrm>
          <a:custGeom>
            <a:avLst/>
            <a:gdLst>
              <a:gd name="connsiteX0" fmla="*/ 0 w 2175164"/>
              <a:gd name="connsiteY0" fmla="*/ 0 h 83127"/>
              <a:gd name="connsiteX1" fmla="*/ 1260764 w 2175164"/>
              <a:gd name="connsiteY1" fmla="*/ 83127 h 83127"/>
              <a:gd name="connsiteX2" fmla="*/ 2175164 w 2175164"/>
              <a:gd name="connsiteY2" fmla="*/ 0 h 83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75164" h="83127">
                <a:moveTo>
                  <a:pt x="0" y="0"/>
                </a:moveTo>
                <a:cubicBezTo>
                  <a:pt x="449118" y="41563"/>
                  <a:pt x="898237" y="83127"/>
                  <a:pt x="1260764" y="83127"/>
                </a:cubicBezTo>
                <a:cubicBezTo>
                  <a:pt x="1623291" y="83127"/>
                  <a:pt x="1899227" y="41563"/>
                  <a:pt x="2175164" y="0"/>
                </a:cubicBezTo>
              </a:path>
            </a:pathLst>
          </a:cu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5653088" y="4038600"/>
            <a:ext cx="1662112" cy="1157288"/>
          </a:xfrm>
          <a:custGeom>
            <a:avLst/>
            <a:gdLst>
              <a:gd name="connsiteX0" fmla="*/ 0 w 1801090"/>
              <a:gd name="connsiteY0" fmla="*/ 1260764 h 1260764"/>
              <a:gd name="connsiteX1" fmla="*/ 858981 w 1801090"/>
              <a:gd name="connsiteY1" fmla="*/ 886691 h 1260764"/>
              <a:gd name="connsiteX2" fmla="*/ 1801090 w 1801090"/>
              <a:gd name="connsiteY2" fmla="*/ 0 h 1260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1090" h="1260764">
                <a:moveTo>
                  <a:pt x="0" y="1260764"/>
                </a:moveTo>
                <a:cubicBezTo>
                  <a:pt x="279399" y="1178791"/>
                  <a:pt x="558799" y="1096818"/>
                  <a:pt x="858981" y="886691"/>
                </a:cubicBezTo>
                <a:cubicBezTo>
                  <a:pt x="1159163" y="676564"/>
                  <a:pt x="1480126" y="338282"/>
                  <a:pt x="1801090" y="0"/>
                </a:cubicBezTo>
              </a:path>
            </a:pathLst>
          </a:cu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8021638" y="2057400"/>
            <a:ext cx="493712" cy="1060450"/>
          </a:xfrm>
          <a:custGeom>
            <a:avLst/>
            <a:gdLst>
              <a:gd name="connsiteX0" fmla="*/ 0 w 609600"/>
              <a:gd name="connsiteY0" fmla="*/ 1274618 h 1274618"/>
              <a:gd name="connsiteX1" fmla="*/ 415636 w 609600"/>
              <a:gd name="connsiteY1" fmla="*/ 512618 h 1274618"/>
              <a:gd name="connsiteX2" fmla="*/ 609600 w 609600"/>
              <a:gd name="connsiteY2" fmla="*/ 0 h 127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9600" h="1274618">
                <a:moveTo>
                  <a:pt x="0" y="1274618"/>
                </a:moveTo>
                <a:cubicBezTo>
                  <a:pt x="157018" y="999836"/>
                  <a:pt x="314036" y="725054"/>
                  <a:pt x="415636" y="512618"/>
                </a:cubicBezTo>
                <a:cubicBezTo>
                  <a:pt x="517236" y="300182"/>
                  <a:pt x="563418" y="150091"/>
                  <a:pt x="609600" y="0"/>
                </a:cubicBezTo>
              </a:path>
            </a:pathLst>
          </a:cu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1676400" y="1638300"/>
            <a:ext cx="3046413" cy="2795588"/>
          </a:xfrm>
          <a:custGeom>
            <a:avLst/>
            <a:gdLst>
              <a:gd name="connsiteX0" fmla="*/ 0 w 3266331"/>
              <a:gd name="connsiteY0" fmla="*/ 2959589 h 2959589"/>
              <a:gd name="connsiteX1" fmla="*/ 789709 w 3266331"/>
              <a:gd name="connsiteY1" fmla="*/ 1657261 h 2959589"/>
              <a:gd name="connsiteX2" fmla="*/ 1925782 w 3266331"/>
              <a:gd name="connsiteY2" fmla="*/ 756716 h 2959589"/>
              <a:gd name="connsiteX3" fmla="*/ 3089564 w 3266331"/>
              <a:gd name="connsiteY3" fmla="*/ 91698 h 2959589"/>
              <a:gd name="connsiteX4" fmla="*/ 3241964 w 3266331"/>
              <a:gd name="connsiteY4" fmla="*/ 22425 h 295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6331" h="2959589">
                <a:moveTo>
                  <a:pt x="0" y="2959589"/>
                </a:moveTo>
                <a:cubicBezTo>
                  <a:pt x="234372" y="2491997"/>
                  <a:pt x="468745" y="2024406"/>
                  <a:pt x="789709" y="1657261"/>
                </a:cubicBezTo>
                <a:cubicBezTo>
                  <a:pt x="1110673" y="1290116"/>
                  <a:pt x="1542473" y="1017643"/>
                  <a:pt x="1925782" y="756716"/>
                </a:cubicBezTo>
                <a:cubicBezTo>
                  <a:pt x="2309091" y="495789"/>
                  <a:pt x="2870200" y="214080"/>
                  <a:pt x="3089564" y="91698"/>
                </a:cubicBezTo>
                <a:cubicBezTo>
                  <a:pt x="3308928" y="-30684"/>
                  <a:pt x="3275446" y="-4130"/>
                  <a:pt x="3241964" y="22425"/>
                </a:cubicBezTo>
              </a:path>
            </a:pathLst>
          </a:cu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5846763" y="623888"/>
            <a:ext cx="1608137" cy="401637"/>
          </a:xfrm>
          <a:custGeom>
            <a:avLst/>
            <a:gdLst>
              <a:gd name="connsiteX0" fmla="*/ 0 w 1925782"/>
              <a:gd name="connsiteY0" fmla="*/ 401781 h 401781"/>
              <a:gd name="connsiteX1" fmla="*/ 595746 w 1925782"/>
              <a:gd name="connsiteY1" fmla="*/ 235527 h 401781"/>
              <a:gd name="connsiteX2" fmla="*/ 1205346 w 1925782"/>
              <a:gd name="connsiteY2" fmla="*/ 96981 h 401781"/>
              <a:gd name="connsiteX3" fmla="*/ 1925782 w 1925782"/>
              <a:gd name="connsiteY3" fmla="*/ 0 h 401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5782" h="401781">
                <a:moveTo>
                  <a:pt x="0" y="401781"/>
                </a:moveTo>
                <a:cubicBezTo>
                  <a:pt x="197427" y="344054"/>
                  <a:pt x="394855" y="286327"/>
                  <a:pt x="595746" y="235527"/>
                </a:cubicBezTo>
                <a:cubicBezTo>
                  <a:pt x="796637" y="184727"/>
                  <a:pt x="983673" y="136235"/>
                  <a:pt x="1205346" y="96981"/>
                </a:cubicBezTo>
                <a:cubicBezTo>
                  <a:pt x="1427019" y="57726"/>
                  <a:pt x="1676400" y="28863"/>
                  <a:pt x="1925782" y="0"/>
                </a:cubicBezTo>
              </a:path>
            </a:pathLst>
          </a:cu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Chevron 31"/>
          <p:cNvSpPr/>
          <p:nvPr/>
        </p:nvSpPr>
        <p:spPr>
          <a:xfrm rot="19569104">
            <a:off x="4572000" y="1417638"/>
            <a:ext cx="412750" cy="41116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155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11852">
            <a:off x="8262938" y="1773238"/>
            <a:ext cx="506412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56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65">
            <a:off x="7031038" y="3846513"/>
            <a:ext cx="506412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56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0015">
            <a:off x="4065588" y="5346700"/>
            <a:ext cx="50641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56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52">
            <a:off x="7197725" y="414338"/>
            <a:ext cx="512763" cy="500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56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53760">
            <a:off x="5021263" y="4489450"/>
            <a:ext cx="51276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5671" name="TextBox 34"/>
          <p:cNvSpPr txBox="1">
            <a:spLocks noChangeArrowheads="1"/>
          </p:cNvSpPr>
          <p:nvPr/>
        </p:nvSpPr>
        <p:spPr bwMode="auto">
          <a:xfrm>
            <a:off x="1219200" y="5249863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155672" name="TextBox 35"/>
          <p:cNvSpPr txBox="1">
            <a:spLocks noChangeArrowheads="1"/>
          </p:cNvSpPr>
          <p:nvPr/>
        </p:nvSpPr>
        <p:spPr bwMode="auto">
          <a:xfrm>
            <a:off x="4927600" y="5195888"/>
            <a:ext cx="412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155673" name="TextBox 36"/>
          <p:cNvSpPr txBox="1">
            <a:spLocks noChangeArrowheads="1"/>
          </p:cNvSpPr>
          <p:nvPr/>
        </p:nvSpPr>
        <p:spPr bwMode="auto">
          <a:xfrm>
            <a:off x="7446963" y="3143250"/>
            <a:ext cx="3317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155674" name="TextBox 37"/>
          <p:cNvSpPr txBox="1">
            <a:spLocks noChangeArrowheads="1"/>
          </p:cNvSpPr>
          <p:nvPr/>
        </p:nvSpPr>
        <p:spPr bwMode="auto">
          <a:xfrm>
            <a:off x="5064125" y="823913"/>
            <a:ext cx="422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prstClr val="black"/>
                </a:solidFill>
              </a:rPr>
              <a:t>D</a:t>
            </a:r>
          </a:p>
        </p:txBody>
      </p:sp>
      <p:sp>
        <p:nvSpPr>
          <p:cNvPr id="155675" name="TextBox 38"/>
          <p:cNvSpPr txBox="1">
            <a:spLocks noChangeArrowheads="1"/>
          </p:cNvSpPr>
          <p:nvPr/>
        </p:nvSpPr>
        <p:spPr bwMode="auto">
          <a:xfrm>
            <a:off x="8164513" y="742950"/>
            <a:ext cx="4460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155676" name="TextBox 39"/>
          <p:cNvSpPr txBox="1">
            <a:spLocks noChangeArrowheads="1"/>
          </p:cNvSpPr>
          <p:nvPr/>
        </p:nvSpPr>
        <p:spPr bwMode="auto">
          <a:xfrm>
            <a:off x="190500" y="3806825"/>
            <a:ext cx="1295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  <a:latin typeface="Arial Black" pitchFamily="34" charset="0"/>
              </a:rPr>
              <a:t>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Where are we now? </a:t>
            </a:r>
          </a:p>
        </p:txBody>
      </p:sp>
      <p:sp>
        <p:nvSpPr>
          <p:cNvPr id="41" name="Freeform 40"/>
          <p:cNvSpPr/>
          <p:nvPr/>
        </p:nvSpPr>
        <p:spPr>
          <a:xfrm>
            <a:off x="5278438" y="1703388"/>
            <a:ext cx="679450" cy="3090862"/>
          </a:xfrm>
          <a:custGeom>
            <a:avLst/>
            <a:gdLst>
              <a:gd name="connsiteX0" fmla="*/ 235527 w 679028"/>
              <a:gd name="connsiteY0" fmla="*/ 0 h 3089564"/>
              <a:gd name="connsiteX1" fmla="*/ 678873 w 679028"/>
              <a:gd name="connsiteY1" fmla="*/ 914400 h 3089564"/>
              <a:gd name="connsiteX2" fmla="*/ 193963 w 679028"/>
              <a:gd name="connsiteY2" fmla="*/ 2521527 h 3089564"/>
              <a:gd name="connsiteX3" fmla="*/ 0 w 679028"/>
              <a:gd name="connsiteY3" fmla="*/ 3089564 h 308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9028" h="3089564">
                <a:moveTo>
                  <a:pt x="235527" y="0"/>
                </a:moveTo>
                <a:cubicBezTo>
                  <a:pt x="460663" y="247073"/>
                  <a:pt x="685800" y="494146"/>
                  <a:pt x="678873" y="914400"/>
                </a:cubicBezTo>
                <a:cubicBezTo>
                  <a:pt x="671946" y="1334654"/>
                  <a:pt x="307109" y="2159000"/>
                  <a:pt x="193963" y="2521527"/>
                </a:cubicBezTo>
                <a:cubicBezTo>
                  <a:pt x="80817" y="2884054"/>
                  <a:pt x="32327" y="2999509"/>
                  <a:pt x="0" y="3089564"/>
                </a:cubicBezTo>
              </a:path>
            </a:pathLst>
          </a:custGeom>
          <a:noFill/>
          <a:ln w="635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5678" name="TextBox 41"/>
          <p:cNvSpPr txBox="1">
            <a:spLocks noChangeArrowheads="1"/>
          </p:cNvSpPr>
          <p:nvPr/>
        </p:nvSpPr>
        <p:spPr bwMode="auto">
          <a:xfrm>
            <a:off x="7008813" y="1487488"/>
            <a:ext cx="1506537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  <a:latin typeface="Arial Black" pitchFamily="34" charset="0"/>
              </a:rPr>
              <a:t>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Where do we want to be? </a:t>
            </a:r>
          </a:p>
        </p:txBody>
      </p:sp>
      <p:sp>
        <p:nvSpPr>
          <p:cNvPr id="155679" name="TextBox 43"/>
          <p:cNvSpPr txBox="1">
            <a:spLocks noChangeArrowheads="1"/>
          </p:cNvSpPr>
          <p:nvPr/>
        </p:nvSpPr>
        <p:spPr bwMode="auto">
          <a:xfrm rot="-1828280">
            <a:off x="2820988" y="1881188"/>
            <a:ext cx="182562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prstClr val="black"/>
                </a:solidFill>
                <a:latin typeface="Arial Black" pitchFamily="34" charset="0"/>
              </a:rPr>
              <a:t>3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prstClr val="black"/>
                </a:solidFill>
              </a:rPr>
              <a:t>How can we reach there?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720826-959E-4B45-ABE6-6DDC2B57A9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12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rgbClr val="FF6600"/>
          </a:solidFill>
        </p:spPr>
        <p:txBody>
          <a:bodyPr/>
          <a:lstStyle/>
          <a:p>
            <a:pPr eaLnBrk="1" hangingPunct="1"/>
            <a:r>
              <a:rPr lang="nl-NL" sz="2600" smtClean="0">
                <a:latin typeface="Arial Black" pitchFamily="34" charset="0"/>
              </a:rPr>
              <a:t>Conclusion by UN HABITAT on relevance of planning</a:t>
            </a:r>
            <a:endParaRPr lang="en-US" sz="2600" smtClean="0">
              <a:latin typeface="Arial Black" pitchFamily="34" charset="0"/>
            </a:endParaRPr>
          </a:p>
        </p:txBody>
      </p:sp>
      <p:sp>
        <p:nvSpPr>
          <p:cNvPr id="157699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610600" cy="5364163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endParaRPr lang="en-US" sz="2800" smtClean="0"/>
          </a:p>
          <a:p>
            <a:pPr eaLnBrk="1" hangingPunct="1">
              <a:buFont typeface="Wingdings" pitchFamily="2" charset="2"/>
              <a:buChar char="q"/>
            </a:pPr>
            <a:r>
              <a:rPr lang="en-US" sz="2800" smtClean="0"/>
              <a:t>“</a:t>
            </a:r>
            <a:r>
              <a:rPr lang="en-US" smtClean="0">
                <a:latin typeface="Arial" pitchFamily="34" charset="0"/>
                <a:cs typeface="Arial" pitchFamily="34" charset="0"/>
              </a:rPr>
              <a:t>While </a:t>
            </a:r>
            <a:r>
              <a:rPr lang="en-US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forces </a:t>
            </a:r>
            <a:r>
              <a:rPr lang="en-US" smtClean="0">
                <a:latin typeface="Arial" pitchFamily="34" charset="0"/>
                <a:cs typeface="Arial" pitchFamily="34" charset="0"/>
              </a:rPr>
              <a:t>impacting upon the growth and change of </a:t>
            </a:r>
            <a:r>
              <a:rPr lang="en-US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cities have changed dramatically</a:t>
            </a:r>
            <a:r>
              <a:rPr lang="en-US" smtClean="0">
                <a:latin typeface="Arial" pitchFamily="34" charset="0"/>
                <a:cs typeface="Arial" pitchFamily="34" charset="0"/>
              </a:rPr>
              <a:t>, in many parts of the world, </a:t>
            </a:r>
            <a:r>
              <a:rPr lang="en-US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planning systems </a:t>
            </a:r>
            <a:r>
              <a:rPr lang="en-US" smtClean="0">
                <a:latin typeface="Arial" pitchFamily="34" charset="0"/>
                <a:cs typeface="Arial" pitchFamily="34" charset="0"/>
              </a:rPr>
              <a:t>have </a:t>
            </a:r>
            <a:r>
              <a:rPr lang="en-US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changed very little </a:t>
            </a:r>
            <a:r>
              <a:rPr lang="en-US" smtClean="0">
                <a:latin typeface="Arial" pitchFamily="34" charset="0"/>
                <a:cs typeface="Arial" pitchFamily="34" charset="0"/>
              </a:rPr>
              <a:t>and are </a:t>
            </a:r>
            <a:r>
              <a:rPr lang="en-US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now frequent contributors to urban problems </a:t>
            </a:r>
            <a:r>
              <a:rPr lang="en-US" smtClean="0">
                <a:latin typeface="Arial" pitchFamily="34" charset="0"/>
                <a:cs typeface="Arial" pitchFamily="34" charset="0"/>
              </a:rPr>
              <a:t>rather than function as tools for human and environmental improvement.” 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UN HABITAT Global Report 2009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88311-B1F0-47A5-BFAB-D7367BC3D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4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rgbClr val="FF9900"/>
          </a:solidFill>
        </p:spPr>
        <p:txBody>
          <a:bodyPr/>
          <a:lstStyle/>
          <a:p>
            <a:pPr eaLnBrk="1" hangingPunct="1"/>
            <a:r>
              <a:rPr lang="en-US" b="1" dirty="0" smtClean="0"/>
              <a:t>Strands in urban planning </a:t>
            </a:r>
          </a:p>
        </p:txBody>
      </p:sp>
      <p:sp>
        <p:nvSpPr>
          <p:cNvPr id="15872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762000"/>
            <a:ext cx="4038600" cy="57912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mtClean="0">
                <a:solidFill>
                  <a:srgbClr val="000000"/>
                </a:solidFill>
              </a:rPr>
              <a:t>Spontaneity  </a:t>
            </a:r>
          </a:p>
          <a:p>
            <a:pPr>
              <a:buFont typeface="Wingdings" pitchFamily="2" charset="2"/>
              <a:buChar char="Ø"/>
            </a:pPr>
            <a:r>
              <a:rPr lang="en-US" smtClean="0">
                <a:solidFill>
                  <a:srgbClr val="000000"/>
                </a:solidFill>
              </a:rPr>
              <a:t>Muddling through</a:t>
            </a:r>
          </a:p>
          <a:p>
            <a:pPr>
              <a:buFont typeface="Wingdings" pitchFamily="2" charset="2"/>
              <a:buChar char="Ø"/>
            </a:pPr>
            <a:r>
              <a:rPr lang="en-US" smtClean="0">
                <a:solidFill>
                  <a:srgbClr val="000000"/>
                </a:solidFill>
              </a:rPr>
              <a:t>Incremental planning </a:t>
            </a:r>
          </a:p>
          <a:p>
            <a:pPr>
              <a:buFont typeface="Wingdings" pitchFamily="2" charset="2"/>
              <a:buChar char="Ø"/>
            </a:pPr>
            <a:r>
              <a:rPr lang="en-US" smtClean="0">
                <a:solidFill>
                  <a:srgbClr val="000000"/>
                </a:solidFill>
              </a:rPr>
              <a:t>Ad vocative planning </a:t>
            </a:r>
          </a:p>
          <a:p>
            <a:pPr>
              <a:buFont typeface="Wingdings" pitchFamily="2" charset="2"/>
              <a:buChar char="Ø"/>
            </a:pPr>
            <a:r>
              <a:rPr lang="en-US" smtClean="0">
                <a:solidFill>
                  <a:srgbClr val="000000"/>
                </a:solidFill>
              </a:rPr>
              <a:t>Leverage planning </a:t>
            </a:r>
          </a:p>
          <a:p>
            <a:pPr>
              <a:buFont typeface="Wingdings" pitchFamily="2" charset="2"/>
              <a:buChar char="Ø"/>
            </a:pPr>
            <a:r>
              <a:rPr lang="en-US" smtClean="0">
                <a:solidFill>
                  <a:srgbClr val="000000"/>
                </a:solidFill>
              </a:rPr>
              <a:t>Accommodative planning </a:t>
            </a:r>
          </a:p>
          <a:p>
            <a:pPr>
              <a:buFont typeface="Wingdings" pitchFamily="2" charset="2"/>
              <a:buChar char="Ø"/>
            </a:pPr>
            <a:r>
              <a:rPr lang="en-US" smtClean="0">
                <a:solidFill>
                  <a:srgbClr val="000000"/>
                </a:solidFill>
              </a:rPr>
              <a:t>Appreciative planning</a:t>
            </a:r>
          </a:p>
          <a:p>
            <a:pPr>
              <a:buFont typeface="Wingdings" pitchFamily="2" charset="2"/>
              <a:buChar char="Ø"/>
            </a:pPr>
            <a:r>
              <a:rPr lang="en-US" smtClean="0">
                <a:solidFill>
                  <a:srgbClr val="000000"/>
                </a:solidFill>
              </a:rPr>
              <a:t>Inclusive planning </a:t>
            </a:r>
          </a:p>
          <a:p>
            <a:pPr>
              <a:buFont typeface="Wingdings" pitchFamily="2" charset="2"/>
              <a:buChar char="Ø"/>
            </a:pPr>
            <a:r>
              <a:rPr lang="en-US" smtClean="0">
                <a:solidFill>
                  <a:srgbClr val="000000"/>
                </a:solidFill>
              </a:rPr>
              <a:t>Communicative planning </a:t>
            </a:r>
          </a:p>
          <a:p>
            <a:pPr>
              <a:buFont typeface="Wingdings" pitchFamily="2" charset="2"/>
              <a:buChar char="Ø"/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872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038600" cy="57912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Adaptive planning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Collaborative planning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New Urbanism- physical remedies for urban socio-economic problems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Decision theoretic planning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Planning Armageddon 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dirty="0" smtClean="0"/>
              <a:t>Popular planning </a:t>
            </a:r>
          </a:p>
        </p:txBody>
      </p:sp>
      <p:sp>
        <p:nvSpPr>
          <p:cNvPr id="158725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</a:rPr>
              <a:t>Frew Mengistu (PhD) </a:t>
            </a:r>
          </a:p>
        </p:txBody>
      </p:sp>
      <p:sp>
        <p:nvSpPr>
          <p:cNvPr id="1587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E0D571C-0E2B-46F2-8B4C-B434D6584419}" type="slidenum">
              <a:rPr lang="en-US" smtClean="0">
                <a:solidFill>
                  <a:srgbClr val="898989"/>
                </a:solidFill>
              </a:rPr>
              <a:pPr eaLnBrk="1" hangingPunct="1"/>
              <a:t>53</a:t>
            </a:fld>
            <a:endParaRPr lang="en-US" smtClean="0">
              <a:solidFill>
                <a:srgbClr val="898989"/>
              </a:solidFill>
            </a:endParaRPr>
          </a:p>
        </p:txBody>
      </p:sp>
      <p:sp>
        <p:nvSpPr>
          <p:cNvPr id="15872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</a:rPr>
              <a:t>29 Sept 2017</a:t>
            </a:r>
          </a:p>
        </p:txBody>
      </p:sp>
    </p:spTree>
    <p:extLst>
      <p:ext uri="{BB962C8B-B14F-4D97-AF65-F5344CB8AC3E}">
        <p14:creationId xmlns:p14="http://schemas.microsoft.com/office/powerpoint/2010/main" val="16058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3400"/>
          </a:xfrm>
          <a:solidFill>
            <a:srgbClr val="FF6600"/>
          </a:solidFill>
        </p:spPr>
        <p:txBody>
          <a:bodyPr/>
          <a:lstStyle/>
          <a:p>
            <a:pPr eaLnBrk="1" hangingPunct="1"/>
            <a:r>
              <a:rPr lang="nl-NL" sz="2600" dirty="0" smtClean="0">
                <a:latin typeface="Arial Black" pitchFamily="34" charset="0"/>
              </a:rPr>
              <a:t>Planning Cities As Complex Adaptive System</a:t>
            </a:r>
            <a:endParaRPr lang="en-US" sz="2600" dirty="0" smtClean="0">
              <a:latin typeface="Arial Black" pitchFamily="34" charset="0"/>
            </a:endParaRPr>
          </a:p>
        </p:txBody>
      </p:sp>
      <p:sp>
        <p:nvSpPr>
          <p:cNvPr id="157699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8610600" cy="5791200"/>
          </a:xfrm>
        </p:spPr>
        <p:txBody>
          <a:bodyPr/>
          <a:lstStyle/>
          <a:p>
            <a:pPr eaLnBrk="1" hangingPunct="1">
              <a:buFont typeface="Wingdings" pitchFamily="2" charset="2"/>
              <a:buChar char="q"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Our 21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st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century is characterized by complexity, uncertainty and  unpredictability</a:t>
            </a:r>
          </a:p>
          <a:p>
            <a:pPr eaLnBrk="1" hangingPunct="1">
              <a:buFont typeface="Wingdings" pitchFamily="2" charset="2"/>
              <a:buChar char="q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aftermaths of man made and natural disasters are unfolding dramatically </a:t>
            </a:r>
          </a:p>
          <a:p>
            <a:pPr marL="0" indent="0" eaLnBrk="1" hangingPunct="1">
              <a:buNone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None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Some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propositions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Adaptability to climate change and building resilience  cannot depend solely on recourse to authority of the state and decisions of professional planners </a:t>
            </a:r>
          </a:p>
          <a:p>
            <a:pPr marL="0" indent="0" eaLnBrk="1" hangingPunct="1"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988311-B1F0-47A5-BFAB-D7367BC3D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3855"/>
            <a:ext cx="8839200" cy="533400"/>
          </a:xfrm>
          <a:solidFill>
            <a:srgbClr val="FF9900"/>
          </a:solidFill>
        </p:spPr>
        <p:txBody>
          <a:bodyPr/>
          <a:lstStyle/>
          <a:p>
            <a:r>
              <a:rPr lang="en-US" b="1" dirty="0" smtClean="0"/>
              <a:t>Some propositions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33400"/>
            <a:ext cx="8839200" cy="5943600"/>
          </a:xfrm>
        </p:spPr>
        <p:txBody>
          <a:bodyPr/>
          <a:lstStyle/>
          <a:p>
            <a:pPr lvl="0" eaLnBrk="1" hangingPunct="1">
              <a:buFont typeface="Wingdings" pitchFamily="2" charset="2"/>
              <a:buChar char="Ø"/>
            </a:pP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Rather depend on partnership, self-organizing 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networks, grassroots 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mobilization, autonomous action by local actors, use of local experiments and tailor-made processes , participation and cooperation </a:t>
            </a:r>
            <a:endParaRPr lang="en-US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This 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requires a change of paradigm =&gt; government to governance, 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politics 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polity, hierarchy 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 </a:t>
            </a:r>
            <a:r>
              <a:rPr lang="en-US" sz="28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heterarchy</a:t>
            </a:r>
            <a:endParaRPr lang="en-US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None/>
            </a:pPr>
            <a:endParaRPr lang="en-US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Research on informality/self-organization  and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spontaneity might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lend an opportunity to cope up with the 21</a:t>
            </a:r>
            <a:r>
              <a:rPr lang="en-US" sz="2800" b="1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urban challenges.  </a:t>
            </a:r>
          </a:p>
          <a:p>
            <a:pPr marL="0" indent="0" eaLnBrk="1" hangingPunct="1">
              <a:buNone/>
            </a:pP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en-US" sz="2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31C521-7DCB-4F7B-9B79-C66E42687F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177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Program Files\Microsoft Office\MEDIA\CAGCAT10\j0234131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09600"/>
            <a:ext cx="195262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6"/>
          <p:cNvSpPr txBox="1">
            <a:spLocks noChangeArrowheads="1"/>
          </p:cNvSpPr>
          <p:nvPr/>
        </p:nvSpPr>
        <p:spPr bwMode="auto">
          <a:xfrm rot="-1820621">
            <a:off x="528638" y="3432175"/>
            <a:ext cx="8686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nl-NL" sz="4800">
                <a:solidFill>
                  <a:srgbClr val="FF9900"/>
                </a:solidFill>
                <a:latin typeface="Arial Black" pitchFamily="34" charset="0"/>
              </a:rPr>
              <a:t>THANK YOU VERY MUCH</a:t>
            </a:r>
            <a:endParaRPr lang="en-US" sz="4800">
              <a:solidFill>
                <a:srgbClr val="FF9900"/>
              </a:solidFill>
              <a:latin typeface="Arial Black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AD9CA-2CCF-4502-9A78-517953E47A08}" type="slidenum">
              <a:rPr lang="en-US" smtClean="0">
                <a:solidFill>
                  <a:srgbClr val="F0A22E">
                    <a:shade val="75000"/>
                  </a:srgbClr>
                </a:solidFill>
              </a:rPr>
              <a:pPr/>
              <a:t>56</a:t>
            </a:fld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29 Sept 2017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0A22E">
                    <a:shade val="75000"/>
                  </a:srgbClr>
                </a:solidFill>
              </a:rPr>
              <a:t>Frew Mengistu (PhD) </a:t>
            </a:r>
            <a:endParaRPr lang="en-U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1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91600" cy="533400"/>
          </a:xfrm>
          <a:solidFill>
            <a:srgbClr val="FF6600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/>
              <a:t>Informality - Reflections </a:t>
            </a:r>
            <a:endParaRPr lang="en-US" b="1" dirty="0"/>
          </a:p>
        </p:txBody>
      </p:sp>
      <p:sp>
        <p:nvSpPr>
          <p:cNvPr id="120835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94360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smtClean="0"/>
              <a:t>Which of the following settlement is informal? </a:t>
            </a:r>
          </a:p>
          <a:p>
            <a:pPr marL="0" indent="0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1208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3462338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928938"/>
            <a:ext cx="2895600" cy="327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3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000500"/>
            <a:ext cx="3506788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3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1219200"/>
            <a:ext cx="3506787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4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33650"/>
            <a:ext cx="3506788" cy="262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41" name="TextBox 3"/>
          <p:cNvSpPr txBox="1">
            <a:spLocks noChangeArrowheads="1"/>
          </p:cNvSpPr>
          <p:nvPr/>
        </p:nvSpPr>
        <p:spPr bwMode="auto">
          <a:xfrm>
            <a:off x="1616075" y="1219200"/>
            <a:ext cx="68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1</a:t>
            </a:r>
          </a:p>
        </p:txBody>
      </p:sp>
      <p:sp>
        <p:nvSpPr>
          <p:cNvPr id="18442" name="TextBox 6"/>
          <p:cNvSpPr txBox="1">
            <a:spLocks noChangeArrowheads="1"/>
          </p:cNvSpPr>
          <p:nvPr/>
        </p:nvSpPr>
        <p:spPr bwMode="auto">
          <a:xfrm>
            <a:off x="1524000" y="3200400"/>
            <a:ext cx="696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</a:t>
            </a:r>
          </a:p>
        </p:txBody>
      </p:sp>
      <p:sp>
        <p:nvSpPr>
          <p:cNvPr id="18443" name="TextBox 7"/>
          <p:cNvSpPr txBox="1">
            <a:spLocks noChangeArrowheads="1"/>
          </p:cNvSpPr>
          <p:nvPr/>
        </p:nvSpPr>
        <p:spPr bwMode="auto">
          <a:xfrm>
            <a:off x="4495800" y="26035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3</a:t>
            </a:r>
          </a:p>
        </p:txBody>
      </p:sp>
      <p:sp>
        <p:nvSpPr>
          <p:cNvPr id="18444" name="TextBox 8"/>
          <p:cNvSpPr txBox="1">
            <a:spLocks noChangeArrowheads="1"/>
          </p:cNvSpPr>
          <p:nvPr/>
        </p:nvSpPr>
        <p:spPr bwMode="auto">
          <a:xfrm>
            <a:off x="7086600" y="13716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4</a:t>
            </a:r>
          </a:p>
        </p:txBody>
      </p:sp>
      <p:sp>
        <p:nvSpPr>
          <p:cNvPr id="18445" name="TextBox 9"/>
          <p:cNvSpPr txBox="1">
            <a:spLocks noChangeArrowheads="1"/>
          </p:cNvSpPr>
          <p:nvPr/>
        </p:nvSpPr>
        <p:spPr bwMode="auto">
          <a:xfrm>
            <a:off x="7529513" y="3870325"/>
            <a:ext cx="38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5</a:t>
            </a:r>
          </a:p>
        </p:txBody>
      </p:sp>
      <p:pic>
        <p:nvPicPr>
          <p:cNvPr id="12084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6200775"/>
            <a:ext cx="73945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47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</a:rPr>
              <a:t>29 Sept 2017</a:t>
            </a:r>
          </a:p>
        </p:txBody>
      </p:sp>
      <p:sp>
        <p:nvSpPr>
          <p:cNvPr id="120848" name="Footer Placeholder 1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</a:rPr>
              <a:t>Frew Mengistu (PhD) </a:t>
            </a:r>
          </a:p>
        </p:txBody>
      </p:sp>
      <p:sp>
        <p:nvSpPr>
          <p:cNvPr id="120849" name="Slide Number Placeholder 1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43689FC-A510-4009-B17B-1E115D7BD755}" type="slidenum">
              <a:rPr lang="en-US" smtClean="0">
                <a:solidFill>
                  <a:srgbClr val="898989"/>
                </a:solidFill>
              </a:rPr>
              <a:pPr eaLnBrk="1" hangingPunct="1"/>
              <a:t>6</a:t>
            </a:fld>
            <a:endParaRPr lang="en-US" smtClean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68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55"/>
            <a:ext cx="9144000" cy="609600"/>
          </a:xfrm>
          <a:solidFill>
            <a:srgbClr val="FF9900"/>
          </a:solidFill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Favelas in Rio de Janeiro (Brazil)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067800" cy="6019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86211"/>
            <a:ext cx="9019310" cy="599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04107-6B60-4165-8C5F-8E5872D8DC8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32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solidFill>
            <a:schemeClr val="accent6">
              <a:lumMod val="75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nl-NL" sz="3200" dirty="0" smtClean="0">
                <a:latin typeface="Arial Black" pitchFamily="34" charset="0"/>
              </a:rPr>
              <a:t>Location of Informal settlements </a:t>
            </a:r>
            <a:endParaRPr lang="en-US" sz="3200" dirty="0" smtClean="0">
              <a:latin typeface="Arial Black" pitchFamily="34" charset="0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56388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nl-NL" sz="2000" smtClean="0">
                <a:latin typeface="Arial" charset="0"/>
                <a:cs typeface="Arial" charset="0"/>
              </a:rPr>
              <a:t>Location </a:t>
            </a:r>
          </a:p>
          <a:p>
            <a:pPr eaLnBrk="1" hangingPunct="1">
              <a:buFont typeface="Arial" charset="0"/>
              <a:buNone/>
            </a:pPr>
            <a:r>
              <a:rPr lang="nl-NL" sz="2000" smtClean="0"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29 Sept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97F26E-E0BE-4845-9B5C-716F18237C9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Frew Mengistu (PhD)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6631" name="Picture 7" descr="F:\scan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27075"/>
            <a:ext cx="77724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852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18600" cy="533400"/>
          </a:xfrm>
          <a:solidFill>
            <a:srgbClr val="FF6600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rial Black" pitchFamily="34" charset="0"/>
              </a:rPr>
              <a:t>Informality: sectors</a:t>
            </a:r>
            <a:endParaRPr lang="en-US" dirty="0">
              <a:latin typeface="Arial Black" pitchFamily="34" charset="0"/>
            </a:endParaRPr>
          </a:p>
        </p:txBody>
      </p:sp>
      <p:sp>
        <p:nvSpPr>
          <p:cNvPr id="12902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</a:rPr>
              <a:t>29 Sept 2017</a:t>
            </a:r>
          </a:p>
        </p:txBody>
      </p:sp>
      <p:sp>
        <p:nvSpPr>
          <p:cNvPr id="12902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</a:rPr>
              <a:t>Frew Mengistu (PhD) </a:t>
            </a:r>
          </a:p>
        </p:txBody>
      </p:sp>
      <p:sp>
        <p:nvSpPr>
          <p:cNvPr id="12902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F4EDA34-E9B5-4511-B2C9-7BCB00CC5570}" type="slidenum">
              <a:rPr lang="en-US" smtClean="0">
                <a:solidFill>
                  <a:srgbClr val="898989"/>
                </a:solidFill>
              </a:rPr>
              <a:pPr eaLnBrk="1" hangingPunct="1"/>
              <a:t>9</a:t>
            </a:fld>
            <a:endParaRPr lang="en-US" smtClean="0">
              <a:solidFill>
                <a:srgbClr val="898989"/>
              </a:solidFill>
            </a:endParaRPr>
          </a:p>
        </p:txBody>
      </p:sp>
      <p:pic>
        <p:nvPicPr>
          <p:cNvPr id="129030" name="Content Placeholder 6" descr="የurban informality transportation picture ምስል ውጤት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533400"/>
            <a:ext cx="3657600" cy="2895600"/>
          </a:xfrm>
        </p:spPr>
      </p:pic>
      <p:pic>
        <p:nvPicPr>
          <p:cNvPr id="1290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657600"/>
            <a:ext cx="4741863" cy="271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33400"/>
            <a:ext cx="3859213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3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3" y="3657600"/>
            <a:ext cx="4021137" cy="267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83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2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2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1_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3098</Words>
  <Application>Microsoft Office PowerPoint</Application>
  <PresentationFormat>On-screen Show (4:3)</PresentationFormat>
  <Paragraphs>683</Paragraphs>
  <Slides>56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28</vt:i4>
      </vt:variant>
      <vt:variant>
        <vt:lpstr>Slide Titles</vt:lpstr>
      </vt:variant>
      <vt:variant>
        <vt:i4>56</vt:i4>
      </vt:variant>
    </vt:vector>
  </HeadingPairs>
  <TitlesOfParts>
    <vt:vector size="84" baseType="lpstr">
      <vt:lpstr>Office Theme</vt:lpstr>
      <vt:lpstr>2_Office Theme</vt:lpstr>
      <vt:lpstr>1_Office Theme</vt:lpstr>
      <vt:lpstr>Trek</vt:lpstr>
      <vt:lpstr>7_Office Theme</vt:lpstr>
      <vt:lpstr>13_Office Theme</vt:lpstr>
      <vt:lpstr>12_Office Theme</vt:lpstr>
      <vt:lpstr>3_Office Theme</vt:lpstr>
      <vt:lpstr>4_Office Theme</vt:lpstr>
      <vt:lpstr>5_Office Theme</vt:lpstr>
      <vt:lpstr>Default Design</vt:lpstr>
      <vt:lpstr>6_Office Theme</vt:lpstr>
      <vt:lpstr>9_Office Theme</vt:lpstr>
      <vt:lpstr>11_Office Theme</vt:lpstr>
      <vt:lpstr>8_Office Theme</vt:lpstr>
      <vt:lpstr>5_Default Design</vt:lpstr>
      <vt:lpstr>14_Office Theme</vt:lpstr>
      <vt:lpstr>4_Default Design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23_Office Theme</vt:lpstr>
      <vt:lpstr>21_Office Theme</vt:lpstr>
      <vt:lpstr>10_Office Theme</vt:lpstr>
      <vt:lpstr>22_Office Theme</vt:lpstr>
      <vt:lpstr>Why study informality: changing meanings and expanding scopes  By Frew Mengistu (PhD)</vt:lpstr>
      <vt:lpstr>Content</vt:lpstr>
      <vt:lpstr>PowerPoint Presentation</vt:lpstr>
      <vt:lpstr>Formal – informality through pictures </vt:lpstr>
      <vt:lpstr>Formal – informality through pictures </vt:lpstr>
      <vt:lpstr>Informality - Reflections </vt:lpstr>
      <vt:lpstr>Favelas in Rio de Janeiro (Brazil)</vt:lpstr>
      <vt:lpstr>Location of Informal settlements </vt:lpstr>
      <vt:lpstr>Informality: sectors</vt:lpstr>
      <vt:lpstr>Street (side) vending </vt:lpstr>
      <vt:lpstr>Megenagna street vending</vt:lpstr>
      <vt:lpstr>WORKU SEFER: a consolidated settlement</vt:lpstr>
      <vt:lpstr>Informality: livelihood </vt:lpstr>
      <vt:lpstr>PowerPoint Presentation</vt:lpstr>
      <vt:lpstr>Origin of the concept of informality</vt:lpstr>
      <vt:lpstr>Understanding Informality</vt:lpstr>
      <vt:lpstr>Understanding informality</vt:lpstr>
      <vt:lpstr>Informality: categorization </vt:lpstr>
      <vt:lpstr>Understanding informality</vt:lpstr>
      <vt:lpstr>Understanding Informality</vt:lpstr>
      <vt:lpstr>Informality : categorization </vt:lpstr>
      <vt:lpstr>Informal settlements: Local terms </vt:lpstr>
      <vt:lpstr>Lessons from informality</vt:lpstr>
      <vt:lpstr>Cocktail of Approaches to manage informal settlements  </vt:lpstr>
      <vt:lpstr>Regularization  vs Incorporation </vt:lpstr>
      <vt:lpstr>PowerPoint Presentation</vt:lpstr>
      <vt:lpstr>Urban &amp; Rural Population 1950-2030 </vt:lpstr>
      <vt:lpstr>Urban curve /logistic curve </vt:lpstr>
      <vt:lpstr>Levels of Urbanization International Comparison </vt:lpstr>
      <vt:lpstr>Urbanization Level and GDP</vt:lpstr>
      <vt:lpstr>Categories of countries by urban transition </vt:lpstr>
      <vt:lpstr>Categories of countries by urban transition </vt:lpstr>
      <vt:lpstr>Categories of countries by urban transition </vt:lpstr>
      <vt:lpstr>What matters is the way we manage informality</vt:lpstr>
      <vt:lpstr>Continuum in Tenure Right</vt:lpstr>
      <vt:lpstr>PowerPoint Presentation</vt:lpstr>
      <vt:lpstr>Basic concepts- formal vs. informal institutions </vt:lpstr>
      <vt:lpstr>Typology of Formal-informal Institutional Interactions/Interfaces   </vt:lpstr>
      <vt:lpstr>Modelling formal-informal institutional interfaces </vt:lpstr>
      <vt:lpstr>Modelling formal-informal institutional interfaces </vt:lpstr>
      <vt:lpstr>Cases of the development of informal institutions for Chinese transformation</vt:lpstr>
      <vt:lpstr>China</vt:lpstr>
      <vt:lpstr>China </vt:lpstr>
      <vt:lpstr>India: the Functioning Anarchy </vt:lpstr>
      <vt:lpstr>India: the Functioning Anarchy </vt:lpstr>
      <vt:lpstr>PowerPoint Presentation</vt:lpstr>
      <vt:lpstr>Informality : some figures… </vt:lpstr>
      <vt:lpstr>21st century urban challenges</vt:lpstr>
      <vt:lpstr>Number of natural disasters 1900-2012</vt:lpstr>
      <vt:lpstr>PLANNING RESPONSES </vt:lpstr>
      <vt:lpstr>Strategic planning </vt:lpstr>
      <vt:lpstr>Conclusion by UN HABITAT on relevance of planning</vt:lpstr>
      <vt:lpstr>Strands in urban planning </vt:lpstr>
      <vt:lpstr>Planning Cities As Complex Adaptive System</vt:lpstr>
      <vt:lpstr>Some propositions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Trial slides</dc:title>
  <dc:creator>Firew</dc:creator>
  <cp:lastModifiedBy>Firew</cp:lastModifiedBy>
  <cp:revision>71</cp:revision>
  <dcterms:created xsi:type="dcterms:W3CDTF">2017-09-12T08:20:11Z</dcterms:created>
  <dcterms:modified xsi:type="dcterms:W3CDTF">2017-09-29T03:18:26Z</dcterms:modified>
</cp:coreProperties>
</file>