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4"/>
  </p:notesMasterIdLst>
  <p:sldIdLst>
    <p:sldId id="354" r:id="rId2"/>
    <p:sldId id="1014" r:id="rId3"/>
    <p:sldId id="1029" r:id="rId4"/>
    <p:sldId id="1030" r:id="rId5"/>
    <p:sldId id="1043" r:id="rId6"/>
    <p:sldId id="1036" r:id="rId7"/>
    <p:sldId id="1007" r:id="rId8"/>
    <p:sldId id="1112" r:id="rId9"/>
    <p:sldId id="1113" r:id="rId10"/>
    <p:sldId id="1114" r:id="rId11"/>
    <p:sldId id="1115" r:id="rId12"/>
    <p:sldId id="1133" r:id="rId13"/>
    <p:sldId id="1122" r:id="rId14"/>
    <p:sldId id="1130" r:id="rId15"/>
    <p:sldId id="1050" r:id="rId16"/>
    <p:sldId id="1051" r:id="rId17"/>
    <p:sldId id="1052" r:id="rId18"/>
    <p:sldId id="1055" r:id="rId19"/>
    <p:sldId id="1134" r:id="rId20"/>
    <p:sldId id="1059" r:id="rId21"/>
    <p:sldId id="1060" r:id="rId22"/>
    <p:sldId id="1067" r:id="rId23"/>
    <p:sldId id="1069" r:id="rId24"/>
    <p:sldId id="1135" r:id="rId25"/>
    <p:sldId id="1072" r:id="rId26"/>
    <p:sldId id="1075" r:id="rId27"/>
    <p:sldId id="1074" r:id="rId28"/>
    <p:sldId id="1076" r:id="rId29"/>
    <p:sldId id="1080" r:id="rId30"/>
    <p:sldId id="1081" r:id="rId31"/>
    <p:sldId id="1082" r:id="rId32"/>
    <p:sldId id="1083" r:id="rId33"/>
    <p:sldId id="1084" r:id="rId34"/>
    <p:sldId id="1085" r:id="rId35"/>
    <p:sldId id="1091" r:id="rId36"/>
    <p:sldId id="1092" r:id="rId37"/>
    <p:sldId id="1093" r:id="rId38"/>
    <p:sldId id="1094" r:id="rId39"/>
    <p:sldId id="1095" r:id="rId40"/>
    <p:sldId id="1099" r:id="rId41"/>
    <p:sldId id="1100" r:id="rId42"/>
    <p:sldId id="1101" r:id="rId43"/>
    <p:sldId id="1102" r:id="rId44"/>
    <p:sldId id="1104" r:id="rId45"/>
    <p:sldId id="1105" r:id="rId46"/>
    <p:sldId id="1106" r:id="rId47"/>
    <p:sldId id="1107" r:id="rId48"/>
    <p:sldId id="1108" r:id="rId49"/>
    <p:sldId id="1109" r:id="rId50"/>
    <p:sldId id="1110" r:id="rId51"/>
    <p:sldId id="1042" r:id="rId52"/>
    <p:sldId id="710" r:id="rId53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FF33"/>
    <a:srgbClr val="EAEAEA"/>
    <a:srgbClr val="FFFF99"/>
    <a:srgbClr val="FF6600"/>
    <a:srgbClr val="DDDDDD"/>
    <a:srgbClr val="C0C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5" autoAdjust="0"/>
    <p:restoredTop sz="94595" autoAdjust="0"/>
  </p:normalViewPr>
  <p:slideViewPr>
    <p:cSldViewPr snapToGrid="0">
      <p:cViewPr>
        <p:scale>
          <a:sx n="90" d="100"/>
          <a:sy n="90" d="100"/>
        </p:scale>
        <p:origin x="-1120" y="-80"/>
      </p:cViewPr>
      <p:guideLst>
        <p:guide orient="horz" pos="2818"/>
        <p:guide pos="4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0"/>
    </p:cViewPr>
  </p:sorterViewPr>
  <p:notesViewPr>
    <p:cSldViewPr snapToGrid="0" snapToObjects="1">
      <p:cViewPr varScale="1">
        <p:scale>
          <a:sx n="73" d="100"/>
          <a:sy n="73" d="100"/>
        </p:scale>
        <p:origin x="-4064" y="-112"/>
      </p:cViewPr>
      <p:guideLst>
        <p:guide orient="horz" pos="3223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0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9AB96698-F71D-4BFD-9420-8035DAE0C6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122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9C1BF3B-125B-49DF-BD0A-CAE285923870}" type="slidenum">
              <a:rPr lang="de-DE" sz="1300" b="0" smtClean="0"/>
              <a:pPr/>
              <a:t>1</a:t>
            </a:fld>
            <a:endParaRPr lang="de-DE" sz="1300" b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83B6AE-A596-438A-B092-DEF5C572F14F}" type="slidenum">
              <a:rPr lang="de-DE" sz="1300" b="0" smtClean="0"/>
              <a:pPr/>
              <a:t>12</a:t>
            </a:fld>
            <a:endParaRPr lang="de-DE" sz="1300" b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C591FD-23BE-4DF0-9B0B-0C28E8A31BEF}" type="slidenum">
              <a:rPr lang="de-DE" sz="1300" b="0" smtClean="0"/>
              <a:pPr/>
              <a:t>13</a:t>
            </a:fld>
            <a:endParaRPr lang="de-DE" sz="1300" b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3C63A1-F108-405A-A692-077F4C635CD3}" type="slidenum">
              <a:rPr lang="de-DE" sz="1300" b="0" smtClean="0"/>
              <a:pPr/>
              <a:t>15</a:t>
            </a:fld>
            <a:endParaRPr lang="de-DE" sz="1300" b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91B9FD6-A656-4784-A25F-C95C509D0247}" type="slidenum">
              <a:rPr lang="de-DE" sz="1300" b="0" smtClean="0"/>
              <a:pPr/>
              <a:t>16</a:t>
            </a:fld>
            <a:endParaRPr lang="de-DE" sz="1300" b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8AA49-D3FD-6345-8532-5CE91B00274E}" type="slidenum">
              <a:rPr lang="de-DE"/>
              <a:pPr/>
              <a:t>18</a:t>
            </a:fld>
            <a:endParaRPr lang="de-DE"/>
          </a:p>
        </p:txBody>
      </p:sp>
      <p:sp>
        <p:nvSpPr>
          <p:cNvPr id="121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83738" indent="-301438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2057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880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1703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6526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31349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6172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40995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563CAA3E-BEA9-FF4C-8208-E11DAE44BCD2}" type="slidenum">
              <a:rPr lang="de-DE">
                <a:latin typeface="Times New Roman" charset="0"/>
              </a:rPr>
              <a:pPr eaLnBrk="1" hangingPunct="1"/>
              <a:t>26</a:t>
            </a:fld>
            <a:endParaRPr lang="de-DE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83738" indent="-301438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2057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880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170351" indent="-2411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6526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31349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6172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4099552" indent="-24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70739069-D4C9-F94F-A09D-1E79B9E7E5E3}" type="slidenum">
              <a:rPr lang="de-DE">
                <a:latin typeface="Times New Roman" charset="0"/>
              </a:rPr>
              <a:pPr eaLnBrk="1" hangingPunct="1"/>
              <a:t>27</a:t>
            </a:fld>
            <a:endParaRPr lang="de-DE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69930" indent="-296126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84509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58313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132115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605919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079724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553527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027330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86CF8855-42CB-421C-91CE-3E53AA06F5AB}" type="slidenum">
              <a:rPr lang="de-DE" smtClean="0">
                <a:latin typeface="Times New Roman" pitchFamily="18" charset="0"/>
              </a:rPr>
              <a:pPr eaLnBrk="1" hangingPunct="1"/>
              <a:t>38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9" y="768350"/>
            <a:ext cx="5114925" cy="383698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69930" indent="-296126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84509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58313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132115" indent="-23690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605919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079724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553527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027330" indent="-2369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0E709EEF-BC40-41D6-8E75-36710B7CA7D0}" type="slidenum">
              <a:rPr lang="de-DE" smtClean="0">
                <a:latin typeface="Times New Roman" pitchFamily="18" charset="0"/>
              </a:rPr>
              <a:pPr eaLnBrk="1" hangingPunct="1"/>
              <a:t>39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9" y="768350"/>
            <a:ext cx="5114925" cy="3836988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69993" indent="-29615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84605" indent="-23692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58447" indent="-23692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132289" indent="-236921" eaLnBrk="0" hangingPunct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FCE05992-D867-409D-8993-DB8BF75B649F}" type="slidenum">
              <a:rPr lang="de-DE" smtClean="0">
                <a:latin typeface="Times New Roman" pitchFamily="18" charset="0"/>
              </a:rPr>
              <a:pPr eaLnBrk="1" hangingPunct="1"/>
              <a:t>51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0BCD811-02E5-4635-9C9F-4B7D44C23909}" type="slidenum">
              <a:rPr lang="de-DE" sz="1300" b="0" smtClean="0"/>
              <a:pPr/>
              <a:t>52</a:t>
            </a:fld>
            <a:endParaRPr lang="de-DE" sz="1300" b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6698-F71D-4BFD-9420-8035DAE0C694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9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9C1BF3B-125B-49DF-BD0A-CAE285923870}" type="slidenum">
              <a:rPr lang="de-DE" sz="1300" b="0" smtClean="0"/>
              <a:pPr/>
              <a:t>5</a:t>
            </a:fld>
            <a:endParaRPr lang="de-DE" sz="1300" b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83B6AE-A596-438A-B092-DEF5C572F14F}" type="slidenum">
              <a:rPr lang="de-DE" sz="1300" b="0" smtClean="0"/>
              <a:pPr/>
              <a:t>6</a:t>
            </a:fld>
            <a:endParaRPr lang="de-DE" sz="1300" b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83B6AE-A596-438A-B092-DEF5C572F14F}" type="slidenum">
              <a:rPr lang="de-DE" sz="1300" b="0" smtClean="0"/>
              <a:pPr/>
              <a:t>7</a:t>
            </a:fld>
            <a:endParaRPr lang="de-DE" sz="1300" b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91B9FD6-A656-4784-A25F-C95C509D0247}" type="slidenum">
              <a:rPr lang="de-DE" sz="1300" b="0" smtClean="0"/>
              <a:pPr/>
              <a:t>9</a:t>
            </a:fld>
            <a:endParaRPr lang="de-DE" sz="1300" b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91B9FD6-A656-4784-A25F-C95C509D0247}" type="slidenum">
              <a:rPr lang="de-DE" sz="1300" b="0" smtClean="0"/>
              <a:pPr/>
              <a:t>11</a:t>
            </a:fld>
            <a:endParaRPr lang="de-DE" sz="1300" b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8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96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467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467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20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4467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15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06 May 2011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Uwe Altrock - Urban Regeneration in Germany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CE135-BD25-459E-AC78-D0C1F0C3E8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702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06 May 2011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Uwe Altrock - Urban Regeneration in Germany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A9005-27EB-4462-BC31-19321F618A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2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26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9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0100" y="1673225"/>
            <a:ext cx="3836988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9488" y="1673225"/>
            <a:ext cx="3838575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23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88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63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0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3781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60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1673225"/>
            <a:ext cx="7827963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027" name="Line 37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" name="Rectangle 42"/>
          <p:cNvSpPr>
            <a:spLocks noChangeArrowheads="1"/>
          </p:cNvSpPr>
          <p:nvPr userDrawn="1"/>
        </p:nvSpPr>
        <p:spPr bwMode="auto">
          <a:xfrm>
            <a:off x="0" y="6116638"/>
            <a:ext cx="809625" cy="269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9" name="Rectangle 43"/>
          <p:cNvSpPr>
            <a:spLocks noChangeArrowheads="1"/>
          </p:cNvSpPr>
          <p:nvPr userDrawn="1"/>
        </p:nvSpPr>
        <p:spPr bwMode="auto">
          <a:xfrm>
            <a:off x="8636000" y="0"/>
            <a:ext cx="269875" cy="141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0" name="Line 48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Rectangle 65"/>
          <p:cNvSpPr>
            <a:spLocks noChangeArrowheads="1"/>
          </p:cNvSpPr>
          <p:nvPr userDrawn="1"/>
        </p:nvSpPr>
        <p:spPr bwMode="auto">
          <a:xfrm>
            <a:off x="2159000" y="6116638"/>
            <a:ext cx="269875" cy="269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3" name="Rectangle 66"/>
          <p:cNvSpPr>
            <a:spLocks noChangeArrowheads="1"/>
          </p:cNvSpPr>
          <p:nvPr userDrawn="1"/>
        </p:nvSpPr>
        <p:spPr bwMode="auto">
          <a:xfrm>
            <a:off x="2700338" y="6115050"/>
            <a:ext cx="269875" cy="2714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4" name="Rectangle 67"/>
          <p:cNvSpPr>
            <a:spLocks noChangeArrowheads="1"/>
          </p:cNvSpPr>
          <p:nvPr userDrawn="1"/>
        </p:nvSpPr>
        <p:spPr bwMode="auto">
          <a:xfrm>
            <a:off x="323850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5" name="Rectangle 68"/>
          <p:cNvSpPr>
            <a:spLocks noChangeArrowheads="1"/>
          </p:cNvSpPr>
          <p:nvPr userDrawn="1"/>
        </p:nvSpPr>
        <p:spPr bwMode="auto">
          <a:xfrm>
            <a:off x="377825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6" name="Rectangle 69"/>
          <p:cNvSpPr>
            <a:spLocks noChangeArrowheads="1"/>
          </p:cNvSpPr>
          <p:nvPr userDrawn="1"/>
        </p:nvSpPr>
        <p:spPr bwMode="auto">
          <a:xfrm>
            <a:off x="431800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7" name="Rectangle 70"/>
          <p:cNvSpPr>
            <a:spLocks noChangeArrowheads="1"/>
          </p:cNvSpPr>
          <p:nvPr userDrawn="1"/>
        </p:nvSpPr>
        <p:spPr bwMode="auto">
          <a:xfrm>
            <a:off x="4860925" y="6116638"/>
            <a:ext cx="268288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8" name="Rectangle 71"/>
          <p:cNvSpPr>
            <a:spLocks noChangeArrowheads="1"/>
          </p:cNvSpPr>
          <p:nvPr userDrawn="1"/>
        </p:nvSpPr>
        <p:spPr bwMode="auto">
          <a:xfrm>
            <a:off x="5397500" y="6115050"/>
            <a:ext cx="269875" cy="2714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39" name="Rectangle 72"/>
          <p:cNvSpPr>
            <a:spLocks noChangeArrowheads="1"/>
          </p:cNvSpPr>
          <p:nvPr userDrawn="1"/>
        </p:nvSpPr>
        <p:spPr bwMode="auto">
          <a:xfrm>
            <a:off x="593725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40" name="Rectangle 73"/>
          <p:cNvSpPr>
            <a:spLocks noChangeArrowheads="1"/>
          </p:cNvSpPr>
          <p:nvPr userDrawn="1"/>
        </p:nvSpPr>
        <p:spPr bwMode="auto">
          <a:xfrm>
            <a:off x="647700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41" name="Rectangle 74"/>
          <p:cNvSpPr>
            <a:spLocks noChangeArrowheads="1"/>
          </p:cNvSpPr>
          <p:nvPr userDrawn="1"/>
        </p:nvSpPr>
        <p:spPr bwMode="auto">
          <a:xfrm>
            <a:off x="7019925" y="6116638"/>
            <a:ext cx="268288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42" name="Rectangle 76"/>
          <p:cNvSpPr>
            <a:spLocks noChangeArrowheads="1"/>
          </p:cNvSpPr>
          <p:nvPr userDrawn="1"/>
        </p:nvSpPr>
        <p:spPr bwMode="auto">
          <a:xfrm>
            <a:off x="7556500" y="6116638"/>
            <a:ext cx="6127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3" name="Rectangle 77"/>
          <p:cNvSpPr>
            <a:spLocks noChangeArrowheads="1"/>
          </p:cNvSpPr>
          <p:nvPr userDrawn="1"/>
        </p:nvSpPr>
        <p:spPr bwMode="auto">
          <a:xfrm>
            <a:off x="8096250" y="6116638"/>
            <a:ext cx="74612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4" name="Rectangle 78"/>
          <p:cNvSpPr>
            <a:spLocks noChangeArrowheads="1"/>
          </p:cNvSpPr>
          <p:nvPr userDrawn="1"/>
        </p:nvSpPr>
        <p:spPr bwMode="auto">
          <a:xfrm>
            <a:off x="8636000" y="6116638"/>
            <a:ext cx="269875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5" name="Rectangle 79"/>
          <p:cNvSpPr>
            <a:spLocks noChangeArrowheads="1"/>
          </p:cNvSpPr>
          <p:nvPr userDrawn="1"/>
        </p:nvSpPr>
        <p:spPr bwMode="auto">
          <a:xfrm>
            <a:off x="9178925" y="6116638"/>
            <a:ext cx="268288" cy="2698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6" name="Rectangle 80"/>
          <p:cNvSpPr>
            <a:spLocks noChangeArrowheads="1"/>
          </p:cNvSpPr>
          <p:nvPr userDrawn="1"/>
        </p:nvSpPr>
        <p:spPr bwMode="auto">
          <a:xfrm>
            <a:off x="1081088" y="6115050"/>
            <a:ext cx="269875" cy="269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47" name="Rectangle 81"/>
          <p:cNvSpPr>
            <a:spLocks noChangeArrowheads="1"/>
          </p:cNvSpPr>
          <p:nvPr userDrawn="1"/>
        </p:nvSpPr>
        <p:spPr bwMode="auto">
          <a:xfrm>
            <a:off x="1603375" y="6113463"/>
            <a:ext cx="269875" cy="2714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  <p:sp>
        <p:nvSpPr>
          <p:cNvPr id="1048" name="Text Box 82"/>
          <p:cNvSpPr txBox="1">
            <a:spLocks noChangeArrowheads="1"/>
          </p:cNvSpPr>
          <p:nvPr userDrawn="1"/>
        </p:nvSpPr>
        <p:spPr bwMode="auto">
          <a:xfrm>
            <a:off x="7573963" y="6149975"/>
            <a:ext cx="16335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b="0" dirty="0" smtClean="0">
                <a:solidFill>
                  <a:schemeClr val="bg1"/>
                </a:solidFill>
              </a:rPr>
              <a:t>Dortmund, 22</a:t>
            </a:r>
            <a:r>
              <a:rPr lang="de-DE" sz="800" b="0" baseline="0" dirty="0" smtClean="0">
                <a:solidFill>
                  <a:schemeClr val="bg1"/>
                </a:solidFill>
              </a:rPr>
              <a:t> Jan 2014</a:t>
            </a:r>
            <a:endParaRPr lang="de-DE" sz="800" b="0" dirty="0" smtClean="0">
              <a:solidFill>
                <a:schemeClr val="bg1"/>
              </a:solidFill>
            </a:endParaRPr>
          </a:p>
        </p:txBody>
      </p:sp>
      <p:sp>
        <p:nvSpPr>
          <p:cNvPr id="1049" name="Rectangle 84"/>
          <p:cNvSpPr>
            <a:spLocks noChangeArrowheads="1"/>
          </p:cNvSpPr>
          <p:nvPr userDrawn="1"/>
        </p:nvSpPr>
        <p:spPr bwMode="auto">
          <a:xfrm>
            <a:off x="1077913" y="6121400"/>
            <a:ext cx="269875" cy="2714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►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pielplatz_wasserturm_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772"/>
            <a:ext cx="9166215" cy="688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4229068"/>
            <a:ext cx="9144000" cy="175432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>
                <a:solidFill>
                  <a:srgbClr val="000000"/>
                </a:solidFill>
              </a:rPr>
              <a:t>Uwe </a:t>
            </a:r>
            <a:r>
              <a:rPr lang="de-DE" dirty="0" err="1">
                <a:solidFill>
                  <a:srgbClr val="000000"/>
                </a:solidFill>
              </a:rPr>
              <a:t>Altrock</a:t>
            </a: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smtClean="0"/>
              <a:t>The </a:t>
            </a:r>
            <a:r>
              <a:rPr lang="de-DE" dirty="0" err="1" smtClean="0"/>
              <a:t>Social</a:t>
            </a:r>
            <a:r>
              <a:rPr lang="de-DE" dirty="0" smtClean="0"/>
              <a:t> Dimension </a:t>
            </a:r>
            <a:r>
              <a:rPr lang="de-DE" dirty="0" err="1" smtClean="0"/>
              <a:t>of</a:t>
            </a:r>
            <a:r>
              <a:rPr lang="de-DE" dirty="0" smtClean="0"/>
              <a:t> Urban Regeneration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3" descr="mischung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" y="1422174"/>
            <a:ext cx="6684578" cy="45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smtClean="0"/>
              <a:t>Urban </a:t>
            </a:r>
            <a:r>
              <a:rPr lang="de-DE" sz="4000" b="0" kern="0" dirty="0" err="1" smtClean="0"/>
              <a:t>problems</a:t>
            </a:r>
            <a:r>
              <a:rPr lang="de-DE" sz="4000" b="0" kern="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15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pic>
        <p:nvPicPr>
          <p:cNvPr id="13316" name="Picture 4" descr="D:\verundvortraege\2010_koller\meisterbilder\meister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13995" r="25007" b="19750"/>
          <a:stretch/>
        </p:blipFill>
        <p:spPr bwMode="auto">
          <a:xfrm>
            <a:off x="-1" y="0"/>
            <a:ext cx="4847771" cy="68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verundvortraege\2010_koller\meisterbilder\meister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3204" y="1368536"/>
            <a:ext cx="3822700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2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ubebauungkottbusserto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6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early practice of regeneration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1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pic>
        <p:nvPicPr>
          <p:cNvPr id="39939" name="Picture 3" descr="D:\verundvortraege\2010_koller\meisterbilder\meister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2514" y="1015999"/>
            <a:ext cx="2947377" cy="499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smtClean="0"/>
              <a:t>Early </a:t>
            </a:r>
            <a:r>
              <a:rPr lang="de-DE" sz="4000" b="0" kern="0" dirty="0" err="1" smtClean="0"/>
              <a:t>criticisms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110495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3" name="Picture 3" descr="kaputtbesitz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67" y="1383270"/>
            <a:ext cx="7004788" cy="44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smtClean="0"/>
              <a:t>Public </a:t>
            </a:r>
            <a:r>
              <a:rPr lang="de-DE" sz="4000" b="0" kern="0" dirty="0" err="1" smtClean="0"/>
              <a:t>resistance</a:t>
            </a:r>
            <a:endParaRPr lang="de-DE" sz="4000" b="0" kern="0" dirty="0" smtClean="0"/>
          </a:p>
          <a:p>
            <a:pPr eaLnBrk="1" hangingPunct="1">
              <a:defRPr/>
            </a:pP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127946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1458686"/>
            <a:ext cx="81629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Careful</a:t>
            </a:r>
            <a:r>
              <a:rPr lang="de-DE" sz="4000" b="0" kern="0" dirty="0" smtClean="0"/>
              <a:t> urban </a:t>
            </a:r>
            <a:r>
              <a:rPr lang="de-DE" sz="4000" b="0" kern="0" dirty="0" err="1" smtClean="0"/>
              <a:t>regeneration</a:t>
            </a:r>
            <a:endParaRPr lang="de-DE" sz="4000" b="0" kern="0" dirty="0" smtClean="0"/>
          </a:p>
          <a:p>
            <a:pPr eaLnBrk="1" hangingPunct="1">
              <a:defRPr/>
            </a:pP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84625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pic>
        <p:nvPicPr>
          <p:cNvPr id="13315" name="Picture 3" descr="D:\verundvortraege\2010_koller\meisterbilder\meister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2678" r="3733" b="2507"/>
          <a:stretch/>
        </p:blipFill>
        <p:spPr bwMode="auto">
          <a:xfrm rot="10800000">
            <a:off x="2191656" y="1001485"/>
            <a:ext cx="4862286" cy="50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Twelve</a:t>
            </a:r>
            <a:r>
              <a:rPr lang="de-DE" sz="4000" b="0" kern="0" dirty="0" smtClean="0"/>
              <a:t> </a:t>
            </a:r>
            <a:r>
              <a:rPr lang="de-DE" sz="4000" b="0" kern="0" dirty="0" err="1"/>
              <a:t>P</a:t>
            </a:r>
            <a:r>
              <a:rPr lang="de-DE" sz="4000" b="0" kern="0" dirty="0" err="1" smtClean="0"/>
              <a:t>rinciples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420820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1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 smtClean="0"/>
          </a:p>
        </p:txBody>
      </p:sp>
      <p:sp>
        <p:nvSpPr>
          <p:cNvPr id="1026052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720000" y="1440000"/>
            <a:ext cx="7919503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Urban </a:t>
            </a:r>
            <a:r>
              <a:rPr lang="en-US" sz="2400" dirty="0"/>
              <a:t>renewal must be planned with the current residents and entrepreneurs. Their tangible rights must be respected.</a:t>
            </a:r>
          </a:p>
          <a:p>
            <a:pPr eaLnBrk="1" hangingPunct="1">
              <a:defRPr/>
            </a:pPr>
            <a:r>
              <a:rPr lang="en-US" sz="2400" dirty="0"/>
              <a:t>The renewal of houses and buildings must be gradual and must be completed little by little.</a:t>
            </a:r>
          </a:p>
          <a:p>
            <a:pPr eaLnBrk="1" hangingPunct="1">
              <a:defRPr/>
            </a:pPr>
            <a:r>
              <a:rPr lang="en-US" sz="2400" dirty="0"/>
              <a:t>The physical situation must be improved by minimum demolition, by green development in courtyards, and by the decoration of facades.</a:t>
            </a:r>
          </a:p>
          <a:p>
            <a:pPr eaLnBrk="1" hangingPunct="1">
              <a:defRPr/>
            </a:pPr>
            <a:r>
              <a:rPr lang="en-US" sz="2400" dirty="0"/>
              <a:t>Public facilities such as streets, squares and parks must be renewed and preserved in accordance with public needs.</a:t>
            </a: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Twelve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Principles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121602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/>
              <a:t>Ökonomische Wirkungen</a:t>
            </a:r>
          </a:p>
        </p:txBody>
      </p:sp>
      <p:pic>
        <p:nvPicPr>
          <p:cNvPr id="1213443" name="Picture 3" descr="10b Oranienburger 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4" name="Picture 4" descr="10a Oranienburger 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87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fbegruenung_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333038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514572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legacy of careful urban regeneration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1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smtClean="0"/>
              <a:t>Outline</a:t>
            </a:r>
          </a:p>
        </p:txBody>
      </p:sp>
      <p:sp>
        <p:nvSpPr>
          <p:cNvPr id="9222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720000" y="1440000"/>
            <a:ext cx="7913936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Introduction</a:t>
            </a:r>
          </a:p>
          <a:p>
            <a:pPr eaLnBrk="1" hangingPunct="1">
              <a:defRPr/>
            </a:pPr>
            <a:r>
              <a:rPr lang="en-US" sz="2800" dirty="0" smtClean="0"/>
              <a:t>Policy approaches and experiences</a:t>
            </a:r>
          </a:p>
          <a:p>
            <a:pPr eaLnBrk="1" hangingPunct="1">
              <a:defRPr/>
            </a:pPr>
            <a:r>
              <a:rPr lang="en-US" sz="2800" dirty="0" smtClean="0"/>
              <a:t>The German case</a:t>
            </a: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Conclusions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39603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3" descr="spandauervorstadt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r="1419" b="76987"/>
          <a:stretch>
            <a:fillRect/>
          </a:stretch>
        </p:blipFill>
        <p:spPr bwMode="auto">
          <a:xfrm>
            <a:off x="1835150" y="2629536"/>
            <a:ext cx="54737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spandauervorstadt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0" b="39674"/>
          <a:stretch>
            <a:fillRect/>
          </a:stretch>
        </p:blipFill>
        <p:spPr bwMode="auto">
          <a:xfrm>
            <a:off x="1835150" y="1125538"/>
            <a:ext cx="54737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■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de-DE" sz="4000" b="0" dirty="0" err="1" smtClean="0"/>
              <a:t>Livability</a:t>
            </a:r>
            <a:endParaRPr lang="de-DE" sz="4000" b="0" dirty="0" smtClean="0"/>
          </a:p>
        </p:txBody>
      </p:sp>
    </p:spTree>
    <p:extLst>
      <p:ext uri="{BB962C8B-B14F-4D97-AF65-F5344CB8AC3E}">
        <p14:creationId xmlns:p14="http://schemas.microsoft.com/office/powerpoint/2010/main" val="350810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3" descr="spandauervorstadt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41513"/>
            <a:ext cx="32035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spandauervorstadt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225"/>
            <a:ext cx="5580063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■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de-DE" sz="4000" b="0" dirty="0" smtClean="0"/>
              <a:t>Traffic </a:t>
            </a:r>
            <a:r>
              <a:rPr lang="de-DE" sz="4000" b="0" dirty="0" err="1" smtClean="0"/>
              <a:t>calming</a:t>
            </a:r>
            <a:endParaRPr lang="de-DE" sz="4000" b="0" dirty="0" smtClean="0"/>
          </a:p>
        </p:txBody>
      </p:sp>
    </p:spTree>
    <p:extLst>
      <p:ext uri="{BB962C8B-B14F-4D97-AF65-F5344CB8AC3E}">
        <p14:creationId xmlns:p14="http://schemas.microsoft.com/office/powerpoint/2010/main" val="306684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Preservation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listed</a:t>
            </a:r>
            <a:r>
              <a:rPr lang="de-DE" sz="4000" dirty="0" smtClean="0"/>
              <a:t> </a:t>
            </a:r>
            <a:r>
              <a:rPr lang="de-DE" sz="4000" dirty="0" err="1" smtClean="0"/>
              <a:t>structures</a:t>
            </a:r>
            <a:endParaRPr lang="de-DE" sz="4000" dirty="0" smtClean="0"/>
          </a:p>
        </p:txBody>
      </p:sp>
      <p:pic>
        <p:nvPicPr>
          <p:cNvPr id="12" name="Bild 11" descr="koppenplatz12_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217"/>
            <a:ext cx="4534915" cy="3884911"/>
          </a:xfrm>
          <a:prstGeom prst="rect">
            <a:avLst/>
          </a:prstGeom>
        </p:spPr>
      </p:pic>
      <p:pic>
        <p:nvPicPr>
          <p:cNvPr id="6" name="Bild 5" descr="oranienb_kunsthof02_2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13" y="1706243"/>
            <a:ext cx="4252788" cy="38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smtClean="0"/>
              <a:t>Adaptive </a:t>
            </a:r>
            <a:r>
              <a:rPr lang="de-DE" sz="4000" dirty="0" err="1" smtClean="0"/>
              <a:t>reuse</a:t>
            </a:r>
            <a:endParaRPr lang="de-DE" sz="4000" dirty="0" smtClean="0"/>
          </a:p>
        </p:txBody>
      </p:sp>
      <p:pic>
        <p:nvPicPr>
          <p:cNvPr id="47110" name="Picture 7" descr="Berlin-Mitte-Spandauer-Vorstadt-hackesche-hoef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8" y="1466194"/>
            <a:ext cx="3620508" cy="42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1" descr="0,1020,443860,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65" y="1466194"/>
            <a:ext cx="3483110" cy="42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41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7" descr="IMG_0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30" y="1434659"/>
            <a:ext cx="6625828" cy="44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Participatory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planning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263948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1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 smtClean="0"/>
          </a:p>
        </p:txBody>
      </p:sp>
      <p:sp>
        <p:nvSpPr>
          <p:cNvPr id="1026052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720000" y="1440000"/>
            <a:ext cx="7919503" cy="449897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 smtClean="0"/>
              <a:t>Successful</a:t>
            </a:r>
            <a:r>
              <a:rPr lang="de-DE" dirty="0" smtClean="0"/>
              <a:t> </a:t>
            </a:r>
            <a:r>
              <a:rPr lang="de-DE" dirty="0" err="1" smtClean="0"/>
              <a:t>regeneration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housing</a:t>
            </a:r>
            <a:r>
              <a:rPr lang="de-DE" dirty="0" smtClean="0"/>
              <a:t> stock</a:t>
            </a:r>
          </a:p>
          <a:p>
            <a:pPr eaLnBrk="1" hangingPunct="1">
              <a:defRPr/>
            </a:pP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subsidies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housing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endParaRPr lang="de-DE" dirty="0" smtClean="0"/>
          </a:p>
          <a:p>
            <a:pPr eaLnBrk="1" hangingPunct="1">
              <a:defRPr/>
            </a:pP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population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extent</a:t>
            </a:r>
            <a:endParaRPr lang="de-DE" dirty="0" smtClean="0"/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Careful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regeneration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08944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umsplatzhalter 3"/>
          <p:cNvSpPr>
            <a:spLocks noGrp="1"/>
          </p:cNvSpPr>
          <p:nvPr>
            <p:ph type="dt" sz="quarter" idx="4294967295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17.10.2011</a:t>
            </a:r>
          </a:p>
        </p:txBody>
      </p:sp>
      <p:sp>
        <p:nvSpPr>
          <p:cNvPr id="1843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Uwe Altrock - Langzeitwirkungen der Städtebauförderung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45DED807-744C-F242-9E82-C13BE444F9D0}" type="slidenum">
              <a:rPr lang="de-DE">
                <a:latin typeface="Arial" charset="0"/>
              </a:rPr>
              <a:pPr eaLnBrk="1" hangingPunct="1"/>
              <a:t>26</a:t>
            </a:fld>
            <a:endParaRPr lang="de-DE">
              <a:latin typeface="Arial" charset="0"/>
            </a:endParaRPr>
          </a:p>
        </p:txBody>
      </p:sp>
      <p:sp>
        <p:nvSpPr>
          <p:cNvPr id="1083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09600"/>
          </a:xfrm>
        </p:spPr>
        <p:txBody>
          <a:bodyPr/>
          <a:lstStyle/>
          <a:p>
            <a:pPr eaLnBrk="1" hangingPunct="1"/>
            <a:r>
              <a:rPr lang="de-DE">
                <a:latin typeface="Tahoma" charset="0"/>
              </a:rPr>
              <a:t>Soziokulturelle Wirkungen</a:t>
            </a:r>
          </a:p>
        </p:txBody>
      </p:sp>
      <p:pic>
        <p:nvPicPr>
          <p:cNvPr id="18438" name="Picture 3" descr="KidS_Duisburg_Arbeitsein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" y="3175"/>
            <a:ext cx="100568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454025" y="5514572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Socially integrative upgrading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98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umsplatzhalter 3"/>
          <p:cNvSpPr>
            <a:spLocks noGrp="1"/>
          </p:cNvSpPr>
          <p:nvPr>
            <p:ph type="dt" sz="quarter" idx="4294967295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17.10.2011</a:t>
            </a:r>
          </a:p>
        </p:txBody>
      </p:sp>
      <p:sp>
        <p:nvSpPr>
          <p:cNvPr id="24579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Uwe Altrock - Langzeitwirkungen der Städtebauförderung</a:t>
            </a:r>
          </a:p>
        </p:txBody>
      </p:sp>
      <p:sp>
        <p:nvSpPr>
          <p:cNvPr id="2458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8F20C0D2-C54C-A945-8831-22D301A8AB56}" type="slidenum">
              <a:rPr lang="de-DE">
                <a:latin typeface="Arial" charset="0"/>
              </a:rPr>
              <a:pPr eaLnBrk="1" hangingPunct="1"/>
              <a:t>27</a:t>
            </a:fld>
            <a:endParaRPr lang="de-DE">
              <a:latin typeface="Arial" charset="0"/>
            </a:endParaRPr>
          </a:p>
        </p:txBody>
      </p:sp>
      <p:sp>
        <p:nvSpPr>
          <p:cNvPr id="1017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09600"/>
          </a:xfrm>
        </p:spPr>
        <p:txBody>
          <a:bodyPr/>
          <a:lstStyle/>
          <a:p>
            <a:pPr eaLnBrk="1" hangingPunct="1"/>
            <a:r>
              <a:rPr lang="de-DE">
                <a:latin typeface="Tahoma" charset="0"/>
              </a:rPr>
              <a:t>Soziokulturelle Wirkungen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1625" y="2209800"/>
            <a:ext cx="854075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fr-CH" sz="4000" dirty="0" smtClean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de-DE" sz="4000" dirty="0" smtClean="0">
                <a:solidFill>
                  <a:schemeClr val="tx2"/>
                </a:solidFill>
              </a:rPr>
              <a:t>[</a:t>
            </a:r>
            <a:r>
              <a:rPr lang="de-DE" sz="4000" dirty="0" err="1" smtClean="0">
                <a:solidFill>
                  <a:schemeClr val="tx2"/>
                </a:solidFill>
              </a:rPr>
              <a:t>Riots</a:t>
            </a:r>
            <a:r>
              <a:rPr lang="de-DE" sz="4000" dirty="0" smtClean="0">
                <a:solidFill>
                  <a:schemeClr val="tx2"/>
                </a:solidFill>
              </a:rPr>
              <a:t>]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de-DE" sz="4000" dirty="0" smtClean="0">
              <a:solidFill>
                <a:schemeClr val="tx2"/>
              </a:solidFill>
            </a:endParaRPr>
          </a:p>
        </p:txBody>
      </p:sp>
      <p:pic>
        <p:nvPicPr>
          <p:cNvPr id="24583" name="Picture 2" descr="D:\verundvortraege\2011_40jregensburg\london-riots-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538" y="6350"/>
            <a:ext cx="1396206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446713"/>
            <a:ext cx="9144000" cy="646112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kern="0" dirty="0" smtClean="0">
                <a:solidFill>
                  <a:srgbClr val="000000"/>
                </a:solidFill>
                <a:ea typeface="+mn-ea"/>
                <a:cs typeface="Times New Roman" pitchFamily="18" charset="0"/>
              </a:rPr>
              <a:t>Paris, London</a:t>
            </a:r>
            <a:endParaRPr lang="de-DE" kern="0" dirty="0">
              <a:solidFill>
                <a:srgbClr val="000000"/>
              </a:solidFill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10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9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3101975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de-DE" sz="200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82020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663556" y="1637554"/>
            <a:ext cx="4248150" cy="4498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Selective outmigration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Concentrations of “urban problems”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Central </a:t>
            </a:r>
            <a:r>
              <a:rPr lang="en-US" sz="2800" dirty="0" smtClean="0"/>
              <a:t>issues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Employment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Qualification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Education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Identification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Empowerment</a:t>
            </a:r>
          </a:p>
        </p:txBody>
      </p:sp>
      <p:pic>
        <p:nvPicPr>
          <p:cNvPr id="5120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"/>
          <a:stretch/>
        </p:blipFill>
        <p:spPr bwMode="auto">
          <a:xfrm>
            <a:off x="4729661" y="1660307"/>
            <a:ext cx="4177862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4000" b="0" kern="0" dirty="0" err="1" smtClean="0"/>
              <a:t>Challenges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for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social</a:t>
            </a:r>
            <a:r>
              <a:rPr lang="de-DE" sz="4000" b="0" kern="0" dirty="0" smtClean="0"/>
              <a:t> </a:t>
            </a:r>
            <a:r>
              <a:rPr lang="de-DE" sz="4000" b="0" kern="0" dirty="0" err="1" smtClean="0"/>
              <a:t>cohesion</a:t>
            </a:r>
            <a:endParaRPr lang="de-DE" sz="4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55268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Objectives</a:t>
            </a:r>
            <a:endParaRPr lang="de-DE" sz="3600" dirty="0">
              <a:effectLst/>
            </a:endParaRPr>
          </a:p>
        </p:txBody>
      </p:sp>
      <p:sp>
        <p:nvSpPr>
          <p:cNvPr id="287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7866094" cy="4751387"/>
          </a:xfrm>
        </p:spPr>
        <p:txBody>
          <a:bodyPr/>
          <a:lstStyle/>
          <a:p>
            <a:r>
              <a:rPr lang="de-DE" sz="2800" dirty="0">
                <a:latin typeface="+mj-lt"/>
              </a:rPr>
              <a:t>Integration </a:t>
            </a:r>
            <a:r>
              <a:rPr lang="de-DE" sz="2800" dirty="0" err="1" smtClean="0">
                <a:latin typeface="+mj-lt"/>
              </a:rPr>
              <a:t>of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migrant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communities</a:t>
            </a:r>
            <a:r>
              <a:rPr lang="de-DE" sz="2800" dirty="0" smtClean="0">
                <a:latin typeface="+mj-lt"/>
              </a:rPr>
              <a:t> via </a:t>
            </a:r>
            <a:r>
              <a:rPr lang="de-DE" sz="2800" dirty="0" err="1" smtClean="0">
                <a:latin typeface="+mj-lt"/>
              </a:rPr>
              <a:t>educational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system</a:t>
            </a:r>
            <a:endParaRPr lang="de-DE" sz="2800" dirty="0">
              <a:latin typeface="+mj-lt"/>
            </a:endParaRPr>
          </a:p>
          <a:p>
            <a:r>
              <a:rPr lang="de-DE" sz="2800" dirty="0" err="1" smtClean="0">
                <a:latin typeface="+mj-lt"/>
              </a:rPr>
              <a:t>Reducing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stigmatization</a:t>
            </a:r>
            <a:endParaRPr lang="de-DE" sz="2800" dirty="0">
              <a:latin typeface="+mj-lt"/>
            </a:endParaRPr>
          </a:p>
          <a:p>
            <a:r>
              <a:rPr lang="de-DE" sz="2800" dirty="0" err="1" smtClean="0">
                <a:latin typeface="+mj-lt"/>
              </a:rPr>
              <a:t>Empowerment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and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self-organization</a:t>
            </a:r>
            <a:endParaRPr lang="de-DE" sz="2800" dirty="0">
              <a:latin typeface="+mj-lt"/>
            </a:endParaRPr>
          </a:p>
          <a:p>
            <a:r>
              <a:rPr lang="de-DE" sz="2800" dirty="0" err="1" smtClean="0">
                <a:latin typeface="+mj-lt"/>
              </a:rPr>
              <a:t>Creating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places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of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cultural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exchange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and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integration</a:t>
            </a:r>
            <a:endParaRPr lang="de-DE" sz="2800" dirty="0">
              <a:latin typeface="+mj-lt"/>
            </a:endParaRPr>
          </a:p>
          <a:p>
            <a:r>
              <a:rPr lang="de-DE" sz="2800" dirty="0" smtClean="0">
                <a:latin typeface="+mj-lt"/>
              </a:rPr>
              <a:t>Support </a:t>
            </a:r>
            <a:r>
              <a:rPr lang="de-DE" sz="2800" dirty="0" err="1" smtClean="0">
                <a:latin typeface="+mj-lt"/>
              </a:rPr>
              <a:t>of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ethnic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economies</a:t>
            </a:r>
            <a:endParaRPr lang="de-D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402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Policy</a:t>
            </a:r>
            <a:r>
              <a:rPr lang="de-DE" sz="4000" dirty="0" smtClean="0"/>
              <a:t> </a:t>
            </a:r>
            <a:r>
              <a:rPr lang="de-DE" sz="4000" dirty="0" err="1" smtClean="0"/>
              <a:t>approaches</a:t>
            </a:r>
            <a:r>
              <a:rPr lang="de-DE" sz="4000" dirty="0" smtClean="0"/>
              <a:t> </a:t>
            </a:r>
            <a:endParaRPr lang="de-DE" sz="4000" dirty="0" smtClean="0"/>
          </a:p>
        </p:txBody>
      </p:sp>
      <p:sp>
        <p:nvSpPr>
          <p:cNvPr id="9222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720000" y="1440000"/>
            <a:ext cx="854075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Negligence</a:t>
            </a:r>
          </a:p>
          <a:p>
            <a:pPr eaLnBrk="1" hangingPunct="1">
              <a:defRPr/>
            </a:pPr>
            <a:r>
              <a:rPr lang="en-US" sz="2800" dirty="0" smtClean="0"/>
              <a:t>Eviction</a:t>
            </a:r>
          </a:p>
          <a:p>
            <a:pPr eaLnBrk="1" hangingPunct="1">
              <a:defRPr/>
            </a:pPr>
            <a:r>
              <a:rPr lang="en-US" sz="2800" dirty="0" smtClean="0"/>
              <a:t>Self-Help and In-Situ Upgrading</a:t>
            </a:r>
          </a:p>
          <a:p>
            <a:pPr eaLnBrk="1" hangingPunct="1">
              <a:defRPr/>
            </a:pPr>
            <a:r>
              <a:rPr lang="en-US" sz="2800" dirty="0" smtClean="0"/>
              <a:t>Enabling</a:t>
            </a:r>
          </a:p>
          <a:p>
            <a:pPr eaLnBrk="1" hangingPunct="1">
              <a:defRPr/>
            </a:pPr>
            <a:r>
              <a:rPr lang="en-US" sz="2800" dirty="0" smtClean="0"/>
              <a:t>Resettlement</a:t>
            </a:r>
          </a:p>
          <a:p>
            <a:pPr eaLnBrk="1" hangingPunct="1">
              <a:defRPr/>
            </a:pPr>
            <a:r>
              <a:rPr lang="en-US" sz="2800" dirty="0" smtClean="0"/>
              <a:t>Participatory Slum Improvement</a:t>
            </a:r>
          </a:p>
          <a:p>
            <a:pPr marL="0" indent="0" eaLnBrk="1" hangingPunct="1">
              <a:buNone/>
              <a:defRPr/>
            </a:pPr>
            <a:r>
              <a:rPr lang="en-US" sz="2800" dirty="0" smtClean="0"/>
              <a:t>(UN Habitat 2003)</a:t>
            </a:r>
          </a:p>
        </p:txBody>
      </p:sp>
    </p:spTree>
    <p:extLst>
      <p:ext uri="{BB962C8B-B14F-4D97-AF65-F5344CB8AC3E}">
        <p14:creationId xmlns:p14="http://schemas.microsoft.com/office/powerpoint/2010/main" val="322066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Strategies</a:t>
            </a:r>
            <a:endParaRPr lang="de-DE" sz="3600" dirty="0">
              <a:effectLst/>
            </a:endParaRPr>
          </a:p>
        </p:txBody>
      </p:sp>
      <p:sp>
        <p:nvSpPr>
          <p:cNvPr id="1639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8291513" cy="4751387"/>
          </a:xfrm>
        </p:spPr>
        <p:txBody>
          <a:bodyPr/>
          <a:lstStyle/>
          <a:p>
            <a:r>
              <a:rPr lang="de-DE" sz="2800" dirty="0">
                <a:effectLst/>
                <a:latin typeface="+mj-lt"/>
              </a:rPr>
              <a:t>Integration </a:t>
            </a:r>
            <a:r>
              <a:rPr lang="de-DE" sz="2800" dirty="0" err="1" smtClean="0">
                <a:effectLst/>
                <a:latin typeface="+mj-lt"/>
              </a:rPr>
              <a:t>as</a:t>
            </a:r>
            <a:r>
              <a:rPr lang="de-DE" sz="2800" dirty="0" smtClean="0">
                <a:effectLst/>
                <a:latin typeface="+mj-lt"/>
              </a:rPr>
              <a:t> multi-dimensional </a:t>
            </a:r>
            <a:r>
              <a:rPr lang="de-DE" sz="2800" dirty="0" err="1" smtClean="0">
                <a:effectLst/>
                <a:latin typeface="+mj-lt"/>
              </a:rPr>
              <a:t>field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of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action</a:t>
            </a:r>
            <a:endParaRPr lang="de-DE" sz="2800" dirty="0">
              <a:effectLst/>
              <a:latin typeface="+mj-lt"/>
            </a:endParaRPr>
          </a:p>
          <a:p>
            <a:pPr lvl="1"/>
            <a:r>
              <a:rPr lang="de-DE" sz="2400" dirty="0" err="1" smtClean="0">
                <a:effectLst/>
                <a:latin typeface="+mj-lt"/>
              </a:rPr>
              <a:t>Upgrading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of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housing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environment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and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public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space</a:t>
            </a:r>
            <a:endParaRPr lang="de-DE" sz="2400" dirty="0">
              <a:effectLst/>
              <a:latin typeface="+mj-lt"/>
            </a:endParaRPr>
          </a:p>
          <a:p>
            <a:pPr lvl="1"/>
            <a:r>
              <a:rPr lang="de-DE" sz="2400" dirty="0" err="1" smtClean="0">
                <a:latin typeface="+mj-lt"/>
              </a:rPr>
              <a:t>Social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cultural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infrastructure</a:t>
            </a:r>
            <a:r>
              <a:rPr lang="de-DE" sz="2400" dirty="0" smtClean="0">
                <a:latin typeface="+mj-lt"/>
              </a:rPr>
              <a:t>, </a:t>
            </a:r>
            <a:r>
              <a:rPr lang="de-DE" sz="2400" dirty="0" err="1" smtClean="0">
                <a:latin typeface="+mj-lt"/>
              </a:rPr>
              <a:t>education</a:t>
            </a:r>
            <a:endParaRPr lang="de-DE" sz="2400" dirty="0">
              <a:effectLst/>
              <a:latin typeface="+mj-lt"/>
            </a:endParaRPr>
          </a:p>
          <a:p>
            <a:pPr lvl="1"/>
            <a:r>
              <a:rPr lang="de-DE" sz="2400" dirty="0" err="1" smtClean="0">
                <a:effectLst/>
                <a:latin typeface="+mj-lt"/>
              </a:rPr>
              <a:t>Local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economy</a:t>
            </a:r>
            <a:endParaRPr lang="de-DE" sz="2400" dirty="0">
              <a:effectLst/>
              <a:latin typeface="+mj-lt"/>
            </a:endParaRPr>
          </a:p>
          <a:p>
            <a:pPr lvl="1"/>
            <a:r>
              <a:rPr lang="de-DE" sz="2400" dirty="0" err="1" smtClean="0">
                <a:effectLst/>
                <a:latin typeface="+mj-lt"/>
              </a:rPr>
              <a:t>Participatory</a:t>
            </a:r>
            <a:r>
              <a:rPr lang="de-DE" sz="2400" dirty="0" smtClean="0">
                <a:effectLst/>
                <a:latin typeface="+mj-lt"/>
              </a:rPr>
              <a:t> </a:t>
            </a:r>
            <a:r>
              <a:rPr lang="de-DE" sz="2400" dirty="0" err="1" smtClean="0">
                <a:effectLst/>
                <a:latin typeface="+mj-lt"/>
              </a:rPr>
              <a:t>planning</a:t>
            </a:r>
            <a:endParaRPr lang="de-DE" sz="2400" dirty="0">
              <a:effectLst/>
              <a:latin typeface="+mj-lt"/>
            </a:endParaRPr>
          </a:p>
          <a:p>
            <a:pPr lvl="1"/>
            <a:r>
              <a:rPr lang="de-DE" sz="2400" dirty="0" smtClean="0">
                <a:effectLst/>
                <a:latin typeface="+mj-lt"/>
              </a:rPr>
              <a:t>Education</a:t>
            </a:r>
            <a:endParaRPr lang="de-DE" sz="24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00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Strategies</a:t>
            </a:r>
            <a:endParaRPr lang="de-DE" sz="3600" dirty="0">
              <a:effectLst/>
            </a:endParaRPr>
          </a:p>
        </p:txBody>
      </p:sp>
      <p:sp>
        <p:nvSpPr>
          <p:cNvPr id="1741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5410200" cy="4751387"/>
          </a:xfrm>
        </p:spPr>
        <p:txBody>
          <a:bodyPr/>
          <a:lstStyle/>
          <a:p>
            <a:r>
              <a:rPr lang="de-DE" sz="2800" dirty="0" err="1">
                <a:latin typeface="+mj-lt"/>
              </a:rPr>
              <a:t>Upgrading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of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housing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environment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and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public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space</a:t>
            </a:r>
            <a:endParaRPr lang="de-DE" sz="2800" dirty="0"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Upgrading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neglected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areas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and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building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entrances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Individual </a:t>
            </a:r>
            <a:r>
              <a:rPr lang="de-DE" sz="2000" dirty="0" err="1" smtClean="0">
                <a:effectLst/>
                <a:latin typeface="+mj-lt"/>
              </a:rPr>
              <a:t>housing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solutions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and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ownership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Intercultural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gardens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Meeting </a:t>
            </a:r>
            <a:r>
              <a:rPr lang="de-DE" sz="2000" dirty="0" err="1" smtClean="0">
                <a:effectLst/>
                <a:latin typeface="+mj-lt"/>
              </a:rPr>
              <a:t>points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Conflict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management</a:t>
            </a:r>
            <a:r>
              <a:rPr lang="de-DE" dirty="0" smtClean="0">
                <a:latin typeface="+mj-lt"/>
              </a:rPr>
              <a:t> in </a:t>
            </a:r>
            <a:r>
              <a:rPr lang="de-DE" dirty="0" err="1" smtClean="0">
                <a:latin typeface="+mj-lt"/>
              </a:rPr>
              <a:t>public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space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Creation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arrival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cities</a:t>
            </a:r>
            <a:endParaRPr lang="de-DE" sz="2000" dirty="0">
              <a:effectLst/>
              <a:latin typeface="+mj-lt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"/>
          <a:stretch/>
        </p:blipFill>
        <p:spPr bwMode="auto">
          <a:xfrm>
            <a:off x="5961414" y="3949701"/>
            <a:ext cx="2956808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26" y="1543227"/>
            <a:ext cx="2963863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23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Strategies</a:t>
            </a:r>
            <a:endParaRPr lang="de-DE" sz="3600" dirty="0">
              <a:effectLst/>
            </a:endParaRPr>
          </a:p>
        </p:txBody>
      </p:sp>
      <p:sp>
        <p:nvSpPr>
          <p:cNvPr id="287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5231199" cy="4751387"/>
          </a:xfrm>
        </p:spPr>
        <p:txBody>
          <a:bodyPr/>
          <a:lstStyle/>
          <a:p>
            <a:r>
              <a:rPr lang="de-DE" sz="2800" dirty="0" err="1" smtClean="0">
                <a:effectLst/>
                <a:latin typeface="+mj-lt"/>
              </a:rPr>
              <a:t>Social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and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cultural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infrastructure</a:t>
            </a:r>
            <a:r>
              <a:rPr lang="de-DE" sz="2800" dirty="0" smtClean="0">
                <a:effectLst/>
                <a:latin typeface="+mj-lt"/>
              </a:rPr>
              <a:t>, </a:t>
            </a:r>
            <a:r>
              <a:rPr lang="de-DE" sz="2800" dirty="0" err="1" smtClean="0">
                <a:effectLst/>
                <a:latin typeface="+mj-lt"/>
              </a:rPr>
              <a:t>education</a:t>
            </a:r>
            <a:endParaRPr lang="de-DE" sz="28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Neighborhood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festivals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Multicultural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neighborhood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centers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Self-help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centers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Integration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educational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solutions</a:t>
            </a:r>
            <a:endParaRPr lang="de-DE" sz="2000" dirty="0">
              <a:effectLst/>
              <a:latin typeface="+mj-lt"/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b="2149"/>
          <a:stretch/>
        </p:blipFill>
        <p:spPr bwMode="auto">
          <a:xfrm>
            <a:off x="5883451" y="3810000"/>
            <a:ext cx="302418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51" y="1536347"/>
            <a:ext cx="3024187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 descr="791_3_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5"/>
          <a:stretch/>
        </p:blipFill>
        <p:spPr bwMode="auto">
          <a:xfrm>
            <a:off x="3993444" y="3824278"/>
            <a:ext cx="1657173" cy="215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im_ruetli100_BM_Be_410316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/>
          <a:stretch/>
        </p:blipFill>
        <p:spPr bwMode="auto">
          <a:xfrm>
            <a:off x="1114777" y="3853382"/>
            <a:ext cx="2638417" cy="21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18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Strategies</a:t>
            </a:r>
            <a:endParaRPr lang="de-DE" sz="3600" dirty="0">
              <a:effectLst/>
            </a:endParaRPr>
          </a:p>
        </p:txBody>
      </p:sp>
      <p:sp>
        <p:nvSpPr>
          <p:cNvPr id="1946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5410200" cy="4751387"/>
          </a:xfrm>
        </p:spPr>
        <p:txBody>
          <a:bodyPr/>
          <a:lstStyle/>
          <a:p>
            <a:r>
              <a:rPr lang="de-DE" sz="2800" dirty="0" err="1" smtClean="0">
                <a:effectLst/>
                <a:latin typeface="+mj-lt"/>
              </a:rPr>
              <a:t>Local</a:t>
            </a:r>
            <a:r>
              <a:rPr lang="de-DE" sz="2800" dirty="0" smtClean="0">
                <a:effectLst/>
                <a:latin typeface="+mj-lt"/>
              </a:rPr>
              <a:t> Economy</a:t>
            </a:r>
            <a:endParaRPr lang="de-DE" sz="28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Partnerships</a:t>
            </a:r>
            <a:r>
              <a:rPr lang="de-DE" sz="2000" dirty="0" smtClean="0">
                <a:effectLst/>
                <a:latin typeface="+mj-lt"/>
              </a:rPr>
              <a:t> in </a:t>
            </a:r>
            <a:r>
              <a:rPr lang="de-DE" sz="2000" dirty="0" err="1" smtClean="0">
                <a:effectLst/>
                <a:latin typeface="+mj-lt"/>
              </a:rPr>
              <a:t>education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Support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niche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economies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Qualification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and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coaching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err="1" smtClean="0">
                <a:effectLst/>
                <a:latin typeface="+mj-lt"/>
              </a:rPr>
              <a:t>Neighborhood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marketing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Marketing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ethnic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traditions</a:t>
            </a:r>
            <a:endParaRPr lang="de-DE" sz="2000" dirty="0">
              <a:effectLst/>
              <a:latin typeface="+mj-lt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57" y="1681867"/>
            <a:ext cx="3021013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57" y="3842454"/>
            <a:ext cx="3021013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20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effectLst/>
              </a:rPr>
              <a:t>Strategies</a:t>
            </a:r>
            <a:endParaRPr lang="de-DE" sz="3600" dirty="0">
              <a:effectLst/>
            </a:endParaRPr>
          </a:p>
        </p:txBody>
      </p:sp>
      <p:sp>
        <p:nvSpPr>
          <p:cNvPr id="2048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341438"/>
            <a:ext cx="5194300" cy="4751387"/>
          </a:xfrm>
        </p:spPr>
        <p:txBody>
          <a:bodyPr/>
          <a:lstStyle/>
          <a:p>
            <a:r>
              <a:rPr lang="de-DE" sz="2800" dirty="0" err="1" smtClean="0">
                <a:effectLst/>
                <a:latin typeface="+mj-lt"/>
              </a:rPr>
              <a:t>Participatory</a:t>
            </a:r>
            <a:r>
              <a:rPr lang="de-DE" sz="2800" dirty="0" smtClean="0">
                <a:effectLst/>
                <a:latin typeface="+mj-lt"/>
              </a:rPr>
              <a:t> </a:t>
            </a:r>
            <a:r>
              <a:rPr lang="de-DE" sz="2800" dirty="0" err="1" smtClean="0">
                <a:effectLst/>
                <a:latin typeface="+mj-lt"/>
              </a:rPr>
              <a:t>planning</a:t>
            </a:r>
            <a:endParaRPr lang="de-DE" sz="28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Multilingual </a:t>
            </a:r>
            <a:r>
              <a:rPr lang="de-DE" sz="2000" dirty="0" err="1" smtClean="0">
                <a:effectLst/>
                <a:latin typeface="+mj-lt"/>
              </a:rPr>
              <a:t>planning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and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information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Integration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migrant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organizations</a:t>
            </a:r>
            <a:r>
              <a:rPr lang="de-DE" sz="2000" dirty="0" smtClean="0">
                <a:effectLst/>
                <a:latin typeface="+mj-lt"/>
              </a:rPr>
              <a:t> in </a:t>
            </a:r>
            <a:r>
              <a:rPr lang="de-DE" sz="2000" dirty="0" err="1" smtClean="0">
                <a:effectLst/>
                <a:latin typeface="+mj-lt"/>
              </a:rPr>
              <a:t>neighborhood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activities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and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self</a:t>
            </a:r>
            <a:r>
              <a:rPr lang="de-DE" sz="2000" dirty="0" smtClean="0">
                <a:effectLst/>
                <a:latin typeface="+mj-lt"/>
              </a:rPr>
              <a:t>-administration</a:t>
            </a:r>
          </a:p>
          <a:p>
            <a:pPr lvl="1"/>
            <a:r>
              <a:rPr lang="de-DE" sz="2000" dirty="0" smtClean="0">
                <a:effectLst/>
                <a:latin typeface="+mj-lt"/>
              </a:rPr>
              <a:t>Support </a:t>
            </a:r>
            <a:r>
              <a:rPr lang="de-DE" sz="2000" dirty="0" err="1" smtClean="0">
                <a:effectLst/>
                <a:latin typeface="+mj-lt"/>
              </a:rPr>
              <a:t>of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self-organized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meeting</a:t>
            </a:r>
            <a:r>
              <a:rPr lang="de-DE" sz="2000" dirty="0" smtClean="0">
                <a:effectLst/>
                <a:latin typeface="+mj-lt"/>
              </a:rPr>
              <a:t> </a:t>
            </a:r>
            <a:r>
              <a:rPr lang="de-DE" sz="2000" dirty="0" err="1" smtClean="0">
                <a:effectLst/>
                <a:latin typeface="+mj-lt"/>
              </a:rPr>
              <a:t>points</a:t>
            </a:r>
            <a:endParaRPr lang="de-DE" sz="2000" dirty="0">
              <a:effectLst/>
              <a:latin typeface="+mj-lt"/>
            </a:endParaRPr>
          </a:p>
          <a:p>
            <a:pPr lvl="1"/>
            <a:r>
              <a:rPr lang="de-DE" sz="2000" dirty="0" smtClean="0">
                <a:effectLst/>
                <a:latin typeface="+mj-lt"/>
              </a:rPr>
              <a:t>Informal </a:t>
            </a:r>
            <a:r>
              <a:rPr lang="de-DE" sz="2000" dirty="0" err="1" smtClean="0">
                <a:effectLst/>
                <a:latin typeface="+mj-lt"/>
              </a:rPr>
              <a:t>meeting</a:t>
            </a:r>
            <a:r>
              <a:rPr lang="de-DE" dirty="0" err="1" smtClean="0">
                <a:latin typeface="+mj-lt"/>
              </a:rPr>
              <a:t>s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and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conflict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resolution</a:t>
            </a:r>
            <a:endParaRPr lang="de-DE" sz="2000" dirty="0">
              <a:effectLst/>
              <a:latin typeface="+mj-lt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21" y="1571449"/>
            <a:ext cx="31178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31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0,1020,1337722,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7938"/>
            <a:ext cx="9163050" cy="702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6" descr="DSC0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8989" r="27351" b="16930"/>
          <a:stretch>
            <a:fillRect/>
          </a:stretch>
        </p:blipFill>
        <p:spPr bwMode="auto">
          <a:xfrm>
            <a:off x="15875" y="26988"/>
            <a:ext cx="91281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4150" y="5515200"/>
            <a:ext cx="8697913" cy="64633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 err="1" smtClean="0"/>
              <a:t>Neighbourhood</a:t>
            </a:r>
            <a:r>
              <a:rPr lang="de-DE" dirty="0" smtClean="0"/>
              <a:t> Management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1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20000" y="1440000"/>
            <a:ext cx="4248150" cy="43164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de-DE" sz="2800" dirty="0"/>
              <a:t>The </a:t>
            </a:r>
            <a:r>
              <a:rPr lang="de-DE" sz="2800" dirty="0" err="1"/>
              <a:t>concept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neighbourhood</a:t>
            </a:r>
            <a:r>
              <a:rPr lang="de-DE" sz="2800" dirty="0"/>
              <a:t> </a:t>
            </a:r>
            <a:r>
              <a:rPr lang="de-DE" sz="2800" dirty="0" err="1"/>
              <a:t>management</a:t>
            </a:r>
            <a:endParaRPr lang="de-DE" sz="2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400" dirty="0" err="1"/>
              <a:t>Bundling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resources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expertise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400" dirty="0"/>
              <a:t>Integrated </a:t>
            </a:r>
            <a:r>
              <a:rPr lang="de-DE" sz="2400" dirty="0" err="1"/>
              <a:t>action</a:t>
            </a:r>
            <a:r>
              <a:rPr lang="de-DE" sz="2400" dirty="0"/>
              <a:t> </a:t>
            </a:r>
            <a:r>
              <a:rPr lang="de-DE" sz="2400" dirty="0" err="1"/>
              <a:t>plans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neighbourhood</a:t>
            </a:r>
            <a:r>
              <a:rPr lang="de-DE" sz="2400" dirty="0"/>
              <a:t> </a:t>
            </a:r>
            <a:r>
              <a:rPr lang="de-DE" sz="2400" dirty="0" err="1"/>
              <a:t>managers</a:t>
            </a:r>
            <a:r>
              <a:rPr lang="de-DE" sz="24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400" dirty="0" err="1"/>
              <a:t>Empowerment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400" dirty="0"/>
              <a:t>Evaluation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monitoring</a:t>
            </a:r>
            <a:r>
              <a:rPr lang="de-DE" sz="2400" dirty="0"/>
              <a:t> </a:t>
            </a:r>
          </a:p>
        </p:txBody>
      </p:sp>
      <p:sp>
        <p:nvSpPr>
          <p:cNvPr id="98611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smtClean="0"/>
              <a:t>Neighbourhood management</a:t>
            </a:r>
          </a:p>
        </p:txBody>
      </p:sp>
      <p:pic>
        <p:nvPicPr>
          <p:cNvPr id="52231" name="Picture 7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628775"/>
            <a:ext cx="3687762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77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Neighbourhood</a:t>
            </a:r>
            <a:r>
              <a:rPr lang="de-DE" sz="4000" dirty="0" smtClean="0"/>
              <a:t> </a:t>
            </a:r>
            <a:r>
              <a:rPr lang="de-DE" sz="4000" dirty="0" err="1" smtClean="0"/>
              <a:t>management</a:t>
            </a:r>
            <a:endParaRPr lang="de-DE" sz="4000" dirty="0" smtClean="0"/>
          </a:p>
        </p:txBody>
      </p:sp>
      <p:pic>
        <p:nvPicPr>
          <p:cNvPr id="6" name="Bild 5" descr="Bildschirmfoto 2013-11-26 um 06.12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1039" r="50498" b="54518"/>
          <a:stretch/>
        </p:blipFill>
        <p:spPr>
          <a:xfrm>
            <a:off x="4731540" y="1688748"/>
            <a:ext cx="4412460" cy="2880000"/>
          </a:xfrm>
          <a:prstGeom prst="rect">
            <a:avLst/>
          </a:prstGeom>
        </p:spPr>
      </p:pic>
      <p:pic>
        <p:nvPicPr>
          <p:cNvPr id="12" name="Bild 11" descr="Bildschirmfoto 2013-11-26 um 06.13.1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r="50204" b="54255"/>
          <a:stretch/>
        </p:blipFill>
        <p:spPr>
          <a:xfrm>
            <a:off x="0" y="1695363"/>
            <a:ext cx="4391004" cy="2880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-1270094" y="1594177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736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Forced</a:t>
            </a:r>
            <a:r>
              <a:rPr lang="de-DE" sz="4000" dirty="0" smtClean="0"/>
              <a:t> </a:t>
            </a:r>
            <a:r>
              <a:rPr lang="de-DE" sz="4000" dirty="0" err="1" smtClean="0"/>
              <a:t>Evictions</a:t>
            </a:r>
            <a:r>
              <a:rPr lang="de-DE" sz="4000" dirty="0" smtClean="0"/>
              <a:t> (</a:t>
            </a:r>
            <a:r>
              <a:rPr lang="de-DE" sz="4000" dirty="0" err="1" smtClean="0"/>
              <a:t>Persons</a:t>
            </a:r>
            <a:r>
              <a:rPr lang="de-DE" sz="4000" dirty="0"/>
              <a:t>)</a:t>
            </a:r>
            <a:endParaRPr lang="de-DE" sz="4000" dirty="0" smtClean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73817"/>
              </p:ext>
            </p:extLst>
          </p:nvPr>
        </p:nvGraphicFramePr>
        <p:xfrm>
          <a:off x="578555" y="1721553"/>
          <a:ext cx="8057445" cy="441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1489"/>
                <a:gridCol w="1611489"/>
                <a:gridCol w="1611489"/>
                <a:gridCol w="1611489"/>
                <a:gridCol w="1611489"/>
              </a:tblGrid>
              <a:tr h="593730">
                <a:tc>
                  <a:txBody>
                    <a:bodyPr/>
                    <a:lstStyle/>
                    <a:p>
                      <a:r>
                        <a:rPr lang="de-DE" sz="2000" b="1" smtClean="0"/>
                        <a:t>Region</a:t>
                      </a:r>
                      <a:endParaRPr lang="de-DE" sz="20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1" dirty="0" smtClean="0"/>
                        <a:t>1998-2000</a:t>
                      </a:r>
                      <a:endParaRPr lang="de-DE" sz="20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1" dirty="0" smtClean="0"/>
                        <a:t>2001-2002</a:t>
                      </a:r>
                      <a:endParaRPr lang="de-DE" sz="20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1" dirty="0" smtClean="0"/>
                        <a:t>2003-2006</a:t>
                      </a:r>
                      <a:endParaRPr lang="de-DE" sz="20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1" dirty="0" smtClean="0"/>
                        <a:t>2007-2008</a:t>
                      </a:r>
                      <a:endParaRPr lang="de-DE" sz="20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9373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Africa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1,607,435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4,086,971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1,967,486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270,660</a:t>
                      </a:r>
                      <a:endParaRPr lang="de-DE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59373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Europe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23,728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172,429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16,266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13,286</a:t>
                      </a:r>
                      <a:endParaRPr lang="de-DE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59373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The </a:t>
                      </a:r>
                      <a:r>
                        <a:rPr lang="de-DE" sz="2000" dirty="0" err="1" smtClean="0"/>
                        <a:t>Americas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135,569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692,390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152,949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433,296</a:t>
                      </a:r>
                      <a:endParaRPr lang="de-DE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749214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Asia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and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the</a:t>
                      </a:r>
                      <a:r>
                        <a:rPr lang="de-DE" sz="2000" dirty="0" smtClean="0"/>
                        <a:t> Pacific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2,529,246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1,787,097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2,140,906</a:t>
                      </a:r>
                      <a:endParaRPr lang="de-DE" sz="2000" dirty="0"/>
                    </a:p>
                  </a:txBody>
                  <a:tcP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872,926</a:t>
                      </a:r>
                      <a:endParaRPr lang="de-DE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59373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Total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4,294,978</a:t>
                      </a:r>
                      <a:endParaRPr lang="de-DE" sz="2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6,738,887</a:t>
                      </a:r>
                      <a:endParaRPr lang="de-DE" sz="2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4,277,607</a:t>
                      </a:r>
                      <a:endParaRPr lang="de-DE" sz="2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 smtClean="0"/>
                        <a:t>1,590,168</a:t>
                      </a:r>
                      <a:endParaRPr lang="de-DE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593730">
                <a:tc gridSpan="5">
                  <a:txBody>
                    <a:bodyPr/>
                    <a:lstStyle/>
                    <a:p>
                      <a:r>
                        <a:rPr lang="de-DE" sz="2000" dirty="0" smtClean="0"/>
                        <a:t>Source: COHRE 2002-2009</a:t>
                      </a:r>
                      <a:endParaRPr lang="de-DE" sz="2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42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613"/>
            <a:ext cx="9255125" cy="6907544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4150" y="5515200"/>
            <a:ext cx="8697913" cy="64633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 err="1" smtClean="0"/>
              <a:t>Neighbourhood</a:t>
            </a:r>
            <a:r>
              <a:rPr lang="de-DE" dirty="0" smtClean="0"/>
              <a:t> </a:t>
            </a:r>
            <a:r>
              <a:rPr lang="de-DE" dirty="0" err="1" smtClean="0"/>
              <a:t>Juries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Funds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2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700213"/>
            <a:ext cx="815975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67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Neighbourhood</a:t>
            </a:r>
            <a:r>
              <a:rPr lang="de-DE" sz="4000" dirty="0" smtClean="0"/>
              <a:t> </a:t>
            </a:r>
            <a:r>
              <a:rPr lang="de-DE" sz="4000" dirty="0" err="1" smtClean="0"/>
              <a:t>juries</a:t>
            </a:r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229740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84300"/>
            <a:ext cx="9120187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7731" name="Rectangle 3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sz="4000"/>
              <a:t>Neighbourhood juries</a:t>
            </a:r>
          </a:p>
        </p:txBody>
      </p:sp>
    </p:spTree>
    <p:extLst>
      <p:ext uri="{BB962C8B-B14F-4D97-AF65-F5344CB8AC3E}">
        <p14:creationId xmlns:p14="http://schemas.microsoft.com/office/powerpoint/2010/main" val="406804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1" name="Rectangle 3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sz="4000"/>
              <a:t>Neighbourhood juries</a:t>
            </a:r>
          </a:p>
        </p:txBody>
      </p:sp>
      <p:pic>
        <p:nvPicPr>
          <p:cNvPr id="4" name="Bild 3" descr="Bildschirmfoto 2013-11-26 um 06.10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1748" r="5283" b="16080"/>
          <a:stretch/>
        </p:blipFill>
        <p:spPr>
          <a:xfrm>
            <a:off x="0" y="1702257"/>
            <a:ext cx="9162845" cy="38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0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 err="1" smtClean="0"/>
              <a:t>Socially</a:t>
            </a:r>
            <a:r>
              <a:rPr lang="de-DE" dirty="0" smtClean="0"/>
              <a:t> integrative </a:t>
            </a:r>
            <a:r>
              <a:rPr lang="de-DE" dirty="0" err="1" smtClean="0"/>
              <a:t>upgrading</a:t>
            </a:r>
            <a:r>
              <a:rPr lang="de-DE" dirty="0" smtClean="0"/>
              <a:t>: Summary</a:t>
            </a:r>
          </a:p>
        </p:txBody>
      </p:sp>
      <p:sp>
        <p:nvSpPr>
          <p:cNvPr id="747523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 smtClean="0"/>
          </a:p>
        </p:txBody>
      </p:sp>
      <p:sp>
        <p:nvSpPr>
          <p:cNvPr id="747524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720000" y="1440000"/>
            <a:ext cx="7939525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Integrated strategies linking spatial, social, economic and other policies</a:t>
            </a:r>
          </a:p>
          <a:p>
            <a:pPr eaLnBrk="1" hangingPunct="1">
              <a:defRPr/>
            </a:pPr>
            <a:r>
              <a:rPr lang="en-US" dirty="0" smtClean="0"/>
              <a:t>Empowerment and communicative action contributing to stabilization of </a:t>
            </a:r>
            <a:r>
              <a:rPr lang="en-US" dirty="0" smtClean="0"/>
              <a:t>neighborhoods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822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ablecar-complexodoalem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1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esq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082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3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_2-fav_fuba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91" y="0"/>
            <a:ext cx="4040909" cy="6858000"/>
          </a:xfrm>
          <a:prstGeom prst="rect">
            <a:avLst/>
          </a:prstGeom>
        </p:spPr>
      </p:pic>
      <p:pic>
        <p:nvPicPr>
          <p:cNvPr id="5" name="Bild 4" descr="_3-fav_salguei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43" y="0"/>
            <a:ext cx="5287004" cy="68580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3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lanta-rocinha-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869" y="0"/>
            <a:ext cx="9574869" cy="68580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9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ocinha-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8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51016_korail_slu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5040000"/>
            <a:ext cx="9144000" cy="1200329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 smtClean="0"/>
              <a:t>Informal </a:t>
            </a:r>
            <a:r>
              <a:rPr lang="de-DE" dirty="0" smtClean="0"/>
              <a:t>Development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 Challenge </a:t>
            </a:r>
            <a:r>
              <a:rPr lang="de-DE" dirty="0" err="1" smtClean="0"/>
              <a:t>for</a:t>
            </a:r>
            <a:r>
              <a:rPr lang="de-DE" dirty="0" smtClean="0"/>
              <a:t> Urban </a:t>
            </a:r>
            <a:r>
              <a:rPr lang="de-DE" dirty="0" err="1" smtClean="0"/>
              <a:t>Planning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7080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turismo-no-alema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29" y="1566331"/>
            <a:ext cx="9280127" cy="5319887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000000"/>
                </a:solidFill>
              </a:rPr>
              <a:t>Rio de Janeiro: Case </a:t>
            </a:r>
            <a:r>
              <a:rPr lang="de-DE" sz="3200" dirty="0" err="1" smtClean="0">
                <a:solidFill>
                  <a:srgbClr val="000000"/>
                </a:solidFill>
              </a:rPr>
              <a:t>study</a:t>
            </a:r>
            <a:r>
              <a:rPr lang="de-DE" sz="3200" dirty="0" smtClean="0">
                <a:solidFill>
                  <a:srgbClr val="000000"/>
                </a:solidFill>
              </a:rPr>
              <a:t> Favela-</a:t>
            </a:r>
            <a:r>
              <a:rPr lang="de-DE" sz="3200" dirty="0" err="1" smtClean="0">
                <a:solidFill>
                  <a:srgbClr val="000000"/>
                </a:solidFill>
              </a:rPr>
              <a:t>Bairro</a:t>
            </a:r>
            <a:endParaRPr lang="de-DE" sz="32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-183444" y="-127000"/>
            <a:ext cx="9539111" cy="1735667"/>
          </a:xfrm>
          <a:prstGeom prst="rect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1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20000" y="1440000"/>
            <a:ext cx="7901889" cy="4532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DE" sz="2800" dirty="0" err="1" smtClean="0"/>
              <a:t>Socially</a:t>
            </a:r>
            <a:r>
              <a:rPr lang="de-DE" sz="2800" dirty="0" smtClean="0"/>
              <a:t> integrative </a:t>
            </a:r>
            <a:r>
              <a:rPr lang="de-DE" sz="2800" dirty="0" err="1" smtClean="0"/>
              <a:t>regeneration</a:t>
            </a:r>
            <a:r>
              <a:rPr lang="de-DE" sz="2800" dirty="0" smtClean="0"/>
              <a:t> </a:t>
            </a:r>
            <a:r>
              <a:rPr lang="de-DE" sz="2800" dirty="0" err="1" smtClean="0"/>
              <a:t>requires</a:t>
            </a:r>
            <a:r>
              <a:rPr lang="de-DE" sz="2800" dirty="0" smtClean="0"/>
              <a:t> </a:t>
            </a:r>
            <a:r>
              <a:rPr lang="de-DE" sz="2800" dirty="0" err="1" smtClean="0"/>
              <a:t>slow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careful</a:t>
            </a:r>
            <a:r>
              <a:rPr lang="de-DE" sz="2800" dirty="0" smtClean="0"/>
              <a:t> </a:t>
            </a:r>
            <a:r>
              <a:rPr lang="de-DE" sz="2800" dirty="0" err="1" smtClean="0"/>
              <a:t>upgrading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existing</a:t>
            </a:r>
            <a:r>
              <a:rPr lang="de-DE" sz="2800" dirty="0" smtClean="0"/>
              <a:t> </a:t>
            </a:r>
            <a:r>
              <a:rPr lang="de-DE" sz="2800" dirty="0" err="1" smtClean="0"/>
              <a:t>structures</a:t>
            </a:r>
            <a:endParaRPr lang="de-DE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err="1" smtClean="0">
                <a:effectLst/>
              </a:rPr>
              <a:t>Improvement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of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infrastructure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is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crucial</a:t>
            </a:r>
            <a:endParaRPr lang="de-DE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err="1" smtClean="0"/>
              <a:t>Participation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e</a:t>
            </a:r>
            <a:r>
              <a:rPr lang="de-DE" sz="2800" dirty="0" err="1" smtClean="0"/>
              <a:t>mpowerment</a:t>
            </a:r>
            <a:r>
              <a:rPr lang="de-DE" sz="2800" dirty="0" smtClean="0"/>
              <a:t> </a:t>
            </a:r>
            <a:r>
              <a:rPr lang="de-DE" sz="2800" dirty="0" err="1" smtClean="0"/>
              <a:t>contribute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mobilizing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resources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local</a:t>
            </a:r>
            <a:r>
              <a:rPr lang="de-DE" sz="2800" dirty="0" smtClean="0"/>
              <a:t> </a:t>
            </a:r>
            <a:r>
              <a:rPr lang="de-DE" sz="2800" dirty="0" err="1" smtClean="0"/>
              <a:t>population</a:t>
            </a:r>
            <a:endParaRPr lang="de-DE" sz="2800" dirty="0" smtClean="0">
              <a:effectLst/>
            </a:endParaRPr>
          </a:p>
        </p:txBody>
      </p:sp>
      <p:sp>
        <p:nvSpPr>
          <p:cNvPr id="11089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096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err="1" smtClean="0"/>
              <a:t>Conclusions</a:t>
            </a:r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82312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P11407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29" y="-1382885"/>
            <a:ext cx="12361328" cy="8240885"/>
          </a:xfrm>
          <a:prstGeom prst="rect">
            <a:avLst/>
          </a:prstGeom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Thank you!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9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MG_21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08" y="-1"/>
            <a:ext cx="9294519" cy="6970889"/>
          </a:xfrm>
          <a:prstGeom prst="rect">
            <a:avLst/>
          </a:prstGeo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Eviction and Resettlement</a:t>
            </a:r>
            <a:endParaRPr lang="de-DE" sz="3200" dirty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71332" y="6519446"/>
            <a:ext cx="56726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http://1.bp.blogspot.com/_7pIRco-g8QU/S20vz8EO0-I/AAAAAAAAAFE/S970o8smCBs/s1600/IMG_2133.JPG </a:t>
            </a:r>
          </a:p>
        </p:txBody>
      </p:sp>
    </p:spTree>
    <p:extLst>
      <p:ext uri="{BB962C8B-B14F-4D97-AF65-F5344CB8AC3E}">
        <p14:creationId xmlns:p14="http://schemas.microsoft.com/office/powerpoint/2010/main" val="140403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088" y="0"/>
            <a:ext cx="10287000" cy="6858000"/>
          </a:xfrm>
          <a:prstGeom prst="rect">
            <a:avLst/>
          </a:prstGeo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-454025" y="5075238"/>
            <a:ext cx="10096500" cy="584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Addis Ababa: Demolition and densification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3" descr="spandauervorstadt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97" y="1420731"/>
            <a:ext cx="3687019" cy="441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spandauervorstadt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2"/>
          <a:stretch>
            <a:fillRect/>
          </a:stretch>
        </p:blipFill>
        <p:spPr bwMode="auto">
          <a:xfrm>
            <a:off x="1371599" y="1396555"/>
            <a:ext cx="2164216" cy="22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spandauervorstadt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/>
          <a:stretch>
            <a:fillRect/>
          </a:stretch>
        </p:blipFill>
        <p:spPr bwMode="auto">
          <a:xfrm>
            <a:off x="1364755" y="3628853"/>
            <a:ext cx="2171060" cy="220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3600" b="0" kern="0" dirty="0" smtClean="0"/>
              <a:t>Early urban </a:t>
            </a:r>
            <a:r>
              <a:rPr lang="de-DE" sz="3600" b="0" kern="0" dirty="0" err="1" smtClean="0"/>
              <a:t>regeneration</a:t>
            </a:r>
            <a:r>
              <a:rPr lang="de-DE" sz="3600" b="0" kern="0" dirty="0" smtClean="0"/>
              <a:t> in Germany</a:t>
            </a:r>
            <a:endParaRPr lang="de-DE" sz="36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206350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925" y="6492875"/>
            <a:ext cx="91090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252538" indent="-1163638" eaLnBrk="1" hangingPunct="1">
              <a:spcBef>
                <a:spcPct val="20000"/>
              </a:spcBef>
              <a:buClr>
                <a:schemeClr val="bg2"/>
              </a:buClr>
              <a:buFont typeface="Arial" charset="0"/>
              <a:buNone/>
            </a:pPr>
            <a:endParaRPr lang="de-DE" sz="800"/>
          </a:p>
        </p:txBody>
      </p:sp>
      <p:pic>
        <p:nvPicPr>
          <p:cNvPr id="13319" name="Picture 7" descr="D:\verundvortraege\2010_koller\meisterbilder\meister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23725" r="11245" b="12135"/>
          <a:stretch/>
        </p:blipFill>
        <p:spPr bwMode="auto">
          <a:xfrm rot="5400000">
            <a:off x="1043220" y="-1043221"/>
            <a:ext cx="705756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6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648</Words>
  <Application>Microsoft Macintosh PowerPoint</Application>
  <PresentationFormat>Bildschirmpräsentation (4:3)</PresentationFormat>
  <Paragraphs>187</Paragraphs>
  <Slides>52</Slides>
  <Notes>26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Standarddesign</vt:lpstr>
      <vt:lpstr>PowerPoint-Präsentation</vt:lpstr>
      <vt:lpstr>Outline</vt:lpstr>
      <vt:lpstr>Policy approaches </vt:lpstr>
      <vt:lpstr>Forced Evictions (Persons)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Ökonomische Wirkungen</vt:lpstr>
      <vt:lpstr>PowerPoint-Präsentation</vt:lpstr>
      <vt:lpstr>PowerPoint-Präsentation</vt:lpstr>
      <vt:lpstr>PowerPoint-Präsentation</vt:lpstr>
      <vt:lpstr>Preservation of listed structures</vt:lpstr>
      <vt:lpstr>Adaptive reuse</vt:lpstr>
      <vt:lpstr>PowerPoint-Präsentation</vt:lpstr>
      <vt:lpstr>PowerPoint-Präsentation</vt:lpstr>
      <vt:lpstr>Soziokulturelle Wirkungen</vt:lpstr>
      <vt:lpstr>Soziokulturelle Wirkungen</vt:lpstr>
      <vt:lpstr>PowerPoint-Präsentation</vt:lpstr>
      <vt:lpstr>Objectives</vt:lpstr>
      <vt:lpstr>Strategies</vt:lpstr>
      <vt:lpstr>Strategies</vt:lpstr>
      <vt:lpstr>Strategies</vt:lpstr>
      <vt:lpstr>Strategies</vt:lpstr>
      <vt:lpstr>Strategies</vt:lpstr>
      <vt:lpstr>PowerPoint-Präsentation</vt:lpstr>
      <vt:lpstr>PowerPoint-Präsentation</vt:lpstr>
      <vt:lpstr>PowerPoint-Präsentation</vt:lpstr>
      <vt:lpstr>Neighbourhood management</vt:lpstr>
      <vt:lpstr>Neighbourhood management</vt:lpstr>
      <vt:lpstr>PowerPoint-Präsentation</vt:lpstr>
      <vt:lpstr>Neighbourhood juries</vt:lpstr>
      <vt:lpstr>Neighbourhood juries</vt:lpstr>
      <vt:lpstr>Neighbourhood juries</vt:lpstr>
      <vt:lpstr>Socially integrative upgrading: Summary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Conclusions</vt:lpstr>
      <vt:lpstr>PowerPoint-Präsentation</vt:lpstr>
    </vt:vector>
  </TitlesOfParts>
  <Company>unik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Uwe Altrock</dc:creator>
  <cp:lastModifiedBy>ua</cp:lastModifiedBy>
  <cp:revision>578</cp:revision>
  <dcterms:created xsi:type="dcterms:W3CDTF">2008-01-10T18:17:25Z</dcterms:created>
  <dcterms:modified xsi:type="dcterms:W3CDTF">2017-09-29T07:06:22Z</dcterms:modified>
</cp:coreProperties>
</file>