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84" r:id="rId4"/>
    <p:sldId id="257" r:id="rId5"/>
    <p:sldId id="258" r:id="rId6"/>
    <p:sldId id="272" r:id="rId7"/>
    <p:sldId id="264" r:id="rId8"/>
    <p:sldId id="266" r:id="rId9"/>
    <p:sldId id="265" r:id="rId10"/>
    <p:sldId id="267" r:id="rId11"/>
    <p:sldId id="274" r:id="rId12"/>
    <p:sldId id="278" r:id="rId13"/>
    <p:sldId id="273" r:id="rId14"/>
    <p:sldId id="275" r:id="rId15"/>
    <p:sldId id="276" r:id="rId16"/>
    <p:sldId id="277" r:id="rId17"/>
    <p:sldId id="26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16" y="-77"/>
      </p:cViewPr>
      <p:guideLst>
        <p:guide orient="horz" pos="219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1AE4736-E0B6-4237-84D0-BACF506191A3}" type="datetimeFigureOut">
              <a:rPr lang="en-US" smtClean="0"/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95BB5A-B752-4583-BBB7-D544431F26E0}" type="slidenum">
              <a:rPr lang="en-US" smtClean="0"/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4736-E0B6-4237-84D0-BACF506191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BB5A-B752-4583-BBB7-D544431F26E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1AE4736-E0B6-4237-84D0-BACF506191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795BB5A-B752-4583-BBB7-D544431F26E0}" type="slidenum">
              <a:rPr lang="en-US" smtClean="0"/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4736-E0B6-4237-84D0-BACF506191A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SES project_Gondar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95BB5A-B752-4583-BBB7-D544431F26E0}" type="slidenum">
              <a:rPr lang="en-US" smtClean="0"/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4736-E0B6-4237-84D0-BACF506191A3}" type="datetimeFigureOut">
              <a:rPr lang="en-US" smtClean="0"/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795BB5A-B752-4583-BBB7-D544431F26E0}" type="slidenum">
              <a:rPr lang="en-US" smtClean="0"/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1AE4736-E0B6-4237-84D0-BACF506191A3}" type="datetimeFigureOut">
              <a:rPr lang="en-US" smtClean="0"/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795BB5A-B752-4583-BBB7-D544431F26E0}" type="slidenum">
              <a:rPr lang="en-US" smtClean="0"/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1AE4736-E0B6-4237-84D0-BACF506191A3}" type="datetimeFigureOut">
              <a:rPr lang="en-US" smtClean="0"/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795BB5A-B752-4583-BBB7-D544431F26E0}" type="slidenum">
              <a:rPr lang="en-US" smtClean="0"/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4736-E0B6-4237-84D0-BACF506191A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95BB5A-B752-4583-BBB7-D544431F26E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4736-E0B6-4237-84D0-BACF506191A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95BB5A-B752-4583-BBB7-D544431F26E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4736-E0B6-4237-84D0-BACF506191A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95BB5A-B752-4583-BBB7-D544431F26E0}" type="slidenum">
              <a:rPr lang="en-US" smtClean="0"/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1AE4736-E0B6-4237-84D0-BACF506191A3}" type="datetimeFigureOut">
              <a:rPr lang="en-US" smtClean="0"/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795BB5A-B752-4583-BBB7-D544431F26E0}" type="slidenum">
              <a:rPr lang="en-US" smtClean="0"/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  <a:p>
            <a:pPr lvl="1" eaLnBrk="1" latinLnBrk="0" hangingPunct="1"/>
            <a:r>
              <a:rPr kumimoji="0" lang="en-US" smtClean="0"/>
              <a:t>Second level</a:t>
            </a:r>
            <a:endParaRPr kumimoji="0" lang="en-US" smtClean="0"/>
          </a:p>
          <a:p>
            <a:pPr lvl="2" eaLnBrk="1" latinLnBrk="0" hangingPunct="1"/>
            <a:r>
              <a:rPr kumimoji="0" lang="en-US" smtClean="0"/>
              <a:t>Third level</a:t>
            </a:r>
            <a:endParaRPr kumimoji="0" lang="en-US" smtClean="0"/>
          </a:p>
          <a:p>
            <a:pPr lvl="3" eaLnBrk="1" latinLnBrk="0" hangingPunct="1"/>
            <a:r>
              <a:rPr kumimoji="0" lang="en-US" smtClean="0"/>
              <a:t>Fourth level</a:t>
            </a:r>
            <a:endParaRPr kumimoji="0" lang="en-US" smtClean="0"/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1AE4736-E0B6-4237-84D0-BACF506191A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795BB5A-B752-4583-BBB7-D544431F26E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 panose="05000000000000000000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 panose="05020102010507070707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 panose="05000000000000000000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 panose="05000000000000000000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 panose="05000000000000000000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 panose="05000000000000000000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 panose="05000000000000000000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 panose="05000000000000000000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 panose="05000000000000000000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3637280"/>
            <a:ext cx="6576060" cy="1602105"/>
          </a:xfrm>
        </p:spPr>
        <p:txBody>
          <a:bodyPr/>
          <a:lstStyle/>
          <a:p>
            <a:r>
              <a:rPr lang="en-US" sz="3200" dirty="0"/>
              <a:t>challenges  IN infrastructure provision to informal settlement areas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5000" lnSpcReduction="20000"/>
          </a:bodyPr>
          <a:lstStyle/>
          <a:p>
            <a:r>
              <a:rPr lang="en-US" dirty="0" smtClean="0">
                <a:sym typeface="+mn-ea"/>
              </a:rPr>
              <a:t>Abdurahim M.</a:t>
            </a:r>
            <a:endParaRPr lang="en-US" dirty="0" smtClean="0"/>
          </a:p>
          <a:p>
            <a:r>
              <a:rPr lang="en-US" dirty="0" smtClean="0">
                <a:sym typeface="+mn-ea"/>
              </a:rPr>
              <a:t>RMCBM-T Project Engineer</a:t>
            </a:r>
            <a:endParaRPr lang="en-US" dirty="0"/>
          </a:p>
        </p:txBody>
      </p:sp>
      <p:sp>
        <p:nvSpPr>
          <p:cNvPr id="5" name="Text Box 4"/>
          <p:cNvSpPr txBox="1"/>
          <p:nvPr/>
        </p:nvSpPr>
        <p:spPr>
          <a:xfrm>
            <a:off x="2362200" y="5239385"/>
            <a:ext cx="443992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b="1" dirty="0">
                <a:sym typeface="+mn-ea"/>
              </a:rPr>
              <a:t>The Case of ULGDP_II in Mekelle City</a:t>
            </a:r>
            <a:endParaRPr lang="en-US" sz="2000" b="1" dirty="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case of </a:t>
            </a:r>
            <a:r>
              <a:rPr lang="en-US" sz="4000" dirty="0" err="1" smtClean="0"/>
              <a:t>Mekelle_</a:t>
            </a:r>
            <a:r>
              <a:rPr lang="en-US" sz="2800" dirty="0" err="1" smtClean="0"/>
              <a:t>Adi daero area</a:t>
            </a:r>
            <a:endParaRPr lang="en-US" sz="2800" dirty="0" err="1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en-AU" sz="2400" b="1" dirty="0" smtClean="0">
                <a:sym typeface="+mn-ea"/>
              </a:rPr>
              <a:t>Challenge 1:- Planning infrastructure</a:t>
            </a:r>
            <a:endParaRPr lang="en-US" altLang="en-AU" sz="2400" b="1" dirty="0" smtClean="0">
              <a:sym typeface="+mn-ea"/>
            </a:endParaRPr>
          </a:p>
          <a:p>
            <a:pPr lvl="2"/>
            <a:r>
              <a:rPr lang="en-US" dirty="0"/>
              <a:t> </a:t>
            </a:r>
            <a:r>
              <a:rPr lang="en-US" dirty="0" smtClean="0"/>
              <a:t>SP, during preparations, only consider these areas as vacant and an option for expansions.</a:t>
            </a:r>
            <a:endParaRPr lang="en-US" dirty="0" smtClean="0"/>
          </a:p>
          <a:p>
            <a:pPr lvl="2"/>
            <a:endParaRPr lang="en-US" dirty="0"/>
          </a:p>
          <a:p>
            <a:pPr lvl="2"/>
            <a:r>
              <a:rPr lang="en-US" dirty="0" smtClean="0"/>
              <a:t>When considered, Planning interventions doesn’t align with existing situations due rapid changes during planning periods.</a:t>
            </a:r>
            <a:endParaRPr lang="en-US" dirty="0" smtClean="0"/>
          </a:p>
          <a:p>
            <a:pPr lvl="2"/>
            <a:endParaRPr lang="en-US" dirty="0"/>
          </a:p>
          <a:p>
            <a:pPr lvl="2"/>
            <a:r>
              <a:rPr lang="en-US" dirty="0" smtClean="0"/>
              <a:t>The Gap between the need and Financial Capacity of the city, Revenue .</a:t>
            </a:r>
            <a:endParaRPr lang="en-US" dirty="0"/>
          </a:p>
          <a:p>
            <a:pPr lvl="2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case of </a:t>
            </a:r>
            <a:r>
              <a:rPr lang="en-US" sz="4000" dirty="0" err="1" smtClean="0"/>
              <a:t>Mekelle_</a:t>
            </a:r>
            <a:r>
              <a:rPr lang="en-US" sz="2800" dirty="0" err="1" smtClean="0"/>
              <a:t>Adi daero area</a:t>
            </a:r>
            <a:endParaRPr lang="en-US" sz="2800" dirty="0" err="1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en-AU" sz="2400" b="1" dirty="0" smtClean="0">
                <a:sym typeface="+mn-ea"/>
              </a:rPr>
              <a:t>Challenge 2:- Implementation infrastructure</a:t>
            </a:r>
            <a:endParaRPr lang="en-US" altLang="en-AU" sz="2400" b="1" dirty="0" smtClean="0">
              <a:sym typeface="+mn-ea"/>
            </a:endParaRP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Governmet the only provider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Environmental and social safeguard compliance. Issues of land compensation, Compliant handling etc... </a:t>
            </a:r>
            <a:endParaRPr lang="en-US" dirty="0" smtClean="0"/>
          </a:p>
          <a:p>
            <a:pPr lvl="2"/>
            <a:endParaRPr lang="en-US" dirty="0"/>
          </a:p>
          <a:p>
            <a:pPr lvl="2"/>
            <a:r>
              <a:rPr lang="en-US" dirty="0" smtClean="0"/>
              <a:t>Clearing the Right of way and identifying Urban land use proposals for infrastructure provision. </a:t>
            </a:r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case of </a:t>
            </a:r>
            <a:r>
              <a:rPr lang="en-US" sz="4000" dirty="0" err="1" smtClean="0"/>
              <a:t>Mekelle_</a:t>
            </a:r>
            <a:r>
              <a:rPr lang="en-US" sz="2800" dirty="0" err="1" smtClean="0"/>
              <a:t>Adi-eslam Area</a:t>
            </a:r>
            <a:endParaRPr lang="en-US" sz="2800" dirty="0" err="1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405"/>
            <a:ext cx="5297170" cy="4572000"/>
          </a:xfrm>
        </p:spPr>
        <p:txBody>
          <a:bodyPr>
            <a:normAutofit fontScale="70000"/>
          </a:bodyPr>
          <a:lstStyle/>
          <a:p>
            <a:r>
              <a:rPr lang="en-US" altLang="en-AU" sz="2400" b="1" dirty="0" smtClean="0">
                <a:sym typeface="+mn-ea"/>
              </a:rPr>
              <a:t>Description </a:t>
            </a:r>
            <a:endParaRPr lang="en-US" altLang="en-AU" sz="2400" b="1" dirty="0" smtClean="0">
              <a:sym typeface="+mn-ea"/>
            </a:endParaRPr>
          </a:p>
          <a:p>
            <a:pPr lvl="2"/>
            <a:r>
              <a:rPr lang="en-US" sz="2400" dirty="0"/>
              <a:t> </a:t>
            </a:r>
            <a:r>
              <a:rPr lang="en-US" sz="2400" dirty="0" smtClean="0"/>
              <a:t>A small area to the east side of the </a:t>
            </a:r>
            <a:r>
              <a:rPr lang="en-US" sz="2400" dirty="0" err="1" smtClean="0"/>
              <a:t>Atse</a:t>
            </a:r>
            <a:r>
              <a:rPr lang="en-US" sz="2400" dirty="0" smtClean="0"/>
              <a:t> </a:t>
            </a:r>
            <a:r>
              <a:rPr lang="en-US" sz="2400" dirty="0" err="1" smtClean="0"/>
              <a:t>Yohaness</a:t>
            </a:r>
            <a:r>
              <a:rPr lang="en-US" sz="2400" dirty="0" smtClean="0"/>
              <a:t> Palace, one of the oldest settlements of the town.</a:t>
            </a:r>
            <a:endParaRPr lang="en-US" sz="2400" dirty="0" smtClean="0"/>
          </a:p>
          <a:p>
            <a:pPr lvl="2"/>
            <a:endParaRPr lang="en-US" sz="2800" dirty="0" smtClean="0"/>
          </a:p>
          <a:p>
            <a:pPr lvl="2"/>
            <a:r>
              <a:rPr lang="en-US" sz="2400" dirty="0" smtClean="0"/>
              <a:t>Dwellers are strongly attached to the locality in economic and socio-cultural aspects.</a:t>
            </a:r>
            <a:endParaRPr lang="en-US" sz="2400" dirty="0" smtClean="0"/>
          </a:p>
          <a:p>
            <a:pPr lvl="2"/>
            <a:endParaRPr lang="en-US" sz="2800" dirty="0" smtClean="0"/>
          </a:p>
          <a:p>
            <a:pPr lvl="2"/>
            <a:r>
              <a:rPr lang="en-US" sz="2400" dirty="0" smtClean="0"/>
              <a:t>Ownership and title deeds have been transferred to Generations with out any document.</a:t>
            </a:r>
            <a:endParaRPr lang="en-US" sz="2400" dirty="0" smtClean="0"/>
          </a:p>
          <a:p>
            <a:pPr lvl="2"/>
            <a:endParaRPr lang="en-US" sz="2800" dirty="0" smtClean="0"/>
          </a:p>
          <a:p>
            <a:pPr lvl="2"/>
            <a:r>
              <a:rPr lang="en-US" sz="2400" dirty="0" smtClean="0"/>
              <a:t>(Homogenous/pocketed/Harmonized/Poched/Integrated/Engulfed/Segregated...) informal settlement </a:t>
            </a:r>
            <a:endParaRPr lang="en-US" sz="2400" dirty="0" smtClean="0"/>
          </a:p>
        </p:txBody>
      </p:sp>
      <p:pic>
        <p:nvPicPr>
          <p:cNvPr id="4" name="Content Placeholder 3"/>
          <p:cNvPicPr>
            <a:picLocks noChangeAspect="1"/>
          </p:cNvPicPr>
          <p:nvPr>
            <p:ph sz="quarter" idx="2"/>
          </p:nvPr>
        </p:nvPicPr>
        <p:blipFill>
          <a:blip r:embed="rId1"/>
          <a:srcRect l="15752" t="6844" r="2598" b="4416"/>
          <a:stretch>
            <a:fillRect/>
          </a:stretch>
        </p:blipFill>
        <p:spPr>
          <a:xfrm>
            <a:off x="5906770" y="1973580"/>
            <a:ext cx="2679065" cy="322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case of </a:t>
            </a:r>
            <a:r>
              <a:rPr lang="en-US" sz="4000" dirty="0" err="1" smtClean="0"/>
              <a:t>Mekelle_</a:t>
            </a:r>
            <a:r>
              <a:rPr lang="en-US" sz="2800" dirty="0" err="1" smtClean="0">
                <a:sym typeface="+mn-ea"/>
              </a:rPr>
              <a:t>Adi-eslam Area</a:t>
            </a: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en-AU" sz="2400" b="1" dirty="0" smtClean="0">
                <a:sym typeface="+mn-ea"/>
              </a:rPr>
              <a:t>Challenge 1:- physical  </a:t>
            </a:r>
            <a:endParaRPr lang="en-US" altLang="en-AU" sz="2400" b="1" dirty="0" smtClean="0">
              <a:sym typeface="+mn-ea"/>
            </a:endParaRPr>
          </a:p>
          <a:p>
            <a:pPr lvl="2"/>
            <a:r>
              <a:rPr lang="en-US" dirty="0"/>
              <a:t> U</a:t>
            </a:r>
            <a:r>
              <a:rPr lang="en-US" dirty="0" smtClean="0"/>
              <a:t>nclear right of way as a result of unplanned settlement,</a:t>
            </a:r>
            <a:endParaRPr lang="en-US" dirty="0" smtClean="0"/>
          </a:p>
          <a:p>
            <a:pPr lvl="2"/>
            <a:endParaRPr lang="en-US" dirty="0"/>
          </a:p>
          <a:p>
            <a:pPr lvl="2"/>
            <a:r>
              <a:rPr lang="en-US" dirty="0" smtClean="0"/>
              <a:t>Accessibility problems, </a:t>
            </a:r>
            <a:endParaRPr lang="en-US" dirty="0" smtClean="0"/>
          </a:p>
          <a:p>
            <a:pPr lvl="2"/>
            <a:endParaRPr lang="en-US" dirty="0"/>
          </a:p>
          <a:p>
            <a:pPr lvl="2"/>
            <a:r>
              <a:rPr lang="en-US" dirty="0" smtClean="0"/>
              <a:t>Dilapidated housing and lack of basic services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case of </a:t>
            </a:r>
            <a:r>
              <a:rPr lang="en-US" sz="4000" dirty="0" err="1" smtClean="0"/>
              <a:t>Mekelle_</a:t>
            </a:r>
            <a:r>
              <a:rPr lang="en-US" sz="2800" dirty="0" err="1" smtClean="0">
                <a:sym typeface="+mn-ea"/>
              </a:rPr>
              <a:t>Adi-eslam Area</a:t>
            </a: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en-AU" sz="2400" b="1" dirty="0" smtClean="0">
                <a:sym typeface="+mn-ea"/>
              </a:rPr>
              <a:t>Challenge 1:- Socio-economic </a:t>
            </a:r>
            <a:endParaRPr lang="en-US" dirty="0"/>
          </a:p>
          <a:p>
            <a:pPr lvl="2"/>
            <a:r>
              <a:rPr lang="en-US" dirty="0" smtClean="0"/>
              <a:t> Unmatched need for income generation, economic stability, Job opportunity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Social integration </a:t>
            </a:r>
            <a:endParaRPr lang="en-US" dirty="0" smtClean="0"/>
          </a:p>
          <a:p>
            <a:pPr lvl="2"/>
            <a:endParaRPr lang="en-US" dirty="0"/>
          </a:p>
          <a:p>
            <a:pPr lvl="2"/>
            <a:r>
              <a:rPr lang="en-US" dirty="0" smtClean="0"/>
              <a:t>Health and sanitation issues</a:t>
            </a:r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case of </a:t>
            </a:r>
            <a:r>
              <a:rPr lang="en-US" sz="4000" dirty="0" err="1" smtClean="0"/>
              <a:t>Mekelle_</a:t>
            </a:r>
            <a:r>
              <a:rPr lang="en-US" sz="2800" dirty="0" err="1" smtClean="0"/>
              <a:t>what’s</a:t>
            </a:r>
            <a:r>
              <a:rPr lang="en-US" sz="2800" dirty="0" smtClean="0"/>
              <a:t> done</a:t>
            </a: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0000" lnSpcReduction="20000"/>
          </a:bodyPr>
          <a:lstStyle/>
          <a:p>
            <a:endParaRPr lang="en-US" altLang="en-AU" sz="2400" b="1" dirty="0" smtClean="0">
              <a:sym typeface="+mn-ea"/>
            </a:endParaRPr>
          </a:p>
          <a:p>
            <a:pPr lvl="2"/>
            <a:r>
              <a:rPr lang="en-US" dirty="0"/>
              <a:t> </a:t>
            </a:r>
            <a:r>
              <a:rPr lang="en-US" dirty="0" smtClean="0"/>
              <a:t>Public initiated infrastructure provision, at </a:t>
            </a:r>
            <a:r>
              <a:rPr lang="en-US" dirty="0" err="1" smtClean="0"/>
              <a:t>Adi-daero</a:t>
            </a:r>
            <a:r>
              <a:rPr lang="en-US" dirty="0" smtClean="0"/>
              <a:t>, like water stand pipes, Electrification. </a:t>
            </a:r>
            <a:endParaRPr lang="en-US" dirty="0" smtClean="0"/>
          </a:p>
          <a:p>
            <a:pPr lvl="2"/>
            <a:endParaRPr lang="en-US" dirty="0"/>
          </a:p>
          <a:p>
            <a:pPr lvl="2"/>
            <a:r>
              <a:rPr lang="en-US" dirty="0" smtClean="0"/>
              <a:t>Intervention on critical infrastructure needs such as arterial roads and major storm water drainage lines and Communal toilets. (Adi-eslam area)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/>
              <a:t>Infrastructure Provision as bargaining opportunity to negotiate with local community. </a:t>
            </a:r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dirty="0" smtClean="0"/>
              <a:t>Implementation of programs that promote local economic development and Job opportunity through local resource utilization.</a:t>
            </a:r>
            <a:endParaRPr lang="en-US" dirty="0"/>
          </a:p>
          <a:p>
            <a:pPr lvl="2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6600" b="1" dirty="0" smtClean="0"/>
              <a:t>THANK YOU !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8"/>
            <a:r>
              <a:rPr lang="en-US" altLang="en-AU" sz="3200" b="1" dirty="0" smtClean="0">
                <a:sym typeface="+mn-ea"/>
              </a:rPr>
              <a:t>About the Program</a:t>
            </a:r>
            <a:endParaRPr lang="en-US" altLang="en-AU" sz="3200" b="1" dirty="0" smtClean="0">
              <a:sym typeface="+mn-ea"/>
            </a:endParaRPr>
          </a:p>
          <a:p>
            <a:pPr lvl="8"/>
            <a:endParaRPr lang="en-US" altLang="en-AU" sz="3200" b="1" dirty="0" smtClean="0">
              <a:sym typeface="+mn-ea"/>
            </a:endParaRPr>
          </a:p>
          <a:p>
            <a:pPr lvl="8"/>
            <a:r>
              <a:rPr lang="en-US" altLang="en-AU" sz="3200" b="1" dirty="0" smtClean="0">
                <a:sym typeface="+mn-ea"/>
              </a:rPr>
              <a:t>Challenges</a:t>
            </a:r>
            <a:endParaRPr lang="en-US" altLang="en-AU" sz="3200" b="1" dirty="0" smtClean="0">
              <a:sym typeface="+mn-ea"/>
            </a:endParaRPr>
          </a:p>
          <a:p>
            <a:pPr lvl="8"/>
            <a:endParaRPr lang="en-US" altLang="en-AU" sz="3200" b="1" dirty="0" smtClean="0">
              <a:sym typeface="+mn-ea"/>
            </a:endParaRPr>
          </a:p>
          <a:p>
            <a:pPr lvl="8"/>
            <a:r>
              <a:rPr lang="en-US" altLang="en-AU" sz="3200" b="1" dirty="0" smtClean="0">
                <a:sym typeface="+mn-ea"/>
              </a:rPr>
              <a:t>Cases</a:t>
            </a:r>
            <a:endParaRPr lang="en-US" altLang="en-AU" sz="3200" b="1" dirty="0" smtClean="0">
              <a:sym typeface="+mn-ea"/>
            </a:endParaRPr>
          </a:p>
          <a:p>
            <a:pPr lvl="8"/>
            <a:endParaRPr lang="en-US" altLang="en-AU" sz="3200" b="1" dirty="0" smtClean="0">
              <a:sym typeface="+mn-ea"/>
            </a:endParaRPr>
          </a:p>
          <a:p>
            <a:pPr lvl="8"/>
            <a:r>
              <a:rPr lang="en-US" altLang="en-AU" sz="3200" b="1" dirty="0" smtClean="0">
                <a:sym typeface="+mn-ea"/>
              </a:rPr>
              <a:t>Wayout Experiences</a:t>
            </a:r>
            <a:endParaRPr lang="en-US" altLang="en-AU" sz="3200" b="1" dirty="0" smtClean="0">
              <a:sym typeface="+mn-ea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ULGDP_II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0000" lnSpcReduction="20000"/>
          </a:bodyPr>
          <a:lstStyle/>
          <a:p>
            <a:r>
              <a:rPr lang="en-AU" sz="2400" b="1" dirty="0" smtClean="0">
                <a:sym typeface="+mn-ea"/>
              </a:rPr>
              <a:t>PROGRAM </a:t>
            </a:r>
            <a:r>
              <a:rPr lang="en-AU" sz="2400" b="1" dirty="0">
                <a:sym typeface="+mn-ea"/>
              </a:rPr>
              <a:t>DEVELOPMENT </a:t>
            </a:r>
            <a:r>
              <a:rPr lang="en-AU" sz="2400" b="1" dirty="0" smtClean="0">
                <a:sym typeface="+mn-ea"/>
              </a:rPr>
              <a:t>OBJECTIVES,KEY RESULTS &amp; REWARD</a:t>
            </a:r>
            <a:endParaRPr lang="en-AU" sz="2400" b="1" dirty="0" smtClean="0">
              <a:sym typeface="+mn-ea"/>
            </a:endParaRPr>
          </a:p>
          <a:p>
            <a:endParaRPr lang="en-US" dirty="0" smtClean="0"/>
          </a:p>
          <a:p>
            <a:pPr lvl="2"/>
            <a:r>
              <a:rPr lang="en-US" b="1" dirty="0" smtClean="0">
                <a:sym typeface="+mn-ea"/>
              </a:rPr>
              <a:t>T</a:t>
            </a:r>
            <a:r>
              <a:rPr lang="en-US" b="1" dirty="0">
                <a:sym typeface="+mn-ea"/>
              </a:rPr>
              <a:t>o promot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Berlin Sans FB Demi" panose="020E0802020502020306" pitchFamily="34" charset="0"/>
                <a:sym typeface="+mn-ea"/>
              </a:rPr>
              <a:t>the institutional and organizational performance </a:t>
            </a:r>
            <a:r>
              <a:rPr lang="en-US" b="1" dirty="0">
                <a:sym typeface="+mn-ea"/>
              </a:rPr>
              <a:t>of participating urban local governments in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Berlin Sans FB Demi" panose="020E0802020502020306" pitchFamily="34" charset="0"/>
                <a:sym typeface="+mn-ea"/>
              </a:rPr>
              <a:t>developing and sustaining urban infrastructure and services</a:t>
            </a:r>
            <a:r>
              <a:rPr lang="en-US" b="1" dirty="0">
                <a:sym typeface="+mn-ea"/>
              </a:rPr>
              <a:t>. </a:t>
            </a:r>
            <a:endParaRPr lang="en-US" b="1" dirty="0" smtClean="0"/>
          </a:p>
          <a:p>
            <a:pPr lvl="2"/>
            <a:endParaRPr lang="en-US" b="1" dirty="0"/>
          </a:p>
          <a:p>
            <a:pPr lvl="2"/>
            <a:r>
              <a:rPr lang="en-US" b="1" dirty="0" smtClean="0">
                <a:latin typeface="Berlin Sans FB Demi" panose="020E0802020502020306" pitchFamily="34" charset="0"/>
                <a:sym typeface="+mn-ea"/>
              </a:rPr>
              <a:t>‘……P for R……’ </a:t>
            </a:r>
            <a:r>
              <a:rPr lang="en-US" b="1" dirty="0">
                <a:sym typeface="+mn-ea"/>
              </a:rPr>
              <a:t>rewarding for each </a:t>
            </a:r>
            <a:r>
              <a:rPr lang="en-US" b="1" dirty="0" smtClean="0">
                <a:sym typeface="+mn-ea"/>
              </a:rPr>
              <a:t>indicator organized as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Berlin Sans FB Demi" panose="020E0802020502020306" pitchFamily="34" charset="0"/>
                <a:sym typeface="+mn-ea"/>
              </a:rPr>
              <a:t>DLIs.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Berlin Sans FB Demi" panose="020E0802020502020306" pitchFamily="34" charset="0"/>
              <a:sym typeface="+mn-ea"/>
            </a:endParaRPr>
          </a:p>
          <a:p>
            <a:pPr lvl="2"/>
            <a:endParaRPr lang="en-US" dirty="0"/>
          </a:p>
          <a:p>
            <a:pPr lvl="2"/>
            <a:r>
              <a:rPr lang="en-US" b="1" dirty="0">
                <a:sym typeface="+mn-ea"/>
              </a:rPr>
              <a:t>Enhance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Berlin Sans FB Demi" panose="020E0802020502020306" pitchFamily="34" charset="0"/>
                <a:sym typeface="+mn-ea"/>
              </a:rPr>
              <a:t>participation of citizens</a:t>
            </a:r>
            <a:r>
              <a:rPr lang="en-US" b="1" dirty="0">
                <a:sym typeface="+mn-ea"/>
              </a:rPr>
              <a:t> in </a:t>
            </a:r>
            <a:r>
              <a:rPr lang="en-US" b="1" dirty="0" smtClean="0">
                <a:sym typeface="+mn-ea"/>
              </a:rPr>
              <a:t>ULG’s </a:t>
            </a:r>
            <a:r>
              <a:rPr lang="en-US" b="1" dirty="0">
                <a:sym typeface="+mn-ea"/>
              </a:rPr>
              <a:t>planning, budgeting and implememntaion.</a:t>
            </a:r>
            <a:endParaRPr lang="en-US" b="1" dirty="0">
              <a:sym typeface="+mn-ea"/>
            </a:endParaRPr>
          </a:p>
          <a:p>
            <a:pPr lvl="2"/>
            <a:endParaRPr lang="en-US" dirty="0"/>
          </a:p>
          <a:p>
            <a:pPr lvl="2"/>
            <a:r>
              <a:rPr lang="en-US" b="1" dirty="0">
                <a:sym typeface="+mn-ea"/>
              </a:rPr>
              <a:t>Improved infrastructure, service delivery and Operations and Maintenance systems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Rewards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245110" lvl="2" indent="-227330" algn="l"/>
            <a:r>
              <a:rPr lang="en-US" sz="2800" dirty="0" smtClean="0">
                <a:sym typeface="+mn-ea"/>
              </a:rPr>
              <a:t>The disbursement system for DLIs I, II, and III is flexible and rewards actual performance of ULGs.</a:t>
            </a:r>
            <a:endParaRPr lang="en-US" sz="2800" dirty="0" smtClean="0">
              <a:sym typeface="+mn-ea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The investment menu</a:t>
            </a:r>
            <a:endParaRPr lang="en-US" sz="360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09600" y="1589405"/>
          <a:ext cx="2438400" cy="43776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{C083E6E3-FA7D-4D7B-A595-EF9225AFEA82}</a:tableStyleId>
              </a:tblPr>
              <a:tblGrid>
                <a:gridCol w="2438400"/>
              </a:tblGrid>
              <a:tr h="3467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</a:rPr>
                        <a:t>Infrastructure/Service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47365" marR="47365" marT="0" marB="0"/>
                </a:tc>
              </a:tr>
              <a:tr h="693420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</a:rPr>
                        <a:t>Roads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47365" marR="47365" marT="0" marB="0"/>
                </a:tc>
              </a:tr>
              <a:tr h="693420">
                <a:tc>
                  <a:txBody>
                    <a:bodyPr/>
                    <a:lstStyle/>
                    <a:p>
                      <a:pPr marL="4572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Construction or rehabilitation of roads that require significant resettlement of people (more than 200 people) will not be eligible for funding under the ULGDP II.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47365" marR="47365" marT="0" marB="0"/>
                </a:tc>
              </a:tr>
              <a:tr h="1386840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</a:rPr>
                        <a:t>Integrated multiple infrastructure and land services (residential, micro and small enterprises, industrial zones)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47365" marR="47365" marT="0" marB="0"/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quarter" idx="2"/>
          </p:nvPr>
        </p:nvGraphicFramePr>
        <p:xfrm>
          <a:off x="3388995" y="1589405"/>
          <a:ext cx="2366010" cy="317608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{C083E6E3-FA7D-4D7B-A595-EF9225AFEA82}</a:tableStyleId>
              </a:tblPr>
              <a:tblGrid>
                <a:gridCol w="2366010"/>
              </a:tblGrid>
              <a:tr h="2711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Infrastructure/Service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47365" marR="47365" marT="0" marB="0"/>
                </a:tc>
              </a:tr>
              <a:tr h="807720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Sanitation (liquid waste) infrastructure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47365" marR="47365" marT="0" marB="0"/>
                </a:tc>
              </a:tr>
              <a:tr h="2097216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Solid waste management facilities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47365" marR="47365" marT="0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250178" y="1589405"/>
          <a:ext cx="2097405" cy="435419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{C083E6E3-FA7D-4D7B-A595-EF9225AFEA82}</a:tableStyleId>
              </a:tblPr>
              <a:tblGrid>
                <a:gridCol w="2097405"/>
              </a:tblGrid>
              <a:tr h="2577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Infrastructure/Service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47365" marR="47365" marT="0" marB="0"/>
                </a:tc>
              </a:tr>
              <a:tr h="500287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Urban drainage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47365" marR="47365" marT="0" marB="0"/>
                </a:tc>
              </a:tr>
              <a:tr h="1094697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Built facilities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47365" marR="47365" marT="0" marB="0"/>
                </a:tc>
              </a:tr>
              <a:tr h="500287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Urban parks and greenery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47365" marR="47365" marT="0" marB="0"/>
                </a:tc>
              </a:tr>
              <a:tr h="1000575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Consultancy services for design and contract management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47365" marR="47365" marT="0" marB="0"/>
                </a:tc>
              </a:tr>
              <a:tr h="1000575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Capacity Building Support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47365" marR="47365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Infrastructure provision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n-AU" sz="2400" b="1" dirty="0" smtClean="0">
                <a:sym typeface="+mn-ea"/>
              </a:rPr>
              <a:t>Key Program Principles for Infrastructure provision</a:t>
            </a:r>
            <a:endParaRPr lang="en-US" altLang="en-AU" sz="2400" b="1" dirty="0" smtClean="0">
              <a:sym typeface="+mn-ea"/>
            </a:endParaRPr>
          </a:p>
          <a:p>
            <a:endParaRPr lang="en-US" dirty="0" smtClean="0"/>
          </a:p>
          <a:p>
            <a:pPr lvl="2"/>
            <a:r>
              <a:rPr lang="en-US" b="1" dirty="0">
                <a:sym typeface="+mn-ea"/>
              </a:rPr>
              <a:t>Participatory decision making and </a:t>
            </a:r>
            <a:r>
              <a:rPr lang="en-US" b="1" dirty="0" smtClean="0">
                <a:sym typeface="+mn-ea"/>
              </a:rPr>
              <a:t>Accessibility to infrastructure (DLI 2.1.)</a:t>
            </a:r>
            <a:endParaRPr lang="en-US" b="1" dirty="0" smtClean="0"/>
          </a:p>
          <a:p>
            <a:pPr lvl="2"/>
            <a:endParaRPr lang="en-US" b="1" dirty="0"/>
          </a:p>
          <a:p>
            <a:pPr lvl="2"/>
            <a:r>
              <a:rPr lang="en-US" b="1" dirty="0">
                <a:sym typeface="+mn-ea"/>
              </a:rPr>
              <a:t>Equity, sharing benefits and Empowerment of the </a:t>
            </a:r>
            <a:r>
              <a:rPr lang="en-US" b="1" dirty="0" smtClean="0">
                <a:sym typeface="+mn-ea"/>
              </a:rPr>
              <a:t>poor and women. (DLI 2.2 &amp; DLI 3.1)</a:t>
            </a:r>
            <a:endParaRPr lang="en-US" b="1" dirty="0" smtClean="0">
              <a:latin typeface="Berlin Sans FB Demi" panose="020E0802020502020306" pitchFamily="34" charset="0"/>
              <a:sym typeface="+mn-ea"/>
            </a:endParaRPr>
          </a:p>
          <a:p>
            <a:pPr lvl="2"/>
            <a:endParaRPr lang="en-US" dirty="0"/>
          </a:p>
          <a:p>
            <a:pPr lvl="2"/>
            <a:r>
              <a:rPr lang="en-US" b="1" dirty="0" smtClean="0">
                <a:sym typeface="+mn-ea"/>
              </a:rPr>
              <a:t>Feasibility, legal (DLI 1.8, DLI 2.5, 2.7&amp; 2.8) </a:t>
            </a:r>
            <a:endParaRPr lang="en-US" b="1" dirty="0">
              <a:sym typeface="+mn-ea"/>
            </a:endParaRPr>
          </a:p>
          <a:p>
            <a:pPr lvl="2"/>
            <a:endParaRPr lang="en-US" dirty="0"/>
          </a:p>
          <a:p>
            <a:pPr lvl="2"/>
            <a:r>
              <a:rPr lang="en-US" b="1" dirty="0" smtClean="0">
                <a:sym typeface="+mn-ea"/>
              </a:rPr>
              <a:t>Economic reliability and demand based planning (DLI 3.4)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case of </a:t>
            </a:r>
            <a:r>
              <a:rPr lang="en-US" dirty="0" err="1" smtClean="0"/>
              <a:t>Mekelle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AU" sz="2400" b="1" dirty="0" smtClean="0">
                <a:sym typeface="+mn-ea"/>
              </a:rPr>
              <a:t>Performance of last three years</a:t>
            </a:r>
            <a:endParaRPr lang="en-US" altLang="en-AU" sz="2400" b="1" dirty="0" smtClean="0">
              <a:sym typeface="+mn-ea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685800" lvl="2" indent="0" algn="ctr">
              <a:buNone/>
            </a:pPr>
            <a:endParaRPr lang="en-US" sz="6000" b="1" dirty="0" smtClean="0">
              <a:solidFill>
                <a:srgbClr val="FF0000"/>
              </a:solidFill>
              <a:sym typeface="+mn-ea"/>
            </a:endParaRPr>
          </a:p>
          <a:p>
            <a:pPr marL="685800" lvl="2" indent="0" algn="ctr">
              <a:buNone/>
            </a:pPr>
            <a:r>
              <a:rPr lang="en-US" sz="6000" b="1" dirty="0" smtClean="0">
                <a:solidFill>
                  <a:srgbClr val="FF0000"/>
                </a:solidFill>
                <a:sym typeface="+mn-ea"/>
              </a:rPr>
              <a:t>Why?</a:t>
            </a:r>
            <a:endParaRPr lang="en-US" sz="60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19200" y="2133600"/>
          <a:ext cx="7315200" cy="2026285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762000"/>
                <a:gridCol w="914400"/>
                <a:gridCol w="1371600"/>
                <a:gridCol w="1981200"/>
                <a:gridCol w="2286000"/>
              </a:tblGrid>
              <a:tr h="6642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r>
                        <a:rPr lang="en-US" sz="1400" b="1" u="none" strike="noStrike" dirty="0" smtClean="0">
                          <a:effectLst/>
                        </a:rPr>
                        <a:t>Year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r>
                        <a:rPr lang="en-US" sz="1400" b="1" u="none" strike="noStrike" dirty="0" smtClean="0">
                          <a:effectLst/>
                        </a:rPr>
                        <a:t>No</a:t>
                      </a:r>
                      <a:r>
                        <a:rPr lang="en-US" sz="1400" b="1" u="none" strike="noStrike" baseline="0" dirty="0" smtClean="0">
                          <a:effectLst/>
                        </a:rPr>
                        <a:t> of Projects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r>
                        <a:rPr lang="en-US" sz="1400" b="1" u="none" strike="noStrike" dirty="0" smtClean="0">
                          <a:effectLst/>
                        </a:rPr>
                        <a:t>Budget (ETB)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No of projects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 at informal settlement areas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Amount allocated</a:t>
                      </a:r>
                      <a:r>
                        <a:rPr lang="en-US" sz="1400" b="1" u="none" strike="noStrike" baseline="0" dirty="0" smtClean="0">
                          <a:effectLst/>
                        </a:rPr>
                        <a:t> to informal settlement </a:t>
                      </a:r>
                      <a:r>
                        <a:rPr lang="en-US" sz="1400" b="1" u="none" strike="noStrike" dirty="0" smtClean="0">
                          <a:effectLst/>
                        </a:rPr>
                        <a:t>(ETB)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39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r>
                        <a:rPr lang="en-US" sz="1400" u="none" strike="noStrike" dirty="0" smtClean="0">
                          <a:effectLst/>
                        </a:rPr>
                        <a:t>2007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219,121,736.92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  </a:t>
                      </a:r>
                      <a:r>
                        <a:rPr lang="en-US" sz="1400" u="none" strike="noStrike" dirty="0" smtClean="0">
                          <a:effectLst/>
                        </a:rPr>
                        <a:t>320,000.00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r>
                        <a:rPr lang="en-US" sz="1400" u="none" strike="noStrike" dirty="0" smtClean="0">
                          <a:effectLst/>
                        </a:rPr>
                        <a:t>2008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243,926,397.00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  </a:t>
                      </a:r>
                      <a:r>
                        <a:rPr lang="en-US" sz="1400" u="none" strike="noStrike" dirty="0" smtClean="0">
                          <a:effectLst/>
                        </a:rPr>
                        <a:t>926,397.00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r>
                        <a:rPr lang="en-US" sz="1400" u="none" strike="noStrike" dirty="0" smtClean="0">
                          <a:effectLst/>
                        </a:rPr>
                        <a:t>2009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294,262,831.97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472,512,.00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1143000" lvl="2" indent="-457200">
              <a:buFont typeface="+mj-lt"/>
              <a:buAutoNum type="arabicPeriod"/>
            </a:pPr>
            <a:r>
              <a:rPr lang="en-US" sz="2400" b="1" dirty="0" smtClean="0">
                <a:sym typeface="+mn-ea"/>
              </a:rPr>
              <a:t>Physical challenges:- </a:t>
            </a:r>
            <a:r>
              <a:rPr lang="en-US" sz="2400" dirty="0" smtClean="0">
                <a:sym typeface="+mn-ea"/>
              </a:rPr>
              <a:t>associated to the physical attributes of informal settlement such as Right of way, remoteness etc. </a:t>
            </a:r>
            <a:endParaRPr lang="en-US" sz="2400" dirty="0" smtClean="0">
              <a:sym typeface="+mn-ea"/>
            </a:endParaRPr>
          </a:p>
          <a:p>
            <a:pPr marL="1143000" lvl="2" indent="-457200">
              <a:buFont typeface="+mj-lt"/>
              <a:buAutoNum type="arabicPeriod"/>
            </a:pPr>
            <a:endParaRPr lang="en-US" sz="2400" b="1" dirty="0">
              <a:sym typeface="+mn-ea"/>
            </a:endParaRPr>
          </a:p>
          <a:p>
            <a:pPr marL="1143000" lvl="2" indent="-457200">
              <a:buFont typeface="+mj-lt"/>
              <a:buAutoNum type="arabicPeriod"/>
            </a:pPr>
            <a:r>
              <a:rPr lang="en-US" sz="2400" b="1" dirty="0" smtClean="0">
                <a:sym typeface="+mn-ea"/>
              </a:rPr>
              <a:t>Socio-Political challenges:- </a:t>
            </a:r>
            <a:r>
              <a:rPr lang="en-US" sz="2400" dirty="0" smtClean="0">
                <a:sym typeface="+mn-ea"/>
              </a:rPr>
              <a:t>the need to address the public interest &amp; Deepening Good governance.</a:t>
            </a:r>
            <a:endParaRPr lang="en-US" sz="2400" dirty="0" smtClean="0">
              <a:sym typeface="+mn-ea"/>
            </a:endParaRPr>
          </a:p>
          <a:p>
            <a:pPr marL="1143000" lvl="2" indent="-457200">
              <a:buFont typeface="+mj-lt"/>
              <a:buAutoNum type="arabicPeriod"/>
            </a:pPr>
            <a:endParaRPr lang="en-US" sz="2400" dirty="0">
              <a:sym typeface="+mn-ea"/>
            </a:endParaRPr>
          </a:p>
          <a:p>
            <a:pPr marL="1143000" lvl="2" indent="-457200">
              <a:buFont typeface="+mj-lt"/>
              <a:buAutoNum type="arabicPeriod"/>
            </a:pPr>
            <a:r>
              <a:rPr lang="en-US" sz="2400" b="1" dirty="0">
                <a:sym typeface="+mn-ea"/>
              </a:rPr>
              <a:t>Legality </a:t>
            </a:r>
            <a:r>
              <a:rPr lang="en-US" sz="2400" b="1" dirty="0" smtClean="0">
                <a:sym typeface="+mn-ea"/>
              </a:rPr>
              <a:t>Issues:- </a:t>
            </a:r>
            <a:r>
              <a:rPr lang="en-US" sz="2400" dirty="0" smtClean="0">
                <a:sym typeface="+mn-ea"/>
              </a:rPr>
              <a:t>the complexities of Regularization and its impacts on trends of informal settlement.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case of </a:t>
            </a:r>
            <a:r>
              <a:rPr lang="en-US" sz="4000" dirty="0" err="1" smtClean="0"/>
              <a:t>Mekelle_</a:t>
            </a:r>
            <a:r>
              <a:rPr lang="en-US" sz="2800" dirty="0" err="1" smtClean="0"/>
              <a:t>Adi daero area</a:t>
            </a:r>
            <a:endParaRPr lang="en-US" sz="2800" dirty="0" err="1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405"/>
            <a:ext cx="4869180" cy="4572000"/>
          </a:xfrm>
        </p:spPr>
        <p:txBody>
          <a:bodyPr>
            <a:normAutofit fontScale="90000" lnSpcReduction="20000"/>
          </a:bodyPr>
          <a:lstStyle/>
          <a:p>
            <a:r>
              <a:rPr lang="en-US" altLang="en-AU" sz="2400" b="1" dirty="0" smtClean="0">
                <a:sym typeface="+mn-ea"/>
              </a:rPr>
              <a:t>Description</a:t>
            </a:r>
            <a:endParaRPr lang="en-US" altLang="en-AU" sz="2400" b="1" dirty="0" smtClean="0">
              <a:sym typeface="+mn-ea"/>
            </a:endParaRPr>
          </a:p>
          <a:p>
            <a:pPr lvl="2"/>
            <a:r>
              <a:rPr lang="en-US" dirty="0"/>
              <a:t> </a:t>
            </a:r>
            <a:r>
              <a:rPr lang="en-US" dirty="0" smtClean="0"/>
              <a:t>A large area, originally rural, but incorporated to the city as a result of expansion.</a:t>
            </a:r>
            <a:endParaRPr lang="en-US" dirty="0" smtClean="0"/>
          </a:p>
          <a:p>
            <a:pPr lvl="2"/>
            <a:endParaRPr lang="en-US" dirty="0"/>
          </a:p>
          <a:p>
            <a:pPr lvl="2"/>
            <a:r>
              <a:rPr lang="en-US" dirty="0" smtClean="0"/>
              <a:t>Only 2.5-3km from the center of the city</a:t>
            </a:r>
            <a:endParaRPr lang="en-US" dirty="0" smtClean="0"/>
          </a:p>
          <a:p>
            <a:pPr lvl="2"/>
            <a:endParaRPr lang="en-US" dirty="0"/>
          </a:p>
          <a:p>
            <a:pPr lvl="2"/>
            <a:r>
              <a:rPr lang="en-US" dirty="0" smtClean="0"/>
              <a:t>A mass of native dwellers</a:t>
            </a:r>
            <a:r>
              <a:rPr lang="en-US" dirty="0"/>
              <a:t>.</a:t>
            </a:r>
            <a:r>
              <a:rPr lang="en-US" dirty="0" smtClean="0"/>
              <a:t> however, new dwellers settled in need of cheap land or profit considering future land values.</a:t>
            </a:r>
            <a:endParaRPr lang="en-US" dirty="0" smtClean="0"/>
          </a:p>
          <a:p>
            <a:pPr lvl="2"/>
            <a:endParaRPr lang="en-US" dirty="0"/>
          </a:p>
          <a:p>
            <a:pPr lvl="2"/>
            <a:r>
              <a:rPr lang="en-US" dirty="0" smtClean="0"/>
              <a:t>Rapid and uncontrolled construction of new settlements.   </a:t>
            </a:r>
            <a:endParaRPr lang="en-US" dirty="0"/>
          </a:p>
          <a:p>
            <a:pPr lvl="2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Content Placeholder 3"/>
          <p:cNvPicPr>
            <a:picLocks noChangeAspect="1"/>
          </p:cNvPicPr>
          <p:nvPr>
            <p:ph sz="quarter" idx="2"/>
          </p:nvPr>
        </p:nvPicPr>
        <p:blipFill>
          <a:blip r:embed="rId1"/>
          <a:srcRect l="18137" b="2981"/>
          <a:stretch>
            <a:fillRect/>
          </a:stretch>
        </p:blipFill>
        <p:spPr>
          <a:xfrm>
            <a:off x="5549900" y="2021840"/>
            <a:ext cx="3181350" cy="3596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4575</Words>
  <Application>WPS Presentation</Application>
  <PresentationFormat>On-screen Show (4:3)</PresentationFormat>
  <Paragraphs>240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Arial</vt:lpstr>
      <vt:lpstr>SimSun</vt:lpstr>
      <vt:lpstr>Wingdings</vt:lpstr>
      <vt:lpstr>Wingdings</vt:lpstr>
      <vt:lpstr>Wingdings 2</vt:lpstr>
      <vt:lpstr>Berlin Sans FB Demi</vt:lpstr>
      <vt:lpstr>Times New Roman</vt:lpstr>
      <vt:lpstr>Calibri</vt:lpstr>
      <vt:lpstr>Tw Cen MT</vt:lpstr>
      <vt:lpstr>Microsoft YaHei</vt:lpstr>
      <vt:lpstr/>
      <vt:lpstr>Arial Unicode MS</vt:lpstr>
      <vt:lpstr>AMGDT</vt:lpstr>
      <vt:lpstr>Median</vt:lpstr>
      <vt:lpstr>challenges  IN infrastructure provision to informal settlement areas</vt:lpstr>
      <vt:lpstr>Contents</vt:lpstr>
      <vt:lpstr>ULGDP_II</vt:lpstr>
      <vt:lpstr>Program Rewards</vt:lpstr>
      <vt:lpstr>The investment menu</vt:lpstr>
      <vt:lpstr>Infrastructure provision</vt:lpstr>
      <vt:lpstr>The case of Mekelle</vt:lpstr>
      <vt:lpstr>Challenges</vt:lpstr>
      <vt:lpstr>The case of Mekelle_Adi daero area</vt:lpstr>
      <vt:lpstr>The case of Mekelle_Adi daero area</vt:lpstr>
      <vt:lpstr>The case of Mekelle_Adi daero area</vt:lpstr>
      <vt:lpstr>The case of Mekelle_Adi-eslam Area</vt:lpstr>
      <vt:lpstr>The case of Mekelle_Adi-eslam Area</vt:lpstr>
      <vt:lpstr>The case of Mekelle_Adi-eslam Area</vt:lpstr>
      <vt:lpstr>The case of Mekelle_what’s done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abdi</dc:creator>
  <cp:lastModifiedBy>ABDI</cp:lastModifiedBy>
  <cp:revision>38</cp:revision>
  <dcterms:created xsi:type="dcterms:W3CDTF">2015-03-08T23:02:00Z</dcterms:created>
  <dcterms:modified xsi:type="dcterms:W3CDTF">2017-09-30T05:52:59Z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1033-10.2.0.5908</vt:lpwstr>
  </property>
</Properties>
</file>