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2" r:id="rId2"/>
    <p:sldId id="293" r:id="rId3"/>
    <p:sldId id="259" r:id="rId4"/>
    <p:sldId id="260" r:id="rId5"/>
    <p:sldId id="261" r:id="rId6"/>
    <p:sldId id="263" r:id="rId7"/>
    <p:sldId id="264" r:id="rId8"/>
    <p:sldId id="269" r:id="rId9"/>
    <p:sldId id="267" r:id="rId10"/>
    <p:sldId id="266" r:id="rId11"/>
    <p:sldId id="272" r:id="rId12"/>
    <p:sldId id="271" r:id="rId13"/>
    <p:sldId id="276" r:id="rId14"/>
    <p:sldId id="279" r:id="rId15"/>
    <p:sldId id="278" r:id="rId16"/>
    <p:sldId id="280" r:id="rId17"/>
    <p:sldId id="277" r:id="rId18"/>
    <p:sldId id="283" r:id="rId19"/>
    <p:sldId id="297" r:id="rId20"/>
    <p:sldId id="282" r:id="rId21"/>
    <p:sldId id="281" r:id="rId22"/>
    <p:sldId id="274" r:id="rId23"/>
    <p:sldId id="294" r:id="rId24"/>
    <p:sldId id="287" r:id="rId25"/>
    <p:sldId id="286" r:id="rId26"/>
    <p:sldId id="296" r:id="rId27"/>
    <p:sldId id="285" r:id="rId28"/>
    <p:sldId id="289" r:id="rId29"/>
    <p:sldId id="284" r:id="rId30"/>
    <p:sldId id="290" r:id="rId31"/>
    <p:sldId id="291" r:id="rId32"/>
    <p:sldId id="298" r:id="rId33"/>
    <p:sldId id="299"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E8E38-5951-43CD-9DE7-D7D08CDF0CF6}" type="datetimeFigureOut">
              <a:rPr lang="en-US" smtClean="0"/>
              <a:pPr/>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6FE2C8-B0DC-48C6-97ED-8CBD8B82F4D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E8E38-5951-43CD-9DE7-D7D08CDF0CF6}" type="datetimeFigureOut">
              <a:rPr lang="en-US" smtClean="0"/>
              <a:pPr/>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6FE2C8-B0DC-48C6-97ED-8CBD8B82F4D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E8E38-5951-43CD-9DE7-D7D08CDF0CF6}" type="datetimeFigureOut">
              <a:rPr lang="en-US" smtClean="0"/>
              <a:pPr/>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6FE2C8-B0DC-48C6-97ED-8CBD8B82F4D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E8E38-5951-43CD-9DE7-D7D08CDF0CF6}" type="datetimeFigureOut">
              <a:rPr lang="en-US" smtClean="0"/>
              <a:pPr/>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6FE2C8-B0DC-48C6-97ED-8CBD8B82F4D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E8E38-5951-43CD-9DE7-D7D08CDF0CF6}" type="datetimeFigureOut">
              <a:rPr lang="en-US" smtClean="0"/>
              <a:pPr/>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6FE2C8-B0DC-48C6-97ED-8CBD8B82F4D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AE8E38-5951-43CD-9DE7-D7D08CDF0CF6}" type="datetimeFigureOut">
              <a:rPr lang="en-US" smtClean="0"/>
              <a:pPr/>
              <a:t>9/30/2017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6FE2C8-B0DC-48C6-97ED-8CBD8B82F4D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AE8E38-5951-43CD-9DE7-D7D08CDF0CF6}" type="datetimeFigureOut">
              <a:rPr lang="en-US" smtClean="0"/>
              <a:pPr/>
              <a:t>9/30/2017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6FE2C8-B0DC-48C6-97ED-8CBD8B82F4D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E8E38-5951-43CD-9DE7-D7D08CDF0CF6}" type="datetimeFigureOut">
              <a:rPr lang="en-US" smtClean="0"/>
              <a:pPr/>
              <a:t>9/30/2017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6FE2C8-B0DC-48C6-97ED-8CBD8B82F4D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E8E38-5951-43CD-9DE7-D7D08CDF0CF6}" type="datetimeFigureOut">
              <a:rPr lang="en-US" smtClean="0"/>
              <a:pPr/>
              <a:t>9/30/2017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6FE2C8-B0DC-48C6-97ED-8CBD8B82F4D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E8E38-5951-43CD-9DE7-D7D08CDF0CF6}" type="datetimeFigureOut">
              <a:rPr lang="en-US" smtClean="0"/>
              <a:pPr/>
              <a:t>9/30/2017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6FE2C8-B0DC-48C6-97ED-8CBD8B82F4D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E8E38-5951-43CD-9DE7-D7D08CDF0CF6}" type="datetimeFigureOut">
              <a:rPr lang="en-US" smtClean="0"/>
              <a:pPr/>
              <a:t>9/30/2017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6FE2C8-B0DC-48C6-97ED-8CBD8B82F4D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E8E38-5951-43CD-9DE7-D7D08CDF0CF6}" type="datetimeFigureOut">
              <a:rPr lang="en-US" smtClean="0"/>
              <a:pPr/>
              <a:t>9/30/2017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6FE2C8-B0DC-48C6-97ED-8CBD8B82F4D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beleaman2005@gmail.com"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33400"/>
            <a:ext cx="8458200" cy="5943600"/>
          </a:xfrm>
        </p:spPr>
        <p:txBody>
          <a:bodyPr>
            <a:normAutofit fontScale="92500" lnSpcReduction="10000"/>
          </a:bodyPr>
          <a:lstStyle/>
          <a:p>
            <a:pPr algn="ctr">
              <a:buNone/>
            </a:pPr>
            <a:r>
              <a:rPr lang="en-US" b="1" dirty="0" smtClean="0"/>
              <a:t>Projecting the Implication of Urban Population Growth on Urban Facilities in Amhara Region: An Application of SPECTRUM Model </a:t>
            </a:r>
          </a:p>
          <a:p>
            <a:pPr algn="ctr">
              <a:buNone/>
            </a:pPr>
            <a:endParaRPr lang="en-US" b="1" dirty="0" smtClean="0"/>
          </a:p>
          <a:p>
            <a:pPr algn="ctr">
              <a:buNone/>
            </a:pPr>
            <a:r>
              <a:rPr lang="en-US" b="1" dirty="0" smtClean="0"/>
              <a:t>Belete Debebe</a:t>
            </a:r>
            <a:r>
              <a:rPr lang="en-US" dirty="0" smtClean="0"/>
              <a:t>, </a:t>
            </a:r>
          </a:p>
          <a:p>
            <a:pPr algn="ctr">
              <a:buNone/>
            </a:pPr>
            <a:r>
              <a:rPr lang="en-US" dirty="0" smtClean="0"/>
              <a:t>Population Studies Department, UoG</a:t>
            </a:r>
          </a:p>
          <a:p>
            <a:pPr algn="ctr">
              <a:buNone/>
            </a:pPr>
            <a:endParaRPr lang="en-US" dirty="0" smtClean="0"/>
          </a:p>
          <a:p>
            <a:pPr algn="ctr">
              <a:buNone/>
            </a:pPr>
            <a:r>
              <a:rPr lang="en-US" dirty="0" smtClean="0"/>
              <a:t>Email: </a:t>
            </a:r>
            <a:r>
              <a:rPr lang="en-US" u="sng" dirty="0" smtClean="0">
                <a:hlinkClick r:id="rId2"/>
              </a:rPr>
              <a:t>beleaman2005@gmail.com</a:t>
            </a:r>
            <a:r>
              <a:rPr lang="en-US" u="sng" dirty="0" smtClean="0"/>
              <a:t> </a:t>
            </a:r>
          </a:p>
          <a:p>
            <a:pPr algn="ctr">
              <a:buNone/>
            </a:pPr>
            <a:endParaRPr lang="en-US" dirty="0" smtClean="0"/>
          </a:p>
          <a:p>
            <a:pPr algn="ctr">
              <a:buNone/>
            </a:pPr>
            <a:r>
              <a:rPr lang="en-US" dirty="0" smtClean="0"/>
              <a:t>National Consultation Meeting </a:t>
            </a:r>
          </a:p>
          <a:p>
            <a:pPr algn="ctr">
              <a:buNone/>
            </a:pPr>
            <a:r>
              <a:rPr lang="en-US" dirty="0" smtClean="0"/>
              <a:t>September 30, 2017 @ </a:t>
            </a:r>
            <a:r>
              <a:rPr lang="en-US" dirty="0" err="1" smtClean="0"/>
              <a:t>Taye</a:t>
            </a:r>
            <a:r>
              <a:rPr lang="en-US" dirty="0" smtClean="0"/>
              <a:t> Belay Hotel </a:t>
            </a:r>
          </a:p>
          <a:p>
            <a:pPr algn="ctr">
              <a:buNone/>
            </a:pPr>
            <a:r>
              <a:rPr lang="en-US" dirty="0" smtClean="0"/>
              <a:t>Gondar, Ethiopia</a:t>
            </a:r>
          </a:p>
          <a:p>
            <a:pPr>
              <a:buNone/>
            </a:pP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smtClean="0">
                <a:solidFill>
                  <a:srgbClr val="FF0000"/>
                </a:solidFill>
              </a:rPr>
              <a:t>Background…</a:t>
            </a:r>
            <a:endParaRPr lang="en-US" b="1" dirty="0">
              <a:solidFill>
                <a:srgbClr val="FF0000"/>
              </a:solidFill>
            </a:endParaRPr>
          </a:p>
        </p:txBody>
      </p:sp>
      <p:sp>
        <p:nvSpPr>
          <p:cNvPr id="3" name="Content Placeholder 2"/>
          <p:cNvSpPr>
            <a:spLocks noGrp="1"/>
          </p:cNvSpPr>
          <p:nvPr>
            <p:ph idx="1"/>
          </p:nvPr>
        </p:nvSpPr>
        <p:spPr>
          <a:xfrm>
            <a:off x="228600" y="914400"/>
            <a:ext cx="8610600" cy="5715000"/>
          </a:xfrm>
        </p:spPr>
        <p:txBody>
          <a:bodyPr>
            <a:normAutofit/>
          </a:bodyPr>
          <a:lstStyle/>
          <a:p>
            <a:pPr algn="just"/>
            <a:r>
              <a:rPr lang="en-US" dirty="0"/>
              <a:t>Thus, </a:t>
            </a:r>
            <a:r>
              <a:rPr lang="en-US" dirty="0" smtClean="0"/>
              <a:t>timely </a:t>
            </a:r>
            <a:r>
              <a:rPr lang="en-US" dirty="0"/>
              <a:t>projected data on </a:t>
            </a:r>
            <a:r>
              <a:rPr lang="en-US" dirty="0" smtClean="0"/>
              <a:t>urban </a:t>
            </a:r>
            <a:r>
              <a:rPr lang="en-US" dirty="0"/>
              <a:t>population growth and its consequence on urban development is a key input </a:t>
            </a:r>
            <a:r>
              <a:rPr lang="en-US" dirty="0" smtClean="0"/>
              <a:t>in order</a:t>
            </a:r>
          </a:p>
          <a:p>
            <a:pPr lvl="1" algn="just"/>
            <a:r>
              <a:rPr lang="en-US" dirty="0" smtClean="0"/>
              <a:t>to </a:t>
            </a:r>
            <a:r>
              <a:rPr lang="en-US" dirty="0"/>
              <a:t>better </a:t>
            </a:r>
            <a:r>
              <a:rPr lang="en-US" dirty="0">
                <a:solidFill>
                  <a:srgbClr val="FF0000"/>
                </a:solidFill>
              </a:rPr>
              <a:t>assess current and future needs </a:t>
            </a:r>
            <a:r>
              <a:rPr lang="en-US" dirty="0"/>
              <a:t>with respect to urban growth and </a:t>
            </a:r>
            <a:endParaRPr lang="en-US" dirty="0" smtClean="0"/>
          </a:p>
          <a:p>
            <a:pPr lvl="1" algn="just"/>
            <a:r>
              <a:rPr lang="en-US" dirty="0" smtClean="0"/>
              <a:t>to </a:t>
            </a:r>
            <a:r>
              <a:rPr lang="en-US" dirty="0">
                <a:solidFill>
                  <a:srgbClr val="FF0000"/>
                </a:solidFill>
              </a:rPr>
              <a:t>set policy priorities to promote inclusive and equitable urban development</a:t>
            </a:r>
            <a:r>
              <a:rPr lang="en-US" dirty="0" smtClean="0"/>
              <a:t>.</a:t>
            </a:r>
          </a:p>
          <a:p>
            <a:pPr lvl="1" algn="just"/>
            <a:r>
              <a:rPr lang="en-US" dirty="0" smtClean="0"/>
              <a:t>to </a:t>
            </a:r>
            <a:r>
              <a:rPr lang="en-US" dirty="0">
                <a:solidFill>
                  <a:srgbClr val="FF0000"/>
                </a:solidFill>
              </a:rPr>
              <a:t>systematically track the implication of rapid urban population growth on urban </a:t>
            </a:r>
            <a:r>
              <a:rPr lang="en-US" dirty="0" smtClean="0">
                <a:solidFill>
                  <a:srgbClr val="FF0000"/>
                </a:solidFill>
              </a:rPr>
              <a:t>services</a:t>
            </a:r>
            <a:r>
              <a:rPr lang="en-US" dirty="0" smtClean="0"/>
              <a:t>.</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smtClean="0">
                <a:solidFill>
                  <a:srgbClr val="FF0000"/>
                </a:solidFill>
              </a:rPr>
              <a:t>Objective of the Study</a:t>
            </a:r>
            <a:endParaRPr lang="en-US" b="1" dirty="0">
              <a:solidFill>
                <a:srgbClr val="FF0000"/>
              </a:solidFill>
            </a:endParaRPr>
          </a:p>
        </p:txBody>
      </p:sp>
      <p:sp>
        <p:nvSpPr>
          <p:cNvPr id="3" name="Content Placeholder 2"/>
          <p:cNvSpPr>
            <a:spLocks noGrp="1"/>
          </p:cNvSpPr>
          <p:nvPr>
            <p:ph idx="1"/>
          </p:nvPr>
        </p:nvSpPr>
        <p:spPr>
          <a:xfrm>
            <a:off x="228600" y="1143000"/>
            <a:ext cx="8610600" cy="5486400"/>
          </a:xfrm>
        </p:spPr>
        <p:txBody>
          <a:bodyPr/>
          <a:lstStyle/>
          <a:p>
            <a:pPr algn="just"/>
            <a:r>
              <a:rPr lang="en-US" dirty="0" smtClean="0"/>
              <a:t>This </a:t>
            </a:r>
            <a:r>
              <a:rPr lang="en-US" dirty="0"/>
              <a:t>study aims </a:t>
            </a:r>
            <a:r>
              <a:rPr lang="en-US" dirty="0">
                <a:solidFill>
                  <a:srgbClr val="FF0000"/>
                </a:solidFill>
              </a:rPr>
              <a:t>to project and raise awareness </a:t>
            </a:r>
            <a:r>
              <a:rPr lang="en-US" dirty="0"/>
              <a:t>about the </a:t>
            </a:r>
            <a:r>
              <a:rPr lang="en-US" dirty="0">
                <a:solidFill>
                  <a:srgbClr val="FF0000"/>
                </a:solidFill>
              </a:rPr>
              <a:t>implication of rapid urban population growth </a:t>
            </a:r>
            <a:r>
              <a:rPr lang="en-US" dirty="0"/>
              <a:t>on urban development in Amhara region using </a:t>
            </a:r>
            <a:r>
              <a:rPr lang="en-US" dirty="0">
                <a:solidFill>
                  <a:srgbClr val="FF0000"/>
                </a:solidFill>
              </a:rPr>
              <a:t>RAPID</a:t>
            </a:r>
            <a:r>
              <a:rPr lang="en-US" dirty="0"/>
              <a:t> module in the Spectrum model from 2007 to 2037 based on hypothetical assumptions.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smtClean="0">
                <a:solidFill>
                  <a:srgbClr val="FF0000"/>
                </a:solidFill>
              </a:rPr>
              <a:t>Data sources</a:t>
            </a:r>
            <a:endParaRPr lang="en-US" b="1" dirty="0">
              <a:solidFill>
                <a:srgbClr val="FF0000"/>
              </a:solidFill>
            </a:endParaRPr>
          </a:p>
        </p:txBody>
      </p:sp>
      <p:sp>
        <p:nvSpPr>
          <p:cNvPr id="3" name="Content Placeholder 2"/>
          <p:cNvSpPr>
            <a:spLocks noGrp="1"/>
          </p:cNvSpPr>
          <p:nvPr>
            <p:ph idx="1"/>
          </p:nvPr>
        </p:nvSpPr>
        <p:spPr>
          <a:xfrm>
            <a:off x="228600" y="990600"/>
            <a:ext cx="8610600" cy="5638800"/>
          </a:xfrm>
        </p:spPr>
        <p:txBody>
          <a:bodyPr>
            <a:normAutofit/>
          </a:bodyPr>
          <a:lstStyle/>
          <a:p>
            <a:pPr algn="just"/>
            <a:r>
              <a:rPr lang="en-US" dirty="0" smtClean="0"/>
              <a:t>Secondary </a:t>
            </a:r>
            <a:r>
              <a:rPr lang="en-US" dirty="0"/>
              <a:t>data </a:t>
            </a:r>
            <a:r>
              <a:rPr lang="en-US" dirty="0" smtClean="0"/>
              <a:t>sources for </a:t>
            </a:r>
            <a:r>
              <a:rPr lang="en-US" dirty="0"/>
              <a:t>the base year (refers to the period of 2007) were collected from: </a:t>
            </a:r>
            <a:endParaRPr lang="en-US" dirty="0" smtClean="0"/>
          </a:p>
          <a:p>
            <a:pPr lvl="1" algn="just"/>
            <a:r>
              <a:rPr lang="en-US" dirty="0" smtClean="0"/>
              <a:t>Amhara </a:t>
            </a:r>
            <a:r>
              <a:rPr lang="en-US" dirty="0"/>
              <a:t>Region Health Bureau and Federal Ministry of Health and Health Related Indicators (2007-2010), </a:t>
            </a:r>
            <a:endParaRPr lang="en-US" dirty="0" smtClean="0"/>
          </a:p>
          <a:p>
            <a:pPr lvl="1" algn="just"/>
            <a:r>
              <a:rPr lang="en-US" dirty="0" smtClean="0"/>
              <a:t>Central </a:t>
            </a:r>
            <a:r>
              <a:rPr lang="en-US" dirty="0"/>
              <a:t>Statistical Agency, Agricultural Sample Survey (2007-2010), </a:t>
            </a:r>
            <a:endParaRPr lang="en-US" dirty="0" smtClean="0"/>
          </a:p>
          <a:p>
            <a:pPr lvl="1" algn="just"/>
            <a:r>
              <a:rPr lang="en-US" dirty="0" smtClean="0"/>
              <a:t>Population </a:t>
            </a:r>
            <a:r>
              <a:rPr lang="en-US" dirty="0"/>
              <a:t>and Housing Census of Ethiopia (2007), </a:t>
            </a:r>
            <a:endParaRPr lang="en-US" dirty="0" smtClean="0"/>
          </a:p>
          <a:p>
            <a:pPr lvl="1" algn="just"/>
            <a:r>
              <a:rPr lang="en-US" dirty="0" smtClean="0"/>
              <a:t>Amhara </a:t>
            </a:r>
            <a:r>
              <a:rPr lang="en-US" dirty="0"/>
              <a:t>Region Urban Development Bureau and </a:t>
            </a:r>
            <a:endParaRPr lang="en-US" dirty="0" smtClean="0"/>
          </a:p>
          <a:p>
            <a:pPr lvl="1" algn="just"/>
            <a:r>
              <a:rPr lang="en-US" dirty="0" smtClean="0"/>
              <a:t>other </a:t>
            </a:r>
            <a:r>
              <a:rPr lang="en-US" dirty="0"/>
              <a:t>published and unpublished document: annual report, statistical abstract and so on. </a:t>
            </a:r>
          </a:p>
          <a:p>
            <a:r>
              <a:rPr lang="en-US" dirty="0" smtClean="0"/>
              <a:t>Then based on data assumption was developed</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a:solidFill>
                  <a:srgbClr val="FF0000"/>
                </a:solidFill>
              </a:rPr>
              <a:t>Methods of Projection</a:t>
            </a:r>
            <a:endParaRPr lang="en-US" dirty="0">
              <a:solidFill>
                <a:srgbClr val="FF0000"/>
              </a:solidFill>
            </a:endParaRPr>
          </a:p>
        </p:txBody>
      </p:sp>
      <p:sp>
        <p:nvSpPr>
          <p:cNvPr id="3" name="Content Placeholder 2"/>
          <p:cNvSpPr>
            <a:spLocks noGrp="1"/>
          </p:cNvSpPr>
          <p:nvPr>
            <p:ph idx="1"/>
          </p:nvPr>
        </p:nvSpPr>
        <p:spPr>
          <a:xfrm>
            <a:off x="228600" y="1143000"/>
            <a:ext cx="8610600" cy="5486400"/>
          </a:xfrm>
        </p:spPr>
        <p:txBody>
          <a:bodyPr/>
          <a:lstStyle/>
          <a:p>
            <a:pPr algn="just"/>
            <a:r>
              <a:rPr lang="en-US" dirty="0">
                <a:solidFill>
                  <a:srgbClr val="FF0000"/>
                </a:solidFill>
              </a:rPr>
              <a:t>RAPID</a:t>
            </a:r>
            <a:r>
              <a:rPr lang="en-US" dirty="0"/>
              <a:t> (Resources for the Awareness of Population Impacts on Development) </a:t>
            </a:r>
            <a:r>
              <a:rPr lang="en-US" dirty="0">
                <a:solidFill>
                  <a:srgbClr val="FF0000"/>
                </a:solidFill>
              </a:rPr>
              <a:t>module</a:t>
            </a:r>
            <a:r>
              <a:rPr lang="en-US" dirty="0"/>
              <a:t> in the </a:t>
            </a:r>
            <a:r>
              <a:rPr lang="en-US" dirty="0">
                <a:solidFill>
                  <a:srgbClr val="FF0000"/>
                </a:solidFill>
              </a:rPr>
              <a:t>SPECTRUM </a:t>
            </a:r>
            <a:r>
              <a:rPr lang="en-US" dirty="0" smtClean="0">
                <a:solidFill>
                  <a:srgbClr val="FF0000"/>
                </a:solidFill>
              </a:rPr>
              <a:t>model was used </a:t>
            </a:r>
            <a:r>
              <a:rPr lang="en-US" dirty="0" smtClean="0"/>
              <a:t>to </a:t>
            </a:r>
            <a:r>
              <a:rPr lang="en-US" dirty="0">
                <a:solidFill>
                  <a:srgbClr val="FF0000"/>
                </a:solidFill>
              </a:rPr>
              <a:t>project the social and economic consequences of high fertility and rapid population growth</a:t>
            </a:r>
            <a:r>
              <a:rPr lang="en-US" dirty="0"/>
              <a:t> on urbanization and urban development in Amhara region</a:t>
            </a:r>
            <a:r>
              <a:rPr lang="en-US" dirty="0" smtClean="0"/>
              <a:t>.</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a:solidFill>
                  <a:srgbClr val="FF0000"/>
                </a:solidFill>
              </a:rPr>
              <a:t>Data Analysis</a:t>
            </a:r>
            <a:endParaRPr lang="en-US" dirty="0">
              <a:solidFill>
                <a:srgbClr val="FF0000"/>
              </a:solidFill>
            </a:endParaRPr>
          </a:p>
        </p:txBody>
      </p:sp>
      <p:sp>
        <p:nvSpPr>
          <p:cNvPr id="3" name="Content Placeholder 2"/>
          <p:cNvSpPr>
            <a:spLocks noGrp="1"/>
          </p:cNvSpPr>
          <p:nvPr>
            <p:ph idx="1"/>
          </p:nvPr>
        </p:nvSpPr>
        <p:spPr>
          <a:xfrm>
            <a:off x="228600" y="990600"/>
            <a:ext cx="8610600" cy="5638800"/>
          </a:xfrm>
        </p:spPr>
        <p:txBody>
          <a:bodyPr/>
          <a:lstStyle/>
          <a:p>
            <a:pPr algn="just"/>
            <a:r>
              <a:rPr lang="en-US" dirty="0"/>
              <a:t>The data were analyzed using SPECTRUM Suit 4 Model developed by Health Policy Project </a:t>
            </a:r>
            <a:endParaRPr lang="en-US" dirty="0" smtClean="0"/>
          </a:p>
          <a:p>
            <a:pPr algn="just"/>
            <a:r>
              <a:rPr lang="en-US" dirty="0"/>
              <a:t>SPECTRUM is a window-based system of integrated policy model designed to produce information that is </a:t>
            </a:r>
            <a:endParaRPr lang="en-US" dirty="0" smtClean="0"/>
          </a:p>
          <a:p>
            <a:pPr lvl="1" algn="just"/>
            <a:r>
              <a:rPr lang="en-US" dirty="0" smtClean="0">
                <a:solidFill>
                  <a:srgbClr val="FF0000"/>
                </a:solidFill>
              </a:rPr>
              <a:t>useful </a:t>
            </a:r>
            <a:r>
              <a:rPr lang="en-US" dirty="0">
                <a:solidFill>
                  <a:srgbClr val="FF0000"/>
                </a:solidFill>
              </a:rPr>
              <a:t>for policy </a:t>
            </a:r>
            <a:r>
              <a:rPr lang="en-US" dirty="0" smtClean="0">
                <a:solidFill>
                  <a:srgbClr val="FF0000"/>
                </a:solidFill>
              </a:rPr>
              <a:t>formulation</a:t>
            </a:r>
          </a:p>
          <a:p>
            <a:pPr lvl="1" algn="just"/>
            <a:r>
              <a:rPr lang="en-US" dirty="0" smtClean="0">
                <a:solidFill>
                  <a:srgbClr val="FF0000"/>
                </a:solidFill>
              </a:rPr>
              <a:t>to set priorities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a:solidFill>
                  <a:srgbClr val="FF0000"/>
                </a:solidFill>
              </a:rPr>
              <a:t>Model Assumption</a:t>
            </a:r>
            <a:endParaRPr lang="en-US" dirty="0">
              <a:solidFill>
                <a:srgbClr val="FF0000"/>
              </a:solidFill>
            </a:endParaRPr>
          </a:p>
        </p:txBody>
      </p:sp>
      <p:sp>
        <p:nvSpPr>
          <p:cNvPr id="3" name="Content Placeholder 2"/>
          <p:cNvSpPr>
            <a:spLocks noGrp="1"/>
          </p:cNvSpPr>
          <p:nvPr>
            <p:ph idx="1"/>
          </p:nvPr>
        </p:nvSpPr>
        <p:spPr>
          <a:xfrm>
            <a:off x="228600" y="1143000"/>
            <a:ext cx="8610600" cy="5486400"/>
          </a:xfrm>
        </p:spPr>
        <p:txBody>
          <a:bodyPr/>
          <a:lstStyle/>
          <a:p>
            <a:pPr algn="just"/>
            <a:r>
              <a:rPr lang="en-US" dirty="0"/>
              <a:t>Two different population scenarios were assumed using a demographic projection </a:t>
            </a:r>
            <a:r>
              <a:rPr lang="en-US" dirty="0" smtClean="0"/>
              <a:t>tool</a:t>
            </a:r>
          </a:p>
          <a:p>
            <a:pPr algn="just"/>
            <a:r>
              <a:rPr lang="en-US" dirty="0"/>
              <a:t>Using RAPID module in the SPECTRUM model; </a:t>
            </a:r>
            <a:endParaRPr lang="en-US" dirty="0" smtClean="0"/>
          </a:p>
          <a:p>
            <a:pPr lvl="1" algn="just"/>
            <a:r>
              <a:rPr lang="en-US" dirty="0" smtClean="0"/>
              <a:t>the </a:t>
            </a:r>
            <a:r>
              <a:rPr lang="en-US" dirty="0"/>
              <a:t>total urban population, </a:t>
            </a:r>
            <a:endParaRPr lang="en-US" dirty="0" smtClean="0"/>
          </a:p>
          <a:p>
            <a:pPr lvl="1" algn="just"/>
            <a:r>
              <a:rPr lang="en-US" dirty="0" smtClean="0"/>
              <a:t>number </a:t>
            </a:r>
            <a:r>
              <a:rPr lang="en-US" dirty="0"/>
              <a:t>of population in major cities, </a:t>
            </a:r>
            <a:endParaRPr lang="en-US" dirty="0" smtClean="0"/>
          </a:p>
          <a:p>
            <a:pPr lvl="1" algn="just"/>
            <a:r>
              <a:rPr lang="en-US" dirty="0" smtClean="0"/>
              <a:t>annual </a:t>
            </a:r>
            <a:r>
              <a:rPr lang="en-US" dirty="0"/>
              <a:t>new urban </a:t>
            </a:r>
            <a:r>
              <a:rPr lang="en-US" dirty="0" smtClean="0"/>
              <a:t>households and </a:t>
            </a:r>
          </a:p>
          <a:p>
            <a:pPr lvl="1" algn="just"/>
            <a:r>
              <a:rPr lang="en-US" dirty="0" smtClean="0"/>
              <a:t>trends </a:t>
            </a:r>
            <a:r>
              <a:rPr lang="en-US" dirty="0"/>
              <a:t>of urban youth growth in urban centers </a:t>
            </a:r>
            <a:r>
              <a:rPr lang="en-US" dirty="0" smtClean="0"/>
              <a:t>in </a:t>
            </a:r>
            <a:r>
              <a:rPr lang="en-US" dirty="0"/>
              <a:t>the next 30 years (2007-2037) </a:t>
            </a:r>
            <a:r>
              <a:rPr lang="en-US" dirty="0" smtClean="0"/>
              <a:t>is projected</a:t>
            </a:r>
            <a:endParaRPr lang="en-US" dirty="0"/>
          </a:p>
          <a:p>
            <a:pPr algn="just"/>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smtClean="0">
                <a:solidFill>
                  <a:srgbClr val="FF0000"/>
                </a:solidFill>
              </a:rPr>
              <a:t/>
            </a:r>
            <a:br>
              <a:rPr lang="en-US" b="1" dirty="0" smtClean="0">
                <a:solidFill>
                  <a:srgbClr val="FF0000"/>
                </a:solidFill>
              </a:rPr>
            </a:br>
            <a:r>
              <a:rPr lang="en-US" b="1" dirty="0" smtClean="0">
                <a:solidFill>
                  <a:srgbClr val="FF0000"/>
                </a:solidFill>
              </a:rPr>
              <a:t>Result </a:t>
            </a:r>
            <a:r>
              <a:rPr lang="en-US" dirty="0">
                <a:solidFill>
                  <a:srgbClr val="FF0000"/>
                </a:solidFill>
              </a:rPr>
              <a:t/>
            </a:r>
            <a:br>
              <a:rPr lang="en-US" dirty="0">
                <a:solidFill>
                  <a:srgbClr val="FF0000"/>
                </a:solidFill>
              </a:rPr>
            </a:br>
            <a:endParaRPr lang="en-US" b="1" dirty="0">
              <a:solidFill>
                <a:srgbClr val="FF0000"/>
              </a:solidFill>
            </a:endParaRPr>
          </a:p>
        </p:txBody>
      </p:sp>
      <p:sp>
        <p:nvSpPr>
          <p:cNvPr id="3" name="Content Placeholder 2"/>
          <p:cNvSpPr>
            <a:spLocks noGrp="1"/>
          </p:cNvSpPr>
          <p:nvPr>
            <p:ph idx="1"/>
          </p:nvPr>
        </p:nvSpPr>
        <p:spPr>
          <a:xfrm>
            <a:off x="228600" y="838200"/>
            <a:ext cx="8610600" cy="5791200"/>
          </a:xfrm>
        </p:spPr>
        <p:txBody>
          <a:bodyPr>
            <a:normAutofit fontScale="92500"/>
          </a:bodyPr>
          <a:lstStyle/>
          <a:p>
            <a:pPr algn="just"/>
            <a:r>
              <a:rPr lang="en-US" dirty="0"/>
              <a:t>The projection result revealed </a:t>
            </a:r>
            <a:endParaRPr lang="en-US" dirty="0" smtClean="0"/>
          </a:p>
          <a:p>
            <a:pPr lvl="1" algn="just"/>
            <a:r>
              <a:rPr lang="en-US" dirty="0" smtClean="0"/>
              <a:t>Under slow fertility </a:t>
            </a:r>
            <a:r>
              <a:rPr lang="en-US" dirty="0"/>
              <a:t>declining scenario, Amhara region’s urban population is projected to increase from 2.4 million in 2007 to 9.1 million in </a:t>
            </a:r>
            <a:r>
              <a:rPr lang="en-US" dirty="0" smtClean="0"/>
              <a:t>2037 - an </a:t>
            </a:r>
            <a:r>
              <a:rPr lang="en-US" dirty="0"/>
              <a:t>increase of about </a:t>
            </a:r>
            <a:r>
              <a:rPr lang="en-US" dirty="0">
                <a:solidFill>
                  <a:srgbClr val="FF0000"/>
                </a:solidFill>
              </a:rPr>
              <a:t>7 million </a:t>
            </a:r>
            <a:r>
              <a:rPr lang="en-US" dirty="0"/>
              <a:t>which is about </a:t>
            </a:r>
            <a:r>
              <a:rPr lang="en-US" dirty="0" smtClean="0">
                <a:solidFill>
                  <a:srgbClr val="FF0000"/>
                </a:solidFill>
              </a:rPr>
              <a:t>four</a:t>
            </a:r>
            <a:r>
              <a:rPr lang="en-US" dirty="0" smtClean="0"/>
              <a:t> </a:t>
            </a:r>
            <a:r>
              <a:rPr lang="en-US" dirty="0" smtClean="0">
                <a:solidFill>
                  <a:srgbClr val="FF0000"/>
                </a:solidFill>
              </a:rPr>
              <a:t>times </a:t>
            </a:r>
            <a:r>
              <a:rPr lang="en-US" dirty="0"/>
              <a:t>the 2007 census urban population </a:t>
            </a:r>
            <a:r>
              <a:rPr lang="en-US" dirty="0" smtClean="0"/>
              <a:t>number</a:t>
            </a:r>
          </a:p>
          <a:p>
            <a:pPr lvl="1" algn="just"/>
            <a:r>
              <a:rPr lang="en-US" dirty="0" smtClean="0"/>
              <a:t>Under fast fertility declining scenario, Amhara region’s urban population is projected to increase from </a:t>
            </a:r>
            <a:r>
              <a:rPr lang="en-US" dirty="0" smtClean="0">
                <a:solidFill>
                  <a:srgbClr val="FF0000"/>
                </a:solidFill>
              </a:rPr>
              <a:t>2.4 million </a:t>
            </a:r>
            <a:r>
              <a:rPr lang="en-US" dirty="0" smtClean="0"/>
              <a:t>in 2007 to </a:t>
            </a:r>
            <a:r>
              <a:rPr lang="en-US" dirty="0" smtClean="0">
                <a:solidFill>
                  <a:srgbClr val="FF0000"/>
                </a:solidFill>
              </a:rPr>
              <a:t>8.2 million </a:t>
            </a:r>
            <a:r>
              <a:rPr lang="en-US" dirty="0" smtClean="0"/>
              <a:t>in 2037 an increase of about </a:t>
            </a:r>
            <a:r>
              <a:rPr lang="en-US" dirty="0" smtClean="0">
                <a:solidFill>
                  <a:srgbClr val="FF0000"/>
                </a:solidFill>
              </a:rPr>
              <a:t>6 million </a:t>
            </a:r>
            <a:r>
              <a:rPr lang="en-US" dirty="0" smtClean="0"/>
              <a:t>people which almost </a:t>
            </a:r>
            <a:r>
              <a:rPr lang="en-US" dirty="0" smtClean="0">
                <a:solidFill>
                  <a:srgbClr val="FF0000"/>
                </a:solidFill>
              </a:rPr>
              <a:t>three times </a:t>
            </a:r>
            <a:r>
              <a:rPr lang="en-US" dirty="0" smtClean="0"/>
              <a:t>the urban population number of the 2007 census</a:t>
            </a:r>
          </a:p>
          <a:p>
            <a:pPr algn="just"/>
            <a:r>
              <a:rPr lang="en-US" dirty="0" smtClean="0">
                <a:solidFill>
                  <a:srgbClr val="FF0000"/>
                </a:solidFill>
              </a:rPr>
              <a:t>Hence, it is under slow fertility declining scenario</a:t>
            </a:r>
            <a:r>
              <a:rPr lang="en-US" dirty="0" smtClean="0"/>
              <a:t>, </a:t>
            </a:r>
            <a:r>
              <a:rPr lang="en-US" dirty="0" smtClean="0">
                <a:solidFill>
                  <a:srgbClr val="FF0000"/>
                </a:solidFill>
              </a:rPr>
              <a:t>the</a:t>
            </a:r>
            <a:r>
              <a:rPr lang="en-US" dirty="0" smtClean="0"/>
              <a:t> </a:t>
            </a:r>
            <a:r>
              <a:rPr lang="en-US" dirty="0" smtClean="0">
                <a:solidFill>
                  <a:srgbClr val="FF0000"/>
                </a:solidFill>
              </a:rPr>
              <a:t>urban population is projected to grow more</a:t>
            </a:r>
            <a:r>
              <a:rPr lang="en-US" dirty="0" smtClean="0"/>
              <a:t>. </a:t>
            </a:r>
          </a:p>
          <a:p>
            <a:pPr algn="just">
              <a:buNone/>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Autofit/>
          </a:bodyPr>
          <a:lstStyle/>
          <a:p>
            <a:r>
              <a:rPr lang="en-US" sz="2800" dirty="0" smtClean="0">
                <a:solidFill>
                  <a:srgbClr val="FF0000"/>
                </a:solidFill>
              </a:rPr>
              <a:t>Total Urban Population with slow and fast fertility scenario</a:t>
            </a:r>
            <a:endParaRPr lang="en-US" sz="2800" dirty="0">
              <a:solidFill>
                <a:srgbClr val="FF0000"/>
              </a:solidFill>
            </a:endParaRPr>
          </a:p>
        </p:txBody>
      </p:sp>
      <p:pic>
        <p:nvPicPr>
          <p:cNvPr id="11" name="Content Placeholder 10"/>
          <p:cNvPicPr>
            <a:picLocks noGrp="1"/>
          </p:cNvPicPr>
          <p:nvPr>
            <p:ph idx="1"/>
          </p:nvPr>
        </p:nvPicPr>
        <p:blipFill>
          <a:blip r:embed="rId2"/>
          <a:srcRect/>
          <a:stretch>
            <a:fillRect/>
          </a:stretch>
        </p:blipFill>
        <p:spPr bwMode="auto">
          <a:xfrm>
            <a:off x="304800" y="1219200"/>
            <a:ext cx="8382000" cy="487680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solidFill>
                  <a:srgbClr val="FF0000"/>
                </a:solidFill>
              </a:rPr>
              <a:t>Results…</a:t>
            </a:r>
            <a:endParaRPr lang="en-US" dirty="0">
              <a:solidFill>
                <a:srgbClr val="FF0000"/>
              </a:solidFill>
            </a:endParaRPr>
          </a:p>
        </p:txBody>
      </p:sp>
      <p:sp>
        <p:nvSpPr>
          <p:cNvPr id="3" name="Content Placeholder 2"/>
          <p:cNvSpPr>
            <a:spLocks noGrp="1"/>
          </p:cNvSpPr>
          <p:nvPr>
            <p:ph idx="1"/>
          </p:nvPr>
        </p:nvSpPr>
        <p:spPr>
          <a:xfrm>
            <a:off x="228600" y="914400"/>
            <a:ext cx="8610600" cy="5715000"/>
          </a:xfrm>
        </p:spPr>
        <p:txBody>
          <a:bodyPr>
            <a:normAutofit fontScale="85000" lnSpcReduction="20000"/>
          </a:bodyPr>
          <a:lstStyle/>
          <a:p>
            <a:pPr algn="just"/>
            <a:r>
              <a:rPr lang="en-US" dirty="0" smtClean="0"/>
              <a:t>In both cases one </a:t>
            </a:r>
            <a:r>
              <a:rPr lang="en-US" dirty="0"/>
              <a:t>can notice that the proportion of people reside in urban area </a:t>
            </a:r>
            <a:r>
              <a:rPr lang="en-US" dirty="0" smtClean="0"/>
              <a:t>of the region is increasing.</a:t>
            </a:r>
          </a:p>
          <a:p>
            <a:pPr algn="just"/>
            <a:r>
              <a:rPr lang="en-US" dirty="0" smtClean="0"/>
              <a:t>The increase magnitude of the urban population can have many implication on urban facilities: shortage of housing </a:t>
            </a:r>
          </a:p>
          <a:p>
            <a:pPr algn="just"/>
            <a:r>
              <a:rPr lang="en-US" dirty="0" smtClean="0"/>
              <a:t>Currently, a large share of the urban population look for  housing solution </a:t>
            </a:r>
          </a:p>
          <a:p>
            <a:pPr lvl="1" algn="just"/>
            <a:r>
              <a:rPr lang="en-US" dirty="0" smtClean="0">
                <a:solidFill>
                  <a:srgbClr val="FF0000"/>
                </a:solidFill>
              </a:rPr>
              <a:t>in the</a:t>
            </a:r>
            <a:r>
              <a:rPr lang="en-US" dirty="0" smtClean="0"/>
              <a:t> </a:t>
            </a:r>
            <a:r>
              <a:rPr lang="en-US" dirty="0" smtClean="0">
                <a:solidFill>
                  <a:srgbClr val="FF0000"/>
                </a:solidFill>
              </a:rPr>
              <a:t>private rental sector </a:t>
            </a:r>
            <a:r>
              <a:rPr lang="en-US" dirty="0" smtClean="0"/>
              <a:t>or </a:t>
            </a:r>
          </a:p>
          <a:p>
            <a:pPr lvl="1" algn="just"/>
            <a:r>
              <a:rPr lang="en-US" dirty="0" smtClean="0">
                <a:solidFill>
                  <a:srgbClr val="FF0000"/>
                </a:solidFill>
              </a:rPr>
              <a:t>informality</a:t>
            </a:r>
            <a:r>
              <a:rPr lang="en-US" dirty="0" smtClean="0"/>
              <a:t> by purchasing land from farmers in peri-urban areas</a:t>
            </a:r>
          </a:p>
          <a:p>
            <a:pPr algn="just"/>
            <a:r>
              <a:rPr lang="en-US" dirty="0" smtClean="0"/>
              <a:t>the government policies excluded the poor by focusing housing and land supply on: </a:t>
            </a:r>
          </a:p>
          <a:p>
            <a:pPr lvl="1" algn="just"/>
            <a:r>
              <a:rPr lang="en-US" dirty="0" smtClean="0">
                <a:solidFill>
                  <a:srgbClr val="FF0000"/>
                </a:solidFill>
              </a:rPr>
              <a:t>Condominium</a:t>
            </a:r>
            <a:r>
              <a:rPr lang="en-US" dirty="0" smtClean="0"/>
              <a:t> that are not affordable to the poor </a:t>
            </a:r>
          </a:p>
          <a:p>
            <a:pPr lvl="1" algn="just"/>
            <a:r>
              <a:rPr lang="en-US" dirty="0" smtClean="0">
                <a:solidFill>
                  <a:srgbClr val="FF0000"/>
                </a:solidFill>
              </a:rPr>
              <a:t>Auctions of land  leases</a:t>
            </a:r>
            <a:r>
              <a:rPr lang="en-US" dirty="0" smtClean="0"/>
              <a:t> which do not satisfy the demand </a:t>
            </a:r>
          </a:p>
          <a:p>
            <a:pPr algn="just"/>
            <a:r>
              <a:rPr lang="en-US" dirty="0" smtClean="0"/>
              <a:t>Hence, the projection warn and aware government to set priorities and alternative policies on housing</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r>
              <a:rPr lang="en-US" sz="2800" b="1" dirty="0" smtClean="0">
                <a:solidFill>
                  <a:srgbClr val="FF0000"/>
                </a:solidFill>
              </a:rPr>
              <a:t>Projected population of major cities in Amhara region</a:t>
            </a:r>
            <a:endParaRPr lang="en-US" sz="2800" dirty="0"/>
          </a:p>
        </p:txBody>
      </p:sp>
      <p:sp>
        <p:nvSpPr>
          <p:cNvPr id="3" name="Content Placeholder 2"/>
          <p:cNvSpPr>
            <a:spLocks noGrp="1"/>
          </p:cNvSpPr>
          <p:nvPr>
            <p:ph idx="1"/>
          </p:nvPr>
        </p:nvSpPr>
        <p:spPr>
          <a:xfrm>
            <a:off x="304800" y="838200"/>
            <a:ext cx="8534400" cy="5715000"/>
          </a:xfrm>
        </p:spPr>
        <p:txBody>
          <a:bodyPr>
            <a:normAutofit/>
          </a:bodyPr>
          <a:lstStyle/>
          <a:p>
            <a:pPr algn="just"/>
            <a:r>
              <a:rPr lang="en-US" dirty="0" smtClean="0"/>
              <a:t>The projection result also revealed an </a:t>
            </a:r>
            <a:r>
              <a:rPr lang="en-US" dirty="0" smtClean="0">
                <a:solidFill>
                  <a:srgbClr val="FF0000"/>
                </a:solidFill>
              </a:rPr>
              <a:t>increasing tendency of population in major cities</a:t>
            </a:r>
          </a:p>
          <a:p>
            <a:pPr lvl="1" algn="just"/>
            <a:r>
              <a:rPr lang="en-US" dirty="0" smtClean="0"/>
              <a:t>Under slow fertility declining scenario, the population of major cities is projected to increase from 259,803 in 2007 to 2,786,409 in 2037 </a:t>
            </a:r>
          </a:p>
          <a:p>
            <a:pPr lvl="1" algn="just"/>
            <a:r>
              <a:rPr lang="en-US" dirty="0" smtClean="0"/>
              <a:t>Under fast fertility declining scenario, the population of major cities is projected to increase from 259,803 in 2007 to 2,133,227 in 2037.</a:t>
            </a:r>
          </a:p>
          <a:p>
            <a:pPr algn="just"/>
            <a:r>
              <a:rPr lang="en-US" dirty="0" smtClean="0"/>
              <a:t>In both cases the annual change rate of the population in major cities in the next 30 years period will be very high</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33400"/>
            <a:ext cx="8458200" cy="5943600"/>
          </a:xfrm>
        </p:spPr>
        <p:txBody>
          <a:bodyPr>
            <a:normAutofit/>
          </a:bodyPr>
          <a:lstStyle/>
          <a:p>
            <a:pPr algn="ctr">
              <a:buNone/>
            </a:pPr>
            <a:r>
              <a:rPr lang="en-US" b="1" u="sng" dirty="0" smtClean="0"/>
              <a:t>Presentation Outline </a:t>
            </a:r>
          </a:p>
          <a:p>
            <a:r>
              <a:rPr lang="en-US" dirty="0" smtClean="0"/>
              <a:t>Background</a:t>
            </a:r>
          </a:p>
          <a:p>
            <a:r>
              <a:rPr lang="en-US" dirty="0" smtClean="0"/>
              <a:t>Objective</a:t>
            </a:r>
          </a:p>
          <a:p>
            <a:r>
              <a:rPr lang="en-US" dirty="0" smtClean="0"/>
              <a:t>Methods and Materials</a:t>
            </a:r>
          </a:p>
          <a:p>
            <a:r>
              <a:rPr lang="en-US" dirty="0" smtClean="0"/>
              <a:t>Data Sources</a:t>
            </a:r>
          </a:p>
          <a:p>
            <a:r>
              <a:rPr lang="en-US" dirty="0" smtClean="0"/>
              <a:t>Methods of Projection</a:t>
            </a:r>
          </a:p>
          <a:p>
            <a:r>
              <a:rPr lang="en-US" dirty="0" smtClean="0"/>
              <a:t>Data Analysis</a:t>
            </a:r>
          </a:p>
          <a:p>
            <a:r>
              <a:rPr lang="en-US" dirty="0" smtClean="0"/>
              <a:t>Description about the Model</a:t>
            </a:r>
          </a:p>
          <a:p>
            <a:r>
              <a:rPr lang="en-US" dirty="0" smtClean="0"/>
              <a:t>Result</a:t>
            </a:r>
          </a:p>
          <a:p>
            <a:r>
              <a:rPr lang="en-US" dirty="0" smtClean="0"/>
              <a:t>Implication</a:t>
            </a:r>
          </a:p>
          <a:p>
            <a:pPr>
              <a:buNone/>
            </a:pPr>
            <a:endParaRPr lang="en-US" dirty="0" smtClean="0"/>
          </a:p>
          <a:p>
            <a:pPr>
              <a:buNone/>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10600" cy="639762"/>
          </a:xfrm>
        </p:spPr>
        <p:txBody>
          <a:bodyPr>
            <a:noAutofit/>
          </a:bodyPr>
          <a:lstStyle/>
          <a:p>
            <a:r>
              <a:rPr lang="en-US" sz="2800" b="1" dirty="0" smtClean="0">
                <a:solidFill>
                  <a:srgbClr val="FF0000"/>
                </a:solidFill>
              </a:rPr>
              <a:t>Projected </a:t>
            </a:r>
            <a:r>
              <a:rPr lang="en-US" sz="2800" b="1" dirty="0">
                <a:solidFill>
                  <a:srgbClr val="FF0000"/>
                </a:solidFill>
              </a:rPr>
              <a:t>population of major </a:t>
            </a:r>
            <a:r>
              <a:rPr lang="en-US" sz="2800" b="1" dirty="0" smtClean="0">
                <a:solidFill>
                  <a:srgbClr val="FF0000"/>
                </a:solidFill>
              </a:rPr>
              <a:t>cities….</a:t>
            </a:r>
            <a:endParaRPr lang="en-US" sz="2800" b="1" dirty="0">
              <a:solidFill>
                <a:srgbClr val="FF0000"/>
              </a:solidFill>
            </a:endParaRPr>
          </a:p>
        </p:txBody>
      </p:sp>
      <p:sp>
        <p:nvSpPr>
          <p:cNvPr id="3" name="Content Placeholder 2"/>
          <p:cNvSpPr>
            <a:spLocks noGrp="1"/>
          </p:cNvSpPr>
          <p:nvPr>
            <p:ph idx="1"/>
          </p:nvPr>
        </p:nvSpPr>
        <p:spPr>
          <a:xfrm>
            <a:off x="228600" y="914400"/>
            <a:ext cx="8610600" cy="5715000"/>
          </a:xfrm>
        </p:spPr>
        <p:txBody>
          <a:bodyPr>
            <a:normAutofit/>
          </a:bodyPr>
          <a:lstStyle/>
          <a:p>
            <a:pPr algn="just"/>
            <a:r>
              <a:rPr lang="en-US" dirty="0" smtClean="0"/>
              <a:t>In </a:t>
            </a:r>
            <a:r>
              <a:rPr lang="en-US" dirty="0"/>
              <a:t>only thirty years, the population of major urban centers of the region will be multiplied 4 times</a:t>
            </a:r>
            <a:r>
              <a:rPr lang="en-US" dirty="0" smtClean="0"/>
              <a:t>.</a:t>
            </a:r>
          </a:p>
          <a:p>
            <a:pPr algn="just"/>
            <a:r>
              <a:rPr lang="en-US" dirty="0">
                <a:solidFill>
                  <a:srgbClr val="FF0000"/>
                </a:solidFill>
              </a:rPr>
              <a:t>A very rapid </a:t>
            </a:r>
            <a:r>
              <a:rPr lang="en-US" dirty="0" smtClean="0">
                <a:solidFill>
                  <a:srgbClr val="FF0000"/>
                </a:solidFill>
              </a:rPr>
              <a:t>growth </a:t>
            </a:r>
            <a:r>
              <a:rPr lang="en-US" dirty="0">
                <a:solidFill>
                  <a:srgbClr val="FF0000"/>
                </a:solidFill>
              </a:rPr>
              <a:t>of population of major cities</a:t>
            </a:r>
            <a:r>
              <a:rPr lang="en-US" dirty="0"/>
              <a:t> </a:t>
            </a:r>
            <a:r>
              <a:rPr lang="en-US" dirty="0" smtClean="0"/>
              <a:t>requires </a:t>
            </a:r>
            <a:r>
              <a:rPr lang="en-US" dirty="0"/>
              <a:t>an </a:t>
            </a:r>
            <a:r>
              <a:rPr lang="en-US" dirty="0">
                <a:solidFill>
                  <a:srgbClr val="FF0000"/>
                </a:solidFill>
              </a:rPr>
              <a:t>enormous amount of resources </a:t>
            </a:r>
            <a:r>
              <a:rPr lang="en-US" dirty="0"/>
              <a:t>necessary for housing, service, jobs, infrastructure, environmental protection, and more in general for economic development.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2400" b="1" dirty="0" smtClean="0">
                <a:solidFill>
                  <a:srgbClr val="FF0000"/>
                </a:solidFill>
              </a:rPr>
              <a:t>Population of major cities in Amhara region (2007-2037)</a:t>
            </a:r>
            <a:endParaRPr lang="en-US" sz="2400" dirty="0"/>
          </a:p>
        </p:txBody>
      </p:sp>
      <p:pic>
        <p:nvPicPr>
          <p:cNvPr id="4" name="Content Placeholder 3"/>
          <p:cNvPicPr>
            <a:picLocks noGrp="1"/>
          </p:cNvPicPr>
          <p:nvPr>
            <p:ph idx="1"/>
          </p:nvPr>
        </p:nvPicPr>
        <p:blipFill>
          <a:blip r:embed="rId2"/>
          <a:srcRect/>
          <a:stretch>
            <a:fillRect/>
          </a:stretch>
        </p:blipFill>
        <p:spPr bwMode="auto">
          <a:xfrm>
            <a:off x="457200" y="914400"/>
            <a:ext cx="8381999" cy="5486399"/>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10600" cy="639762"/>
          </a:xfrm>
        </p:spPr>
        <p:txBody>
          <a:bodyPr>
            <a:noAutofit/>
          </a:bodyPr>
          <a:lstStyle/>
          <a:p>
            <a:r>
              <a:rPr lang="en-US" sz="2200" b="1" dirty="0" smtClean="0">
                <a:solidFill>
                  <a:srgbClr val="FF0000"/>
                </a:solidFill>
              </a:rPr>
              <a:t>Projected </a:t>
            </a:r>
            <a:r>
              <a:rPr lang="en-US" sz="2200" b="1" dirty="0">
                <a:solidFill>
                  <a:srgbClr val="FF0000"/>
                </a:solidFill>
              </a:rPr>
              <a:t>urban youth in urban areas of Amhara region (2007-2037</a:t>
            </a:r>
            <a:r>
              <a:rPr lang="en-US" sz="2200" b="1" dirty="0" smtClean="0">
                <a:solidFill>
                  <a:srgbClr val="FF0000"/>
                </a:solidFill>
              </a:rPr>
              <a:t>)</a:t>
            </a:r>
            <a:endParaRPr lang="en-US" sz="2200" b="1" dirty="0">
              <a:solidFill>
                <a:srgbClr val="FF0000"/>
              </a:solidFill>
            </a:endParaRPr>
          </a:p>
        </p:txBody>
      </p:sp>
      <p:sp>
        <p:nvSpPr>
          <p:cNvPr id="3" name="Content Placeholder 2"/>
          <p:cNvSpPr>
            <a:spLocks noGrp="1"/>
          </p:cNvSpPr>
          <p:nvPr>
            <p:ph idx="1"/>
          </p:nvPr>
        </p:nvSpPr>
        <p:spPr>
          <a:xfrm>
            <a:off x="228600" y="914400"/>
            <a:ext cx="8610600" cy="5715000"/>
          </a:xfrm>
        </p:spPr>
        <p:txBody>
          <a:bodyPr>
            <a:normAutofit lnSpcReduction="10000"/>
          </a:bodyPr>
          <a:lstStyle/>
          <a:p>
            <a:pPr algn="just"/>
            <a:r>
              <a:rPr lang="en-US" dirty="0" smtClean="0"/>
              <a:t>Youth are the region’s greatest asset to benefit from the region’s demographic dividend for the present and in the future period. </a:t>
            </a:r>
          </a:p>
          <a:p>
            <a:pPr algn="just"/>
            <a:r>
              <a:rPr lang="en-US" dirty="0" smtClean="0"/>
              <a:t>They also represent </a:t>
            </a:r>
            <a:r>
              <a:rPr lang="en-US" dirty="0" smtClean="0">
                <a:solidFill>
                  <a:srgbClr val="FF0000"/>
                </a:solidFill>
              </a:rPr>
              <a:t>a group with serious vulnerabilities </a:t>
            </a:r>
            <a:r>
              <a:rPr lang="en-US" dirty="0" smtClean="0"/>
              <a:t>unless serious </a:t>
            </a:r>
            <a:r>
              <a:rPr lang="en-US" dirty="0" smtClean="0">
                <a:solidFill>
                  <a:srgbClr val="FF0000"/>
                </a:solidFill>
              </a:rPr>
              <a:t>attention will be taken into consideration by planners and decision makers</a:t>
            </a:r>
            <a:r>
              <a:rPr lang="en-US" dirty="0" smtClean="0"/>
              <a:t> in the future period.</a:t>
            </a:r>
          </a:p>
          <a:p>
            <a:pPr algn="just"/>
            <a:r>
              <a:rPr lang="en-US" dirty="0" smtClean="0"/>
              <a:t>the urban youth population in Amhara region is expected to increase from 821,568 in 2007 to 2.6 million (fast) and 2.9 million (slow), respectively by the year 2037, a difference of nearly 300,000 fewer urban youths.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10600" cy="639762"/>
          </a:xfrm>
        </p:spPr>
        <p:txBody>
          <a:bodyPr>
            <a:noAutofit/>
          </a:bodyPr>
          <a:lstStyle/>
          <a:p>
            <a:r>
              <a:rPr lang="en-US" sz="2800" b="1" dirty="0" smtClean="0">
                <a:solidFill>
                  <a:srgbClr val="FF0000"/>
                </a:solidFill>
              </a:rPr>
              <a:t>Projected </a:t>
            </a:r>
            <a:r>
              <a:rPr lang="en-US" sz="2800" b="1" dirty="0">
                <a:solidFill>
                  <a:srgbClr val="FF0000"/>
                </a:solidFill>
              </a:rPr>
              <a:t>urban </a:t>
            </a:r>
            <a:r>
              <a:rPr lang="en-US" sz="2800" b="1" dirty="0" smtClean="0">
                <a:solidFill>
                  <a:srgbClr val="FF0000"/>
                </a:solidFill>
              </a:rPr>
              <a:t>youth……</a:t>
            </a:r>
            <a:endParaRPr lang="en-US" sz="2800" b="1" dirty="0">
              <a:solidFill>
                <a:srgbClr val="FF0000"/>
              </a:solidFill>
            </a:endParaRPr>
          </a:p>
        </p:txBody>
      </p:sp>
      <p:sp>
        <p:nvSpPr>
          <p:cNvPr id="3" name="Content Placeholder 2"/>
          <p:cNvSpPr>
            <a:spLocks noGrp="1"/>
          </p:cNvSpPr>
          <p:nvPr>
            <p:ph idx="1"/>
          </p:nvPr>
        </p:nvSpPr>
        <p:spPr>
          <a:xfrm>
            <a:off x="228600" y="914400"/>
            <a:ext cx="8610600" cy="5715000"/>
          </a:xfrm>
        </p:spPr>
        <p:txBody>
          <a:bodyPr>
            <a:normAutofit fontScale="92500" lnSpcReduction="20000"/>
          </a:bodyPr>
          <a:lstStyle/>
          <a:p>
            <a:pPr algn="just"/>
            <a:r>
              <a:rPr lang="en-US" dirty="0" smtClean="0"/>
              <a:t>Currently, </a:t>
            </a:r>
            <a:r>
              <a:rPr lang="en-US" dirty="0" smtClean="0">
                <a:solidFill>
                  <a:srgbClr val="FF0000"/>
                </a:solidFill>
              </a:rPr>
              <a:t>youth unemployment </a:t>
            </a:r>
            <a:r>
              <a:rPr lang="en-US" dirty="0" smtClean="0"/>
              <a:t>is a serious concern in urban areas of the region due to </a:t>
            </a:r>
          </a:p>
          <a:p>
            <a:pPr lvl="1" algn="just"/>
            <a:r>
              <a:rPr lang="en-US" dirty="0" smtClean="0"/>
              <a:t>rural-urban migration, </a:t>
            </a:r>
          </a:p>
          <a:p>
            <a:pPr lvl="1" algn="just"/>
            <a:r>
              <a:rPr lang="en-US" dirty="0" smtClean="0"/>
              <a:t>the mismatch between the demand for and supply of labor, </a:t>
            </a:r>
          </a:p>
          <a:p>
            <a:pPr lvl="1" algn="just"/>
            <a:r>
              <a:rPr lang="en-US" dirty="0" smtClean="0"/>
              <a:t>the low entrepreneurial capacity of the youth </a:t>
            </a:r>
          </a:p>
          <a:p>
            <a:pPr algn="just"/>
            <a:r>
              <a:rPr lang="en-US" dirty="0" smtClean="0"/>
              <a:t>the growing youth population in need of government employment</a:t>
            </a:r>
          </a:p>
          <a:p>
            <a:pPr algn="just"/>
            <a:r>
              <a:rPr lang="en-US" dirty="0" smtClean="0"/>
              <a:t>it is the fast fertility declining scenario can help address youth unemployment and related social problems such as crime, violence, and health issues, which can arise when there is a lack of opportunities for urban youth. </a:t>
            </a:r>
          </a:p>
          <a:p>
            <a:pPr algn="just"/>
            <a:r>
              <a:rPr lang="en-US" dirty="0" smtClean="0">
                <a:solidFill>
                  <a:srgbClr val="FF0000"/>
                </a:solidFill>
              </a:rPr>
              <a:t>Thus government has to make advance preparation</a:t>
            </a:r>
          </a:p>
          <a:p>
            <a:pPr algn="just"/>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3000" b="1" dirty="0" smtClean="0">
                <a:solidFill>
                  <a:srgbClr val="FF0000"/>
                </a:solidFill>
              </a:rPr>
              <a:t>Projected urban youth…..</a:t>
            </a:r>
            <a:endParaRPr lang="en-US" sz="3000" dirty="0"/>
          </a:p>
        </p:txBody>
      </p:sp>
      <p:pic>
        <p:nvPicPr>
          <p:cNvPr id="5" name="Content Placeholder 4"/>
          <p:cNvPicPr>
            <a:picLocks noGrp="1"/>
          </p:cNvPicPr>
          <p:nvPr>
            <p:ph idx="1"/>
          </p:nvPr>
        </p:nvPicPr>
        <p:blipFill>
          <a:blip r:embed="rId2"/>
          <a:srcRect/>
          <a:stretch>
            <a:fillRect/>
          </a:stretch>
        </p:blipFill>
        <p:spPr bwMode="auto">
          <a:xfrm>
            <a:off x="381000" y="1066800"/>
            <a:ext cx="8229600" cy="5410200"/>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10600" cy="639762"/>
          </a:xfrm>
        </p:spPr>
        <p:txBody>
          <a:bodyPr>
            <a:noAutofit/>
          </a:bodyPr>
          <a:lstStyle/>
          <a:p>
            <a:r>
              <a:rPr lang="en-US" sz="3200" b="1" dirty="0" smtClean="0">
                <a:solidFill>
                  <a:srgbClr val="FF0000"/>
                </a:solidFill>
              </a:rPr>
              <a:t>Projected annual new urban households</a:t>
            </a:r>
            <a:endParaRPr lang="en-US" sz="3200" b="1" dirty="0">
              <a:solidFill>
                <a:srgbClr val="FF0000"/>
              </a:solidFill>
            </a:endParaRPr>
          </a:p>
        </p:txBody>
      </p:sp>
      <p:sp>
        <p:nvSpPr>
          <p:cNvPr id="3" name="Content Placeholder 2"/>
          <p:cNvSpPr>
            <a:spLocks noGrp="1"/>
          </p:cNvSpPr>
          <p:nvPr>
            <p:ph idx="1"/>
          </p:nvPr>
        </p:nvSpPr>
        <p:spPr>
          <a:xfrm>
            <a:off x="228600" y="914400"/>
            <a:ext cx="8610600" cy="5715000"/>
          </a:xfrm>
        </p:spPr>
        <p:txBody>
          <a:bodyPr>
            <a:normAutofit fontScale="92500" lnSpcReduction="10000"/>
          </a:bodyPr>
          <a:lstStyle/>
          <a:p>
            <a:pPr algn="just"/>
            <a:r>
              <a:rPr lang="en-US" dirty="0" smtClean="0"/>
              <a:t>The projection result depicted </a:t>
            </a:r>
          </a:p>
          <a:p>
            <a:pPr lvl="1" algn="just"/>
            <a:r>
              <a:rPr lang="en-US" dirty="0" smtClean="0"/>
              <a:t>with the slow fertility declining scenario, the annual new urban households between 2007 and 2037 in Amhara region would need about 742,854 new housing units</a:t>
            </a:r>
          </a:p>
          <a:p>
            <a:pPr lvl="1" algn="just"/>
            <a:r>
              <a:rPr lang="en-US" dirty="0" smtClean="0"/>
              <a:t>But, with fast fertility declining scenario 499,579 new housing units would require between 2007 and 2037 </a:t>
            </a:r>
          </a:p>
          <a:p>
            <a:pPr algn="just"/>
            <a:r>
              <a:rPr lang="en-US" dirty="0" smtClean="0"/>
              <a:t>The projection revealed under fast declining scenario, the </a:t>
            </a:r>
            <a:r>
              <a:rPr lang="en-US" dirty="0"/>
              <a:t>annual </a:t>
            </a:r>
            <a:r>
              <a:rPr lang="en-US" dirty="0" smtClean="0"/>
              <a:t>number of new </a:t>
            </a:r>
            <a:r>
              <a:rPr lang="en-US" dirty="0"/>
              <a:t>urban </a:t>
            </a:r>
            <a:r>
              <a:rPr lang="en-US" dirty="0" smtClean="0"/>
              <a:t>houses required is projected to grow at </a:t>
            </a:r>
            <a:r>
              <a:rPr lang="en-US" dirty="0"/>
              <a:t>a higher rate </a:t>
            </a:r>
            <a:endParaRPr lang="en-US" dirty="0" smtClean="0"/>
          </a:p>
          <a:p>
            <a:pPr algn="just"/>
            <a:r>
              <a:rPr lang="en-US" dirty="0" smtClean="0">
                <a:solidFill>
                  <a:srgbClr val="FF0000"/>
                </a:solidFill>
              </a:rPr>
              <a:t>Hence, government </a:t>
            </a:r>
            <a:r>
              <a:rPr lang="en-US" dirty="0">
                <a:solidFill>
                  <a:srgbClr val="FF0000"/>
                </a:solidFill>
              </a:rPr>
              <a:t>has to make advance preparations </a:t>
            </a:r>
            <a:r>
              <a:rPr lang="en-US" dirty="0"/>
              <a:t>to deal with the basic needs of its growing new urban households in terms of </a:t>
            </a:r>
            <a:r>
              <a:rPr lang="en-US" dirty="0">
                <a:solidFill>
                  <a:srgbClr val="FF0000"/>
                </a:solidFill>
              </a:rPr>
              <a:t>jobs and housing </a:t>
            </a:r>
            <a:r>
              <a:rPr lang="en-US" dirty="0"/>
              <a:t>as well as </a:t>
            </a:r>
            <a:r>
              <a:rPr lang="en-US" dirty="0">
                <a:solidFill>
                  <a:srgbClr val="FF0000"/>
                </a:solidFill>
              </a:rPr>
              <a:t>education and health services</a:t>
            </a:r>
            <a:r>
              <a:rPr lang="en-US" dirty="0"/>
              <a:t>.</a:t>
            </a:r>
          </a:p>
          <a:p>
            <a:pPr algn="just"/>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3000" b="1" dirty="0" smtClean="0">
                <a:solidFill>
                  <a:srgbClr val="FF0000"/>
                </a:solidFill>
              </a:rPr>
              <a:t>Projected annual new urban….</a:t>
            </a:r>
            <a:endParaRPr lang="en-US" sz="3000" dirty="0"/>
          </a:p>
        </p:txBody>
      </p:sp>
      <p:sp>
        <p:nvSpPr>
          <p:cNvPr id="3" name="Content Placeholder 2"/>
          <p:cNvSpPr>
            <a:spLocks noGrp="1"/>
          </p:cNvSpPr>
          <p:nvPr>
            <p:ph idx="1"/>
          </p:nvPr>
        </p:nvSpPr>
        <p:spPr>
          <a:xfrm>
            <a:off x="228600" y="1066800"/>
            <a:ext cx="8610600" cy="5486400"/>
          </a:xfrm>
        </p:spPr>
        <p:txBody>
          <a:bodyPr>
            <a:normAutofit/>
          </a:bodyPr>
          <a:lstStyle/>
          <a:p>
            <a:pPr algn="just"/>
            <a:r>
              <a:rPr lang="en-US" dirty="0" smtClean="0"/>
              <a:t>Rapid urban growth and building new urban houses each year puts continual pressure on urban infrastructure, including water and sanitation, roads and transport, and energy. </a:t>
            </a:r>
          </a:p>
          <a:p>
            <a:pPr algn="just"/>
            <a:r>
              <a:rPr lang="en-US" dirty="0" smtClean="0"/>
              <a:t>The associated high housing demand leads to </a:t>
            </a:r>
          </a:p>
          <a:p>
            <a:pPr lvl="1" algn="just"/>
            <a:r>
              <a:rPr lang="en-US" dirty="0" smtClean="0"/>
              <a:t>deficits in urban housing, </a:t>
            </a:r>
          </a:p>
          <a:p>
            <a:pPr lvl="1" algn="just"/>
            <a:r>
              <a:rPr lang="en-US" dirty="0" smtClean="0"/>
              <a:t>the creation of slums including informal settlement and </a:t>
            </a:r>
          </a:p>
          <a:p>
            <a:pPr lvl="1" algn="just"/>
            <a:r>
              <a:rPr lang="en-US" dirty="0" smtClean="0"/>
              <a:t>adverse social and health-related outcomes. </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3000" b="1" dirty="0" smtClean="0">
                <a:solidFill>
                  <a:srgbClr val="FF0000"/>
                </a:solidFill>
              </a:rPr>
              <a:t>Projected annual new urban households….</a:t>
            </a:r>
            <a:endParaRPr lang="en-US" sz="3000" dirty="0"/>
          </a:p>
        </p:txBody>
      </p:sp>
      <p:pic>
        <p:nvPicPr>
          <p:cNvPr id="5" name="Content Placeholder 4"/>
          <p:cNvPicPr>
            <a:picLocks noGrp="1"/>
          </p:cNvPicPr>
          <p:nvPr>
            <p:ph idx="1"/>
          </p:nvPr>
        </p:nvPicPr>
        <p:blipFill>
          <a:blip r:embed="rId2"/>
          <a:srcRect/>
          <a:stretch>
            <a:fillRect/>
          </a:stretch>
        </p:blipFill>
        <p:spPr bwMode="auto">
          <a:xfrm>
            <a:off x="457200" y="990600"/>
            <a:ext cx="8382000" cy="5333999"/>
          </a:xfrm>
          <a:prstGeom prst="rect">
            <a:avLst/>
          </a:prstGeom>
          <a:noFill/>
          <a:ln w="9525">
            <a:no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smtClean="0">
                <a:solidFill>
                  <a:srgbClr val="FF0000"/>
                </a:solidFill>
              </a:rPr>
              <a:t>Implication</a:t>
            </a:r>
            <a:endParaRPr lang="en-US" b="1" dirty="0">
              <a:solidFill>
                <a:srgbClr val="FF0000"/>
              </a:solidFill>
            </a:endParaRPr>
          </a:p>
        </p:txBody>
      </p:sp>
      <p:sp>
        <p:nvSpPr>
          <p:cNvPr id="3" name="Content Placeholder 2"/>
          <p:cNvSpPr>
            <a:spLocks noGrp="1"/>
          </p:cNvSpPr>
          <p:nvPr>
            <p:ph idx="1"/>
          </p:nvPr>
        </p:nvSpPr>
        <p:spPr>
          <a:xfrm>
            <a:off x="228600" y="990600"/>
            <a:ext cx="8610600" cy="5638800"/>
          </a:xfrm>
        </p:spPr>
        <p:txBody>
          <a:bodyPr/>
          <a:lstStyle/>
          <a:p>
            <a:pPr algn="just"/>
            <a:r>
              <a:rPr lang="en-US" dirty="0"/>
              <a:t>The projection result suggests that the urban population would grow at a higher rate in Amhara </a:t>
            </a:r>
            <a:r>
              <a:rPr lang="en-US" dirty="0" smtClean="0"/>
              <a:t>region in the coming 30 years.</a:t>
            </a:r>
          </a:p>
          <a:p>
            <a:pPr algn="just"/>
            <a:r>
              <a:rPr lang="en-US" dirty="0"/>
              <a:t>Amhara region has to make advance preparations to deal with the basic needs of its growing urban population in terms of jobs and housing as well as education and health services.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457200"/>
          </a:xfrm>
        </p:spPr>
        <p:txBody>
          <a:bodyPr>
            <a:normAutofit fontScale="90000"/>
          </a:bodyPr>
          <a:lstStyle/>
          <a:p>
            <a:r>
              <a:rPr lang="en-US" b="1" dirty="0" smtClean="0">
                <a:solidFill>
                  <a:srgbClr val="FF0000"/>
                </a:solidFill>
              </a:rPr>
              <a:t>Implication…</a:t>
            </a:r>
            <a:endParaRPr lang="en-US" b="1" dirty="0">
              <a:solidFill>
                <a:srgbClr val="FF0000"/>
              </a:solidFill>
            </a:endParaRPr>
          </a:p>
        </p:txBody>
      </p:sp>
      <p:sp>
        <p:nvSpPr>
          <p:cNvPr id="3" name="Content Placeholder 2"/>
          <p:cNvSpPr>
            <a:spLocks noGrp="1"/>
          </p:cNvSpPr>
          <p:nvPr>
            <p:ph idx="1"/>
          </p:nvPr>
        </p:nvSpPr>
        <p:spPr>
          <a:xfrm>
            <a:off x="228600" y="685800"/>
            <a:ext cx="8610600" cy="5943600"/>
          </a:xfrm>
        </p:spPr>
        <p:txBody>
          <a:bodyPr>
            <a:normAutofit fontScale="85000" lnSpcReduction="20000"/>
          </a:bodyPr>
          <a:lstStyle/>
          <a:p>
            <a:pPr algn="just"/>
            <a:r>
              <a:rPr lang="en-US" dirty="0" smtClean="0"/>
              <a:t>The </a:t>
            </a:r>
            <a:r>
              <a:rPr lang="en-US" dirty="0"/>
              <a:t>current (2007) urban population of about </a:t>
            </a:r>
            <a:r>
              <a:rPr lang="en-US" dirty="0">
                <a:solidFill>
                  <a:srgbClr val="FF0000"/>
                </a:solidFill>
              </a:rPr>
              <a:t>2.4 million </a:t>
            </a:r>
            <a:r>
              <a:rPr lang="en-US" dirty="0"/>
              <a:t>is expected to grow to about </a:t>
            </a:r>
            <a:r>
              <a:rPr lang="en-US" dirty="0" smtClean="0">
                <a:solidFill>
                  <a:srgbClr val="FF0000"/>
                </a:solidFill>
              </a:rPr>
              <a:t>8.2</a:t>
            </a:r>
            <a:r>
              <a:rPr lang="en-US" dirty="0" smtClean="0"/>
              <a:t> (fast) and </a:t>
            </a:r>
            <a:r>
              <a:rPr lang="en-US" dirty="0" smtClean="0">
                <a:solidFill>
                  <a:srgbClr val="FF0000"/>
                </a:solidFill>
              </a:rPr>
              <a:t>9.1</a:t>
            </a:r>
            <a:r>
              <a:rPr lang="en-US" dirty="0" smtClean="0"/>
              <a:t> (slow) </a:t>
            </a:r>
            <a:r>
              <a:rPr lang="en-US" dirty="0" smtClean="0">
                <a:solidFill>
                  <a:srgbClr val="FF0000"/>
                </a:solidFill>
              </a:rPr>
              <a:t>million</a:t>
            </a:r>
            <a:r>
              <a:rPr lang="en-US" dirty="0" smtClean="0"/>
              <a:t> </a:t>
            </a:r>
            <a:r>
              <a:rPr lang="en-US" dirty="0"/>
              <a:t>in 2037. </a:t>
            </a:r>
            <a:endParaRPr lang="en-US" dirty="0" smtClean="0"/>
          </a:p>
          <a:p>
            <a:pPr algn="just"/>
            <a:r>
              <a:rPr lang="en-US" dirty="0" smtClean="0"/>
              <a:t>This </a:t>
            </a:r>
            <a:r>
              <a:rPr lang="en-US" dirty="0"/>
              <a:t>would mean that there would be close to </a:t>
            </a:r>
            <a:r>
              <a:rPr lang="en-US" dirty="0" smtClean="0">
                <a:solidFill>
                  <a:srgbClr val="FF0000"/>
                </a:solidFill>
              </a:rPr>
              <a:t>6-7 </a:t>
            </a:r>
            <a:r>
              <a:rPr lang="en-US" dirty="0">
                <a:solidFill>
                  <a:srgbClr val="FF0000"/>
                </a:solidFill>
              </a:rPr>
              <a:t>million additional urban populations </a:t>
            </a:r>
            <a:r>
              <a:rPr lang="en-US" dirty="0"/>
              <a:t>by 2037. </a:t>
            </a:r>
            <a:endParaRPr lang="en-US" dirty="0" smtClean="0"/>
          </a:p>
          <a:p>
            <a:pPr algn="just"/>
            <a:r>
              <a:rPr lang="en-US" dirty="0" smtClean="0"/>
              <a:t>Every addition brings new pressure on basic urban service needs which is not financially and technically easily attainable </a:t>
            </a:r>
          </a:p>
          <a:p>
            <a:pPr algn="just"/>
            <a:r>
              <a:rPr lang="en-US" dirty="0" smtClean="0"/>
              <a:t>Taking </a:t>
            </a:r>
            <a:r>
              <a:rPr lang="en-US" dirty="0"/>
              <a:t>into account the projected population about </a:t>
            </a:r>
            <a:r>
              <a:rPr lang="en-US" dirty="0">
                <a:solidFill>
                  <a:srgbClr val="FF0000"/>
                </a:solidFill>
              </a:rPr>
              <a:t>2.9 and 2.6 million additional youth population </a:t>
            </a:r>
            <a:r>
              <a:rPr lang="en-US" dirty="0"/>
              <a:t>is expected by </a:t>
            </a:r>
            <a:r>
              <a:rPr lang="en-US" dirty="0">
                <a:solidFill>
                  <a:srgbClr val="FF0000"/>
                </a:solidFill>
              </a:rPr>
              <a:t>2037</a:t>
            </a:r>
            <a:r>
              <a:rPr lang="en-US" dirty="0"/>
              <a:t>, which translates into higher demand for jobs and basic social services. </a:t>
            </a:r>
            <a:endParaRPr lang="en-US" dirty="0" smtClean="0"/>
          </a:p>
          <a:p>
            <a:pPr algn="just"/>
            <a:r>
              <a:rPr lang="en-US" dirty="0" smtClean="0"/>
              <a:t>Therefore</a:t>
            </a:r>
            <a:r>
              <a:rPr lang="en-US" dirty="0"/>
              <a:t>, the government should create an enabling environment for inclusive local economic development that will create jobs and employment opportunities to the youth, among others.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b="1" dirty="0" smtClean="0">
                <a:solidFill>
                  <a:srgbClr val="FF0000"/>
                </a:solidFill>
              </a:rPr>
              <a:t>Background of the Study</a:t>
            </a:r>
            <a:endParaRPr lang="en-US" dirty="0">
              <a:solidFill>
                <a:srgbClr val="FF0000"/>
              </a:solidFill>
            </a:endParaRPr>
          </a:p>
        </p:txBody>
      </p:sp>
      <p:sp>
        <p:nvSpPr>
          <p:cNvPr id="3" name="Content Placeholder 2"/>
          <p:cNvSpPr>
            <a:spLocks noGrp="1"/>
          </p:cNvSpPr>
          <p:nvPr>
            <p:ph idx="1"/>
          </p:nvPr>
        </p:nvSpPr>
        <p:spPr>
          <a:xfrm>
            <a:off x="228600" y="914400"/>
            <a:ext cx="8610600" cy="5715000"/>
          </a:xfrm>
        </p:spPr>
        <p:txBody>
          <a:bodyPr>
            <a:normAutofit lnSpcReduction="10000"/>
          </a:bodyPr>
          <a:lstStyle/>
          <a:p>
            <a:pPr algn="just"/>
            <a:r>
              <a:rPr lang="en-US" dirty="0" smtClean="0"/>
              <a:t>the world is rapidly becoming urban.</a:t>
            </a:r>
          </a:p>
          <a:p>
            <a:pPr algn="just"/>
            <a:r>
              <a:rPr lang="en-US" dirty="0" smtClean="0"/>
              <a:t>Since 1850 only 2% of the world population lived in cities of 100,000 or more people</a:t>
            </a:r>
          </a:p>
          <a:p>
            <a:pPr algn="just"/>
            <a:r>
              <a:rPr lang="en-US" dirty="0" smtClean="0"/>
              <a:t>At present more </a:t>
            </a:r>
            <a:r>
              <a:rPr lang="en-US" dirty="0" smtClean="0"/>
              <a:t>than (50%) </a:t>
            </a:r>
            <a:r>
              <a:rPr lang="en-US" dirty="0" smtClean="0"/>
              <a:t>3.3 billion of world population lived in urban areas.</a:t>
            </a:r>
          </a:p>
          <a:p>
            <a:pPr algn="just"/>
            <a:r>
              <a:rPr lang="en-US" dirty="0" smtClean="0"/>
              <a:t>But, the magnitude of urbanization differs in time and place.</a:t>
            </a:r>
          </a:p>
          <a:p>
            <a:pPr algn="just"/>
            <a:r>
              <a:rPr lang="en-US" dirty="0" smtClean="0"/>
              <a:t>Hence, urbanization </a:t>
            </a:r>
            <a:r>
              <a:rPr lang="en-US" dirty="0" smtClean="0"/>
              <a:t>is an inevitable phenomenon </a:t>
            </a:r>
          </a:p>
          <a:p>
            <a:pPr algn="just"/>
            <a:r>
              <a:rPr lang="en-US" dirty="0" smtClean="0"/>
              <a:t>It is the outcome of demographic, social, economic, and political development</a:t>
            </a:r>
          </a:p>
          <a:p>
            <a:pPr algn="just"/>
            <a:endParaRPr lang="en-US" dirty="0" smtClean="0"/>
          </a:p>
          <a:p>
            <a:pPr algn="just"/>
            <a:endParaRPr lang="en-US" dirty="0" smtClean="0"/>
          </a:p>
          <a:p>
            <a:pPr algn="just"/>
            <a:endParaRPr lang="en-US" dirty="0" smtClean="0"/>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b="1" dirty="0" smtClean="0">
                <a:solidFill>
                  <a:srgbClr val="FF0000"/>
                </a:solidFill>
              </a:rPr>
              <a:t>Implication…</a:t>
            </a:r>
            <a:endParaRPr lang="en-US" b="1" dirty="0">
              <a:solidFill>
                <a:srgbClr val="FF0000"/>
              </a:solidFill>
            </a:endParaRPr>
          </a:p>
        </p:txBody>
      </p:sp>
      <p:sp>
        <p:nvSpPr>
          <p:cNvPr id="3" name="Content Placeholder 2"/>
          <p:cNvSpPr>
            <a:spLocks noGrp="1"/>
          </p:cNvSpPr>
          <p:nvPr>
            <p:ph idx="1"/>
          </p:nvPr>
        </p:nvSpPr>
        <p:spPr>
          <a:xfrm>
            <a:off x="228600" y="990600"/>
            <a:ext cx="8610600" cy="5638800"/>
          </a:xfrm>
        </p:spPr>
        <p:txBody>
          <a:bodyPr>
            <a:normAutofit fontScale="92500" lnSpcReduction="10000"/>
          </a:bodyPr>
          <a:lstStyle/>
          <a:p>
            <a:pPr algn="just"/>
            <a:r>
              <a:rPr lang="en-US" dirty="0"/>
              <a:t>In terms of households, there will be close to </a:t>
            </a:r>
            <a:r>
              <a:rPr lang="en-US" dirty="0" smtClean="0"/>
              <a:t>499,579 and 742,854 additional </a:t>
            </a:r>
            <a:r>
              <a:rPr lang="en-US" dirty="0"/>
              <a:t>new urban household for which </a:t>
            </a:r>
            <a:r>
              <a:rPr lang="en-US" dirty="0" smtClean="0"/>
              <a:t>499,579 and 742,854 housing </a:t>
            </a:r>
            <a:r>
              <a:rPr lang="en-US" dirty="0"/>
              <a:t>units will be required in the coming </a:t>
            </a:r>
            <a:r>
              <a:rPr lang="en-US" dirty="0" smtClean="0"/>
              <a:t>30 years with fast and slow fertility </a:t>
            </a:r>
            <a:r>
              <a:rPr lang="en-US" dirty="0"/>
              <a:t>declining scenario assuming a one to one household-housing unit </a:t>
            </a:r>
            <a:r>
              <a:rPr lang="en-US" dirty="0" smtClean="0"/>
              <a:t>ratio</a:t>
            </a:r>
          </a:p>
          <a:p>
            <a:pPr algn="just"/>
            <a:r>
              <a:rPr lang="en-US" dirty="0" smtClean="0"/>
              <a:t>In the absence of adequate, affordable urban services a growing population translates into growing urban poverty</a:t>
            </a:r>
          </a:p>
          <a:p>
            <a:pPr algn="just"/>
            <a:r>
              <a:rPr lang="en-US" dirty="0" smtClean="0"/>
              <a:t>Failure </a:t>
            </a:r>
            <a:r>
              <a:rPr lang="en-US" dirty="0"/>
              <a:t>to address the future demand of housing unit will result in </a:t>
            </a:r>
            <a:endParaRPr lang="en-US" dirty="0" smtClean="0"/>
          </a:p>
          <a:p>
            <a:pPr lvl="1" algn="just"/>
            <a:r>
              <a:rPr lang="en-US" dirty="0" smtClean="0">
                <a:solidFill>
                  <a:srgbClr val="FF0000"/>
                </a:solidFill>
              </a:rPr>
              <a:t>proliferation </a:t>
            </a:r>
            <a:r>
              <a:rPr lang="en-US" dirty="0">
                <a:solidFill>
                  <a:srgbClr val="FF0000"/>
                </a:solidFill>
              </a:rPr>
              <a:t>of informal settlement and of congested slum settlements.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b="1" dirty="0" smtClean="0">
                <a:solidFill>
                  <a:srgbClr val="FF0000"/>
                </a:solidFill>
              </a:rPr>
              <a:t>Policy Implication…</a:t>
            </a:r>
            <a:endParaRPr lang="en-US" b="1" dirty="0">
              <a:solidFill>
                <a:srgbClr val="FF0000"/>
              </a:solidFill>
            </a:endParaRPr>
          </a:p>
        </p:txBody>
      </p:sp>
      <p:sp>
        <p:nvSpPr>
          <p:cNvPr id="3" name="Content Placeholder 2"/>
          <p:cNvSpPr>
            <a:spLocks noGrp="1"/>
          </p:cNvSpPr>
          <p:nvPr>
            <p:ph idx="1"/>
          </p:nvPr>
        </p:nvSpPr>
        <p:spPr>
          <a:xfrm>
            <a:off x="228600" y="990600"/>
            <a:ext cx="8610600" cy="5638800"/>
          </a:xfrm>
        </p:spPr>
        <p:txBody>
          <a:bodyPr>
            <a:normAutofit/>
          </a:bodyPr>
          <a:lstStyle/>
          <a:p>
            <a:pPr algn="just"/>
            <a:r>
              <a:rPr lang="en-US" dirty="0"/>
              <a:t>Rapid urbanization and urban population growth could severely limit development </a:t>
            </a:r>
            <a:r>
              <a:rPr lang="en-US" dirty="0">
                <a:solidFill>
                  <a:srgbClr val="FF0000"/>
                </a:solidFill>
              </a:rPr>
              <a:t>if it is not managed</a:t>
            </a:r>
            <a:r>
              <a:rPr lang="en-US" dirty="0"/>
              <a:t> in such a way </a:t>
            </a:r>
            <a:r>
              <a:rPr lang="en-US" dirty="0">
                <a:solidFill>
                  <a:srgbClr val="FF0000"/>
                </a:solidFill>
              </a:rPr>
              <a:t>that supports economic development</a:t>
            </a:r>
            <a:r>
              <a:rPr lang="en-US" dirty="0"/>
              <a:t> and buttresses social welfare improvements</a:t>
            </a:r>
            <a:r>
              <a:rPr lang="en-US" dirty="0" smtClean="0"/>
              <a:t>.</a:t>
            </a:r>
          </a:p>
          <a:p>
            <a:pPr algn="just"/>
            <a:r>
              <a:rPr lang="en-US" dirty="0"/>
              <a:t>excessively rapid urbanization could out-strip the region’s capacity and capability to manage the process of urbanization if appropriate actions are not taken in a timely manner.</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normAutofit fontScale="85000" lnSpcReduction="10000"/>
          </a:bodyPr>
          <a:lstStyle/>
          <a:p>
            <a:pPr algn="just">
              <a:buNone/>
            </a:pPr>
            <a:r>
              <a:rPr lang="en-US" sz="2400" b="1" dirty="0" smtClean="0"/>
              <a:t>References </a:t>
            </a:r>
            <a:endParaRPr lang="en-US" b="1" dirty="0" smtClean="0"/>
          </a:p>
          <a:p>
            <a:pPr algn="just"/>
            <a:r>
              <a:rPr lang="en-US" sz="1800" dirty="0" smtClean="0"/>
              <a:t>Cohen, B (2006). Urbanization in Developing Countries: Current trends and future projections and key challenges for sustainability. Technology in Society, 28: 63-80</a:t>
            </a:r>
          </a:p>
          <a:p>
            <a:pPr algn="just"/>
            <a:r>
              <a:rPr lang="en-US" sz="1800" dirty="0" smtClean="0"/>
              <a:t>CSA (2008). The 2007 Population and Housing Census. Preliminary Report at National Level, Addis Ababa.</a:t>
            </a:r>
          </a:p>
          <a:p>
            <a:pPr algn="just"/>
            <a:r>
              <a:rPr lang="en-US" sz="1800" dirty="0" smtClean="0"/>
              <a:t>Ethiopian Economic Association (2005/2006). Report on the Ethiopian Economy: Unemployment Challenges and Prospects, Volume V. Addis Ababa, Ethiopia.</a:t>
            </a:r>
          </a:p>
          <a:p>
            <a:pPr algn="just"/>
            <a:r>
              <a:rPr lang="en-US" sz="1800" dirty="0" smtClean="0"/>
              <a:t>Ministry of Urban Development, Housing and Construction (</a:t>
            </a:r>
            <a:r>
              <a:rPr lang="en-US" sz="1800" dirty="0" err="1" smtClean="0"/>
              <a:t>MUDHCo</a:t>
            </a:r>
            <a:r>
              <a:rPr lang="en-US" sz="1800" dirty="0" smtClean="0"/>
              <a:t>) (2015a). National Urban Development Spatial Plan - Draft Final report.</a:t>
            </a:r>
          </a:p>
          <a:p>
            <a:pPr algn="just"/>
            <a:r>
              <a:rPr lang="en-US" sz="1800" dirty="0" err="1" smtClean="0"/>
              <a:t>Selome</a:t>
            </a:r>
            <a:r>
              <a:rPr lang="en-US" sz="1800" dirty="0" smtClean="0"/>
              <a:t> </a:t>
            </a:r>
            <a:r>
              <a:rPr lang="en-US" sz="1800" dirty="0" err="1" smtClean="0"/>
              <a:t>Bekele</a:t>
            </a:r>
            <a:r>
              <a:rPr lang="en-US" sz="1800" dirty="0" smtClean="0"/>
              <a:t> and </a:t>
            </a:r>
            <a:r>
              <a:rPr lang="en-US" sz="1800" dirty="0" err="1" smtClean="0"/>
              <a:t>Assefa</a:t>
            </a:r>
            <a:r>
              <a:rPr lang="en-US" sz="1800" dirty="0" smtClean="0"/>
              <a:t> </a:t>
            </a:r>
            <a:r>
              <a:rPr lang="en-US" sz="1800" dirty="0" err="1" smtClean="0"/>
              <a:t>Hailemariam</a:t>
            </a:r>
            <a:r>
              <a:rPr lang="en-US" sz="1800" dirty="0" smtClean="0"/>
              <a:t> (2010). Population Dynamics and Environment in Ethiopia: An Overview – in Edwards, Sue (ed.), Ethiopian Environment Review no. 1. Forum for Environment, Addis Ababa. </a:t>
            </a:r>
          </a:p>
          <a:p>
            <a:pPr algn="just"/>
            <a:r>
              <a:rPr lang="en-US" sz="1800" dirty="0" smtClean="0"/>
              <a:t>Stover, J. and </a:t>
            </a:r>
            <a:r>
              <a:rPr lang="en-US" sz="1800" dirty="0" err="1" smtClean="0"/>
              <a:t>Kirmeryer</a:t>
            </a:r>
            <a:r>
              <a:rPr lang="en-US" sz="1800" dirty="0" smtClean="0"/>
              <a:t> (2005). DemProj Version 4, a computer program for making Population Projections. SPECTRUM System of Policy Models. Futures Group and Research Triangle Institute, Washington, USA.</a:t>
            </a:r>
          </a:p>
          <a:p>
            <a:pPr algn="just"/>
            <a:r>
              <a:rPr lang="en-US" sz="1800" dirty="0" err="1" smtClean="0"/>
              <a:t>Tegegn</a:t>
            </a:r>
            <a:r>
              <a:rPr lang="en-US" sz="1800" dirty="0" smtClean="0"/>
              <a:t> </a:t>
            </a:r>
            <a:r>
              <a:rPr lang="en-US" sz="1800" dirty="0" err="1" smtClean="0"/>
              <a:t>GebreEgziabher</a:t>
            </a:r>
            <a:r>
              <a:rPr lang="en-US" sz="1800" dirty="0" smtClean="0"/>
              <a:t> (2002). Urban Policy and Strategy in Ethiopia, Report on the 2</a:t>
            </a:r>
            <a:r>
              <a:rPr lang="en-US" sz="1800" baseline="30000" dirty="0" smtClean="0"/>
              <a:t>nd</a:t>
            </a:r>
            <a:r>
              <a:rPr lang="en-US" sz="1800" dirty="0" smtClean="0"/>
              <a:t> National Conference on "Urban Development Planning and Implementation: Towards paving the way for partnership, May 14- 16 </a:t>
            </a:r>
            <a:r>
              <a:rPr lang="en-US" sz="1800" dirty="0" err="1" smtClean="0"/>
              <a:t>Adama</a:t>
            </a:r>
            <a:r>
              <a:rPr lang="en-US" sz="1800" dirty="0" smtClean="0"/>
              <a:t>. </a:t>
            </a:r>
          </a:p>
          <a:p>
            <a:pPr algn="just"/>
            <a:r>
              <a:rPr lang="en-US" sz="1800" dirty="0" smtClean="0"/>
              <a:t>Teller and </a:t>
            </a:r>
            <a:r>
              <a:rPr lang="en-US" sz="1800" dirty="0" err="1" smtClean="0"/>
              <a:t>Assefa</a:t>
            </a:r>
            <a:r>
              <a:rPr lang="en-US" sz="1800" dirty="0" smtClean="0"/>
              <a:t> </a:t>
            </a:r>
            <a:r>
              <a:rPr lang="en-US" sz="1800" dirty="0" err="1" smtClean="0"/>
              <a:t>HaileMariam</a:t>
            </a:r>
            <a:r>
              <a:rPr lang="en-US" sz="1800" dirty="0" smtClean="0"/>
              <a:t> (2010). The Demographic Transition and Development in Africa: The Unique Case of Ethiopia. </a:t>
            </a:r>
          </a:p>
          <a:p>
            <a:r>
              <a:rPr lang="en-US" sz="1800" dirty="0" smtClean="0"/>
              <a:t>UN-HABITAT (2008). The States of African Cities. A framework for addressing urban challenges in Africa, United Nations Human Settlement Program. Nairobi.</a:t>
            </a:r>
          </a:p>
          <a:p>
            <a:r>
              <a:rPr lang="en-US" sz="1800" dirty="0" smtClean="0"/>
              <a:t>UN-HABITAT (2010). State of the World’s Cities Report, “Bridging the Urban Divide” United Nations Human Settlements Programme.</a:t>
            </a:r>
          </a:p>
          <a:p>
            <a:r>
              <a:rPr lang="en-US" sz="1800" dirty="0" smtClean="0"/>
              <a:t>UN-HABITAT (2011). Integrated Housing Development Program: Condominium Housing In Ethiopia, Nairobi, Kenya. </a:t>
            </a:r>
          </a:p>
          <a:p>
            <a:r>
              <a:rPr lang="en-US" sz="1800" dirty="0" smtClean="0"/>
              <a:t>UN-HABITAT (2012b). State of the World’s Cities Report 2012/2013: Prosperity of Cities. Nairobi, Kenya: UN-Habitat.</a:t>
            </a:r>
          </a:p>
          <a:p>
            <a:pPr algn="just"/>
            <a:endParaRPr lang="en-US" sz="1800" dirty="0" smtClean="0"/>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algn="ctr">
              <a:buNone/>
            </a:pPr>
            <a:endParaRPr lang="en-US" sz="13800" dirty="0" smtClean="0"/>
          </a:p>
          <a:p>
            <a:pPr algn="ctr">
              <a:buNone/>
            </a:pPr>
            <a:r>
              <a:rPr lang="en-US" sz="9600" b="1" dirty="0" smtClean="0">
                <a:solidFill>
                  <a:srgbClr val="FF0000"/>
                </a:solidFill>
              </a:rPr>
              <a:t>Thank You!</a:t>
            </a:r>
            <a:endParaRPr lang="en-US" sz="9600" b="1"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smtClean="0">
                <a:solidFill>
                  <a:srgbClr val="FF0000"/>
                </a:solidFill>
              </a:rPr>
              <a:t>Background…</a:t>
            </a:r>
            <a:endParaRPr lang="en-US" b="1" dirty="0">
              <a:solidFill>
                <a:srgbClr val="FF0000"/>
              </a:solidFill>
            </a:endParaRPr>
          </a:p>
        </p:txBody>
      </p:sp>
      <p:sp>
        <p:nvSpPr>
          <p:cNvPr id="3" name="Content Placeholder 2"/>
          <p:cNvSpPr>
            <a:spLocks noGrp="1"/>
          </p:cNvSpPr>
          <p:nvPr>
            <p:ph idx="1"/>
          </p:nvPr>
        </p:nvSpPr>
        <p:spPr>
          <a:xfrm>
            <a:off x="228600" y="914400"/>
            <a:ext cx="8610600" cy="5715000"/>
          </a:xfrm>
        </p:spPr>
        <p:txBody>
          <a:bodyPr>
            <a:normAutofit/>
          </a:bodyPr>
          <a:lstStyle/>
          <a:p>
            <a:pPr algn="just"/>
            <a:r>
              <a:rPr lang="en-US" dirty="0" smtClean="0"/>
              <a:t>Ethiopia is characterized by a low proportion of urban population, but rapid rate of urbanization compared to other countries in sub-Saharan Africa.</a:t>
            </a:r>
          </a:p>
          <a:p>
            <a:pPr algn="just"/>
            <a:r>
              <a:rPr lang="en-US" dirty="0" smtClean="0"/>
              <a:t>The proportion of total population living in urban centers was </a:t>
            </a:r>
          </a:p>
          <a:p>
            <a:pPr lvl="1" algn="just"/>
            <a:r>
              <a:rPr lang="en-US" dirty="0" smtClean="0"/>
              <a:t>6 percent in 1960, </a:t>
            </a:r>
          </a:p>
          <a:p>
            <a:pPr lvl="1" algn="just"/>
            <a:r>
              <a:rPr lang="en-US" dirty="0" smtClean="0"/>
              <a:t>10.4% in 1980, </a:t>
            </a:r>
          </a:p>
          <a:p>
            <a:pPr lvl="1" algn="just"/>
            <a:r>
              <a:rPr lang="en-US" dirty="0" smtClean="0"/>
              <a:t>15% in 2000 and </a:t>
            </a:r>
          </a:p>
          <a:p>
            <a:pPr lvl="1" algn="just"/>
            <a:r>
              <a:rPr lang="en-US" dirty="0" smtClean="0"/>
              <a:t>slightly more than 16% in 2007</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solidFill>
                  <a:srgbClr val="FF0000"/>
                </a:solidFill>
              </a:rPr>
              <a:t>Background…</a:t>
            </a:r>
            <a:endParaRPr lang="en-US" dirty="0">
              <a:solidFill>
                <a:srgbClr val="FF0000"/>
              </a:solidFill>
            </a:endParaRPr>
          </a:p>
        </p:txBody>
      </p:sp>
      <p:sp>
        <p:nvSpPr>
          <p:cNvPr id="3" name="Content Placeholder 2"/>
          <p:cNvSpPr>
            <a:spLocks noGrp="1"/>
          </p:cNvSpPr>
          <p:nvPr>
            <p:ph idx="1"/>
          </p:nvPr>
        </p:nvSpPr>
        <p:spPr>
          <a:xfrm>
            <a:off x="228600" y="990600"/>
            <a:ext cx="8610600" cy="5638800"/>
          </a:xfrm>
        </p:spPr>
        <p:txBody>
          <a:bodyPr>
            <a:normAutofit/>
          </a:bodyPr>
          <a:lstStyle/>
          <a:p>
            <a:pPr algn="just"/>
            <a:r>
              <a:rPr lang="en-US" dirty="0"/>
              <a:t>Despite the long history Amhara </a:t>
            </a:r>
            <a:r>
              <a:rPr lang="en-US" dirty="0" smtClean="0"/>
              <a:t>region remains </a:t>
            </a:r>
            <a:r>
              <a:rPr lang="en-US" dirty="0"/>
              <a:t>the </a:t>
            </a:r>
            <a:r>
              <a:rPr lang="en-US" dirty="0">
                <a:solidFill>
                  <a:srgbClr val="FF0000"/>
                </a:solidFill>
              </a:rPr>
              <a:t>least-urbanized region </a:t>
            </a:r>
            <a:r>
              <a:rPr lang="en-US" dirty="0"/>
              <a:t>in Ethiopia. </a:t>
            </a:r>
            <a:endParaRPr lang="en-US" dirty="0" smtClean="0"/>
          </a:p>
          <a:p>
            <a:pPr algn="just"/>
            <a:r>
              <a:rPr lang="en-US" dirty="0" smtClean="0"/>
              <a:t>Only </a:t>
            </a:r>
            <a:r>
              <a:rPr lang="en-US" dirty="0">
                <a:solidFill>
                  <a:srgbClr val="FF0000"/>
                </a:solidFill>
              </a:rPr>
              <a:t>12.3 percent </a:t>
            </a:r>
            <a:r>
              <a:rPr lang="en-US" dirty="0"/>
              <a:t>of its population lives in urban </a:t>
            </a:r>
            <a:r>
              <a:rPr lang="en-US" dirty="0" smtClean="0"/>
              <a:t>areas. </a:t>
            </a:r>
          </a:p>
          <a:p>
            <a:pPr algn="just"/>
            <a:r>
              <a:rPr lang="en-US" dirty="0" smtClean="0"/>
              <a:t>The </a:t>
            </a:r>
            <a:r>
              <a:rPr lang="en-US" dirty="0"/>
              <a:t>majority of living quarters in most cities and towns of the region are nothing more than </a:t>
            </a:r>
            <a:r>
              <a:rPr lang="en-US" b="1" dirty="0">
                <a:solidFill>
                  <a:srgbClr val="FF0000"/>
                </a:solidFill>
              </a:rPr>
              <a:t>slums</a:t>
            </a:r>
            <a:r>
              <a:rPr lang="en-US" dirty="0"/>
              <a:t> that have </a:t>
            </a:r>
            <a:r>
              <a:rPr lang="en-US" dirty="0">
                <a:solidFill>
                  <a:srgbClr val="FF0000"/>
                </a:solidFill>
              </a:rPr>
              <a:t>mushroomed overnight</a:t>
            </a:r>
            <a:r>
              <a:rPr lang="en-US" dirty="0"/>
              <a:t> as people flocking to cities found it impossible to find descent accommodations upon arrival</a:t>
            </a:r>
            <a:r>
              <a:rPr lang="en-US" dirty="0" smtClean="0"/>
              <a:t>.</a:t>
            </a:r>
          </a:p>
          <a:p>
            <a:pPr algn="just"/>
            <a:r>
              <a:rPr lang="en-US" dirty="0" smtClean="0"/>
              <a:t>The quality of available shelter is extremely poor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smtClean="0">
                <a:solidFill>
                  <a:srgbClr val="FF0000"/>
                </a:solidFill>
              </a:rPr>
              <a:t>Background…</a:t>
            </a:r>
            <a:endParaRPr lang="en-US" b="1" dirty="0">
              <a:solidFill>
                <a:srgbClr val="FF0000"/>
              </a:solidFill>
            </a:endParaRPr>
          </a:p>
        </p:txBody>
      </p:sp>
      <p:sp>
        <p:nvSpPr>
          <p:cNvPr id="3" name="Content Placeholder 2"/>
          <p:cNvSpPr>
            <a:spLocks noGrp="1"/>
          </p:cNvSpPr>
          <p:nvPr>
            <p:ph idx="1"/>
          </p:nvPr>
        </p:nvSpPr>
        <p:spPr>
          <a:xfrm>
            <a:off x="228600" y="914400"/>
            <a:ext cx="8610600" cy="5715000"/>
          </a:xfrm>
        </p:spPr>
        <p:txBody>
          <a:bodyPr>
            <a:normAutofit/>
          </a:bodyPr>
          <a:lstStyle/>
          <a:p>
            <a:pPr algn="just"/>
            <a:r>
              <a:rPr lang="en-US" sz="2800" dirty="0" smtClean="0"/>
              <a:t>As shown in the 2007 population and housing census</a:t>
            </a:r>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Of </a:t>
            </a:r>
            <a:r>
              <a:rPr lang="en-US" sz="2800" dirty="0">
                <a:latin typeface="Times New Roman" pitchFamily="18" charset="0"/>
                <a:cs typeface="Times New Roman" pitchFamily="18" charset="0"/>
              </a:rPr>
              <a:t>the total housing units </a:t>
            </a:r>
            <a:r>
              <a:rPr lang="en-US" sz="2800" dirty="0" smtClean="0">
                <a:latin typeface="Times New Roman" pitchFamily="18" charset="0"/>
                <a:cs typeface="Times New Roman" pitchFamily="18" charset="0"/>
              </a:rPr>
              <a:t>(591,428) in </a:t>
            </a:r>
            <a:r>
              <a:rPr lang="en-US" sz="2800" dirty="0">
                <a:latin typeface="Times New Roman" pitchFamily="18" charset="0"/>
                <a:cs typeface="Times New Roman" pitchFamily="18" charset="0"/>
              </a:rPr>
              <a:t>Amhara region urban area </a:t>
            </a:r>
            <a:endParaRPr lang="en-US" sz="2800" dirty="0" smtClean="0">
              <a:latin typeface="Times New Roman" pitchFamily="18" charset="0"/>
              <a:cs typeface="Times New Roman" pitchFamily="18" charset="0"/>
            </a:endParaRPr>
          </a:p>
          <a:p>
            <a:pPr lvl="1" algn="just"/>
            <a:r>
              <a:rPr lang="en-US" dirty="0" smtClean="0">
                <a:solidFill>
                  <a:srgbClr val="FF0000"/>
                </a:solidFill>
                <a:latin typeface="Times New Roman" pitchFamily="18" charset="0"/>
                <a:cs typeface="Times New Roman" pitchFamily="18" charset="0"/>
              </a:rPr>
              <a:t>about </a:t>
            </a:r>
            <a:r>
              <a:rPr lang="en-US" dirty="0">
                <a:solidFill>
                  <a:srgbClr val="FF0000"/>
                </a:solidFill>
                <a:latin typeface="Times New Roman" pitchFamily="18" charset="0"/>
                <a:cs typeface="Times New Roman" pitchFamily="18" charset="0"/>
              </a:rPr>
              <a:t>92% are made of wood and mud </a:t>
            </a:r>
            <a:endParaRPr lang="en-US" dirty="0" smtClean="0">
              <a:solidFill>
                <a:srgbClr val="FF0000"/>
              </a:solidFill>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Housing </a:t>
            </a:r>
            <a:r>
              <a:rPr lang="en-US" sz="2800" dirty="0">
                <a:latin typeface="Times New Roman" pitchFamily="18" charset="0"/>
                <a:cs typeface="Times New Roman" pitchFamily="18" charset="0"/>
              </a:rPr>
              <a:t>Units by Number of Rooms and Average Number of Rooms Per Housing Unit</a:t>
            </a:r>
          </a:p>
          <a:p>
            <a:pPr lvl="1"/>
            <a:r>
              <a:rPr lang="en-US" dirty="0">
                <a:solidFill>
                  <a:srgbClr val="FF0000"/>
                </a:solidFill>
                <a:latin typeface="Times New Roman" pitchFamily="18" charset="0"/>
                <a:cs typeface="Times New Roman" pitchFamily="18" charset="0"/>
              </a:rPr>
              <a:t>51% with one room</a:t>
            </a:r>
          </a:p>
          <a:p>
            <a:pPr lvl="1"/>
            <a:r>
              <a:rPr lang="en-US" dirty="0">
                <a:latin typeface="Times New Roman" pitchFamily="18" charset="0"/>
                <a:cs typeface="Times New Roman" pitchFamily="18" charset="0"/>
              </a:rPr>
              <a:t>23.4% have two rooms</a:t>
            </a:r>
          </a:p>
          <a:p>
            <a:pPr lvl="1" algn="just"/>
            <a:r>
              <a:rPr lang="en-US" dirty="0">
                <a:latin typeface="Times New Roman" pitchFamily="18" charset="0"/>
                <a:cs typeface="Times New Roman" pitchFamily="18" charset="0"/>
              </a:rPr>
              <a:t>15% have three rooms </a:t>
            </a:r>
            <a:r>
              <a:rPr lang="en-US" dirty="0" smtClean="0">
                <a:latin typeface="Times New Roman" pitchFamily="18" charset="0"/>
                <a:cs typeface="Times New Roman" pitchFamily="18" charset="0"/>
              </a:rPr>
              <a:t>(about </a:t>
            </a:r>
            <a:r>
              <a:rPr lang="en-US" dirty="0" smtClean="0">
                <a:solidFill>
                  <a:srgbClr val="FF0000"/>
                </a:solidFill>
                <a:latin typeface="Times New Roman" pitchFamily="18" charset="0"/>
                <a:cs typeface="Times New Roman" pitchFamily="18" charset="0"/>
              </a:rPr>
              <a:t>89% </a:t>
            </a:r>
            <a:r>
              <a:rPr lang="en-US" dirty="0" smtClean="0">
                <a:latin typeface="Times New Roman" pitchFamily="18" charset="0"/>
                <a:cs typeface="Times New Roman" pitchFamily="18" charset="0"/>
              </a:rPr>
              <a:t>have three and below)</a:t>
            </a:r>
            <a:endParaRPr lang="en-US" dirty="0">
              <a:latin typeface="Times New Roman" pitchFamily="18" charset="0"/>
              <a:cs typeface="Times New Roman" pitchFamily="18" charset="0"/>
            </a:endParaRPr>
          </a:p>
          <a:p>
            <a:pPr lvl="1"/>
            <a:r>
              <a:rPr lang="en-US" dirty="0">
                <a:latin typeface="Times New Roman" pitchFamily="18" charset="0"/>
                <a:cs typeface="Times New Roman" pitchFamily="18" charset="0"/>
              </a:rPr>
              <a:t>The rest (about 11%)have more than three rooms</a:t>
            </a:r>
          </a:p>
          <a:p>
            <a:pPr algn="just"/>
            <a:endParaRPr lang="en-US" dirty="0"/>
          </a:p>
          <a:p>
            <a:pPr algn="just"/>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smtClean="0">
                <a:solidFill>
                  <a:srgbClr val="FF0000"/>
                </a:solidFill>
              </a:rPr>
              <a:t>Background…</a:t>
            </a:r>
            <a:endParaRPr lang="en-US" b="1" dirty="0">
              <a:solidFill>
                <a:srgbClr val="FF0000"/>
              </a:solidFill>
            </a:endParaRPr>
          </a:p>
        </p:txBody>
      </p:sp>
      <p:sp>
        <p:nvSpPr>
          <p:cNvPr id="3" name="Content Placeholder 2"/>
          <p:cNvSpPr>
            <a:spLocks noGrp="1"/>
          </p:cNvSpPr>
          <p:nvPr>
            <p:ph idx="1"/>
          </p:nvPr>
        </p:nvSpPr>
        <p:spPr>
          <a:xfrm>
            <a:off x="228600" y="838200"/>
            <a:ext cx="8610600" cy="5791200"/>
          </a:xfrm>
        </p:spPr>
        <p:txBody>
          <a:bodyPr/>
          <a:lstStyle/>
          <a:p>
            <a:r>
              <a:rPr lang="en-US" b="1" dirty="0">
                <a:solidFill>
                  <a:srgbClr val="FF0000"/>
                </a:solidFill>
                <a:latin typeface="Times New Roman" pitchFamily="18" charset="0"/>
                <a:cs typeface="Times New Roman" pitchFamily="18" charset="0"/>
              </a:rPr>
              <a:t>Housing Units by Source of Drinking Water</a:t>
            </a:r>
            <a:endParaRPr lang="en-US" dirty="0">
              <a:solidFill>
                <a:srgbClr val="FF0000"/>
              </a:solidFill>
              <a:latin typeface="Times New Roman" pitchFamily="18" charset="0"/>
              <a:cs typeface="Times New Roman" pitchFamily="18" charset="0"/>
            </a:endParaRPr>
          </a:p>
          <a:p>
            <a:pPr lvl="1" algn="just"/>
            <a:r>
              <a:rPr lang="en-US" sz="3200" dirty="0">
                <a:latin typeface="Times New Roman" pitchFamily="18" charset="0"/>
                <a:cs typeface="Times New Roman" pitchFamily="18" charset="0"/>
              </a:rPr>
              <a:t>44% of the urban resident their source of drinking water is </a:t>
            </a:r>
            <a:r>
              <a:rPr lang="en-US" sz="3200" dirty="0">
                <a:solidFill>
                  <a:srgbClr val="FF0000"/>
                </a:solidFill>
                <a:latin typeface="Times New Roman" pitchFamily="18" charset="0"/>
                <a:cs typeface="Times New Roman" pitchFamily="18" charset="0"/>
              </a:rPr>
              <a:t>tap outside compound</a:t>
            </a:r>
          </a:p>
          <a:p>
            <a:pPr lvl="1" algn="just"/>
            <a:r>
              <a:rPr lang="en-US" sz="3200" dirty="0">
                <a:latin typeface="Times New Roman" pitchFamily="18" charset="0"/>
                <a:cs typeface="Times New Roman" pitchFamily="18" charset="0"/>
              </a:rPr>
              <a:t>24% their source of drinking water was </a:t>
            </a:r>
            <a:r>
              <a:rPr lang="en-US" sz="3200" dirty="0">
                <a:solidFill>
                  <a:srgbClr val="FF0000"/>
                </a:solidFill>
                <a:latin typeface="Times New Roman" pitchFamily="18" charset="0"/>
                <a:cs typeface="Times New Roman" pitchFamily="18" charset="0"/>
              </a:rPr>
              <a:t>tap in compound shared</a:t>
            </a:r>
          </a:p>
          <a:p>
            <a:pPr lvl="1" algn="just"/>
            <a:r>
              <a:rPr lang="en-US" sz="3200" dirty="0">
                <a:latin typeface="Times New Roman" pitchFamily="18" charset="0"/>
                <a:cs typeface="Times New Roman" pitchFamily="18" charset="0"/>
              </a:rPr>
              <a:t>13% their source of drinking water  was tap </a:t>
            </a:r>
            <a:r>
              <a:rPr lang="en-US" sz="3200" dirty="0">
                <a:solidFill>
                  <a:srgbClr val="FF0000"/>
                </a:solidFill>
                <a:latin typeface="Times New Roman" pitchFamily="18" charset="0"/>
                <a:cs typeface="Times New Roman" pitchFamily="18" charset="0"/>
              </a:rPr>
              <a:t>in compound private</a:t>
            </a:r>
          </a:p>
          <a:p>
            <a:pPr lvl="1" algn="just"/>
            <a:r>
              <a:rPr lang="en-US" sz="3200" dirty="0">
                <a:latin typeface="Times New Roman" pitchFamily="18" charset="0"/>
                <a:cs typeface="Times New Roman" pitchFamily="18" charset="0"/>
              </a:rPr>
              <a:t>Only 2.4% their source of drinking water </a:t>
            </a:r>
            <a:r>
              <a:rPr lang="en-US" sz="3200" dirty="0">
                <a:solidFill>
                  <a:srgbClr val="FF0000"/>
                </a:solidFill>
                <a:latin typeface="Times New Roman" pitchFamily="18" charset="0"/>
                <a:cs typeface="Times New Roman" pitchFamily="18" charset="0"/>
              </a:rPr>
              <a:t>tap inside the house </a:t>
            </a:r>
          </a:p>
          <a:p>
            <a:pPr lvl="1" algn="just"/>
            <a:r>
              <a:rPr lang="en-US" sz="3200" dirty="0">
                <a:latin typeface="Times New Roman" pitchFamily="18" charset="0"/>
                <a:cs typeface="Times New Roman" pitchFamily="18" charset="0"/>
              </a:rPr>
              <a:t>The remaining are different sources</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solidFill>
                  <a:srgbClr val="FF0000"/>
                </a:solidFill>
              </a:rPr>
              <a:t>Background….</a:t>
            </a:r>
            <a:endParaRPr lang="en-US" dirty="0">
              <a:solidFill>
                <a:srgbClr val="FF0000"/>
              </a:solidFill>
            </a:endParaRPr>
          </a:p>
        </p:txBody>
      </p:sp>
      <p:sp>
        <p:nvSpPr>
          <p:cNvPr id="3" name="Content Placeholder 2"/>
          <p:cNvSpPr>
            <a:spLocks noGrp="1"/>
          </p:cNvSpPr>
          <p:nvPr>
            <p:ph idx="1"/>
          </p:nvPr>
        </p:nvSpPr>
        <p:spPr>
          <a:xfrm>
            <a:off x="228600" y="990600"/>
            <a:ext cx="8610600" cy="5638800"/>
          </a:xfrm>
        </p:spPr>
        <p:txBody>
          <a:bodyPr>
            <a:normAutofit fontScale="92500" lnSpcReduction="10000"/>
          </a:bodyPr>
          <a:lstStyle/>
          <a:p>
            <a:r>
              <a:rPr lang="en-US" b="1" dirty="0">
                <a:solidFill>
                  <a:srgbClr val="FF0000"/>
                </a:solidFill>
                <a:latin typeface="Times New Roman" pitchFamily="18" charset="0"/>
                <a:cs typeface="Times New Roman" pitchFamily="18" charset="0"/>
              </a:rPr>
              <a:t>Housing Units by Type of Toilet Facility</a:t>
            </a:r>
          </a:p>
          <a:p>
            <a:pPr lvl="1"/>
            <a:r>
              <a:rPr lang="en-US" dirty="0">
                <a:solidFill>
                  <a:srgbClr val="FF0000"/>
                </a:solidFill>
                <a:latin typeface="Times New Roman" pitchFamily="18" charset="0"/>
                <a:cs typeface="Times New Roman" pitchFamily="18" charset="0"/>
              </a:rPr>
              <a:t>37.2% have no toilet facility</a:t>
            </a:r>
          </a:p>
          <a:p>
            <a:pPr lvl="1"/>
            <a:r>
              <a:rPr lang="en-US" dirty="0">
                <a:latin typeface="Times New Roman" pitchFamily="18" charset="0"/>
                <a:cs typeface="Times New Roman" pitchFamily="18" charset="0"/>
              </a:rPr>
              <a:t>38% had pit latrine shared</a:t>
            </a:r>
          </a:p>
          <a:p>
            <a:pPr lvl="1"/>
            <a:r>
              <a:rPr lang="en-US" dirty="0">
                <a:latin typeface="Times New Roman" pitchFamily="18" charset="0"/>
                <a:cs typeface="Times New Roman" pitchFamily="18" charset="0"/>
              </a:rPr>
              <a:t>17% had pit latrine private</a:t>
            </a:r>
          </a:p>
          <a:p>
            <a:pPr algn="just"/>
            <a:r>
              <a:rPr lang="en-US" b="1" dirty="0" smtClean="0">
                <a:solidFill>
                  <a:srgbClr val="FF0000"/>
                </a:solidFill>
                <a:latin typeface="Times New Roman" pitchFamily="18" charset="0"/>
                <a:cs typeface="Times New Roman" pitchFamily="18" charset="0"/>
              </a:rPr>
              <a:t>Housing Units of Towns by Type of Kitchen</a:t>
            </a:r>
          </a:p>
          <a:p>
            <a:pPr lvl="1" algn="just"/>
            <a:r>
              <a:rPr lang="en-US" dirty="0" smtClean="0">
                <a:solidFill>
                  <a:srgbClr val="FF0000"/>
                </a:solidFill>
                <a:latin typeface="Times New Roman" pitchFamily="18" charset="0"/>
                <a:cs typeface="Times New Roman" pitchFamily="18" charset="0"/>
              </a:rPr>
              <a:t>About 35% have no kitchen</a:t>
            </a:r>
          </a:p>
          <a:p>
            <a:pPr lvl="1" algn="just"/>
            <a:r>
              <a:rPr lang="en-US" dirty="0" smtClean="0">
                <a:latin typeface="Times New Roman" pitchFamily="18" charset="0"/>
                <a:cs typeface="Times New Roman" pitchFamily="18" charset="0"/>
              </a:rPr>
              <a:t>57% have traditional kitchen outside the housing unit</a:t>
            </a:r>
          </a:p>
          <a:p>
            <a:pPr lvl="1" algn="just"/>
            <a:r>
              <a:rPr lang="en-US" dirty="0" smtClean="0">
                <a:latin typeface="Times New Roman" pitchFamily="18" charset="0"/>
                <a:cs typeface="Times New Roman" pitchFamily="18" charset="0"/>
              </a:rPr>
              <a:t>6% have traditional kitchen inside the housing unit</a:t>
            </a:r>
          </a:p>
          <a:p>
            <a:pPr lvl="1" algn="just"/>
            <a:r>
              <a:rPr lang="en-US" dirty="0" smtClean="0">
                <a:latin typeface="Times New Roman" pitchFamily="18" charset="0"/>
                <a:cs typeface="Times New Roman" pitchFamily="18" charset="0"/>
              </a:rPr>
              <a:t>Only about  2% have  modern kitchen inside and outside the housing unit</a:t>
            </a:r>
          </a:p>
          <a:p>
            <a:pPr algn="just"/>
            <a:r>
              <a:rPr lang="en-US" dirty="0" smtClean="0"/>
              <a:t>Hence, the effect of increasing urban population is clearly evident in urban areas of the region</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solidFill>
                  <a:srgbClr val="FF0000"/>
                </a:solidFill>
              </a:rPr>
              <a:t>Background…</a:t>
            </a:r>
            <a:endParaRPr lang="en-US" dirty="0">
              <a:solidFill>
                <a:srgbClr val="FF0000"/>
              </a:solidFill>
            </a:endParaRPr>
          </a:p>
        </p:txBody>
      </p:sp>
      <p:sp>
        <p:nvSpPr>
          <p:cNvPr id="3" name="Content Placeholder 2"/>
          <p:cNvSpPr>
            <a:spLocks noGrp="1"/>
          </p:cNvSpPr>
          <p:nvPr>
            <p:ph idx="1"/>
          </p:nvPr>
        </p:nvSpPr>
        <p:spPr>
          <a:xfrm>
            <a:off x="228600" y="990600"/>
            <a:ext cx="8610600" cy="5638800"/>
          </a:xfrm>
        </p:spPr>
        <p:txBody>
          <a:bodyPr/>
          <a:lstStyle/>
          <a:p>
            <a:pPr algn="just"/>
            <a:r>
              <a:rPr lang="en-US" dirty="0" smtClean="0"/>
              <a:t>Urban infrastructures are seriously overtaxed by the burgeoning population, and providing adequate housing, sewerage, electricity, and other services will become more difficult as the population living in cities continues to grow </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651</TotalTime>
  <Words>2304</Words>
  <Application>Microsoft Office PowerPoint</Application>
  <PresentationFormat>On-screen Show (4:3)</PresentationFormat>
  <Paragraphs>182</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Slide 1</vt:lpstr>
      <vt:lpstr>Slide 2</vt:lpstr>
      <vt:lpstr>Background of the Study</vt:lpstr>
      <vt:lpstr>Background…</vt:lpstr>
      <vt:lpstr>Background…</vt:lpstr>
      <vt:lpstr>Background…</vt:lpstr>
      <vt:lpstr>Background…</vt:lpstr>
      <vt:lpstr>Background….</vt:lpstr>
      <vt:lpstr>Background…</vt:lpstr>
      <vt:lpstr>Background…</vt:lpstr>
      <vt:lpstr>Objective of the Study</vt:lpstr>
      <vt:lpstr>Data sources</vt:lpstr>
      <vt:lpstr>Methods of Projection</vt:lpstr>
      <vt:lpstr>Data Analysis</vt:lpstr>
      <vt:lpstr>Model Assumption</vt:lpstr>
      <vt:lpstr> Result  </vt:lpstr>
      <vt:lpstr>Total Urban Population with slow and fast fertility scenario</vt:lpstr>
      <vt:lpstr>Results…</vt:lpstr>
      <vt:lpstr>Projected population of major cities in Amhara region</vt:lpstr>
      <vt:lpstr>Projected population of major cities….</vt:lpstr>
      <vt:lpstr>Population of major cities in Amhara region (2007-2037)</vt:lpstr>
      <vt:lpstr>Projected urban youth in urban areas of Amhara region (2007-2037)</vt:lpstr>
      <vt:lpstr>Projected urban youth……</vt:lpstr>
      <vt:lpstr>Projected urban youth…..</vt:lpstr>
      <vt:lpstr>Projected annual new urban households</vt:lpstr>
      <vt:lpstr>Projected annual new urban….</vt:lpstr>
      <vt:lpstr>Projected annual new urban households….</vt:lpstr>
      <vt:lpstr>Implication</vt:lpstr>
      <vt:lpstr>Implication…</vt:lpstr>
      <vt:lpstr>Implication…</vt:lpstr>
      <vt:lpstr>Policy Implication…</vt:lpstr>
      <vt:lpstr>Slide 32</vt:lpstr>
      <vt:lpstr>Slide 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Belete</dc:creator>
  <cp:lastModifiedBy>Belete</cp:lastModifiedBy>
  <cp:revision>59</cp:revision>
  <dcterms:created xsi:type="dcterms:W3CDTF">2017-09-28T08:09:23Z</dcterms:created>
  <dcterms:modified xsi:type="dcterms:W3CDTF">2017-09-30T08:00:26Z</dcterms:modified>
</cp:coreProperties>
</file>