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4" r:id="rId2"/>
    <p:sldId id="310" r:id="rId3"/>
    <p:sldId id="306" r:id="rId4"/>
    <p:sldId id="262" r:id="rId5"/>
    <p:sldId id="264" r:id="rId6"/>
    <p:sldId id="260" r:id="rId7"/>
    <p:sldId id="312" r:id="rId8"/>
    <p:sldId id="266" r:id="rId9"/>
    <p:sldId id="267" r:id="rId10"/>
    <p:sldId id="268" r:id="rId11"/>
    <p:sldId id="269" r:id="rId12"/>
    <p:sldId id="271" r:id="rId13"/>
    <p:sldId id="273" r:id="rId14"/>
    <p:sldId id="274" r:id="rId15"/>
    <p:sldId id="275" r:id="rId16"/>
    <p:sldId id="276" r:id="rId17"/>
    <p:sldId id="309" r:id="rId18"/>
    <p:sldId id="279" r:id="rId19"/>
    <p:sldId id="280" r:id="rId20"/>
    <p:sldId id="281" r:id="rId21"/>
    <p:sldId id="282" r:id="rId22"/>
    <p:sldId id="296" r:id="rId23"/>
    <p:sldId id="285" r:id="rId24"/>
    <p:sldId id="298" r:id="rId25"/>
    <p:sldId id="299" r:id="rId26"/>
    <p:sldId id="289" r:id="rId27"/>
    <p:sldId id="290" r:id="rId28"/>
    <p:sldId id="313" r:id="rId29"/>
    <p:sldId id="293" r:id="rId30"/>
    <p:sldId id="294" r:id="rId31"/>
    <p:sldId id="31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World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level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Urbanization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9.5290924160795723E-2"/>
          <c:y val="0.160476624015748"/>
          <c:w val="0.84186697057604643"/>
          <c:h val="0.5992752405949256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world level of uranization urbation 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1930</c:v>
                </c:pt>
                <c:pt idx="1">
                  <c:v>2014</c:v>
                </c:pt>
                <c:pt idx="2">
                  <c:v>2030</c:v>
                </c:pt>
                <c:pt idx="3">
                  <c:v>2050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0.30000000000000032</c:v>
                </c:pt>
                <c:pt idx="1">
                  <c:v>0.5</c:v>
                </c:pt>
                <c:pt idx="2">
                  <c:v>0.60000000000000064</c:v>
                </c:pt>
                <c:pt idx="3">
                  <c:v>0.75000000000000278</c:v>
                </c:pt>
              </c:numCache>
            </c:numRef>
          </c:val>
        </c:ser>
        <c:marker val="1"/>
        <c:axId val="56751232"/>
        <c:axId val="56752768"/>
      </c:lineChart>
      <c:catAx>
        <c:axId val="56751232"/>
        <c:scaling>
          <c:orientation val="minMax"/>
        </c:scaling>
        <c:axPos val="b"/>
        <c:numFmt formatCode="General" sourceLinked="1"/>
        <c:tickLblPos val="nextTo"/>
        <c:crossAx val="56752768"/>
        <c:crosses val="autoZero"/>
        <c:auto val="1"/>
        <c:lblAlgn val="ctr"/>
        <c:lblOffset val="100"/>
      </c:catAx>
      <c:valAx>
        <c:axId val="56752768"/>
        <c:scaling>
          <c:orientation val="minMax"/>
        </c:scaling>
        <c:axPos val="l"/>
        <c:numFmt formatCode="0%" sourceLinked="1"/>
        <c:tickLblPos val="nextTo"/>
        <c:crossAx val="567512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6698245614035212"/>
          <c:y val="0.83727288385826759"/>
          <c:w val="0.83301754385964688"/>
          <c:h val="0.1100230971128608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Trend of Urbanization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Ethiopia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8.4735097545797097E-2"/>
          <c:y val="0.12054582085690033"/>
          <c:w val="0.91526490245420355"/>
          <c:h val="0.7857883257550525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urbanization in ethiopia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1960</c:v>
                </c:pt>
                <c:pt idx="1">
                  <c:v>1984</c:v>
                </c:pt>
                <c:pt idx="2">
                  <c:v>1994</c:v>
                </c:pt>
                <c:pt idx="3">
                  <c:v>2013</c:v>
                </c:pt>
                <c:pt idx="4">
                  <c:v>2025</c:v>
                </c:pt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6.0000000000000032E-2</c:v>
                </c:pt>
                <c:pt idx="1">
                  <c:v>0.11</c:v>
                </c:pt>
                <c:pt idx="2">
                  <c:v>0.14000000000000001</c:v>
                </c:pt>
                <c:pt idx="3" formatCode="0.00%">
                  <c:v>0.17200000000000001</c:v>
                </c:pt>
                <c:pt idx="4">
                  <c:v>0.30000000000000032</c:v>
                </c:pt>
              </c:numCache>
            </c:numRef>
          </c:val>
        </c:ser>
        <c:marker val="1"/>
        <c:axId val="58233600"/>
        <c:axId val="58894208"/>
      </c:lineChart>
      <c:catAx>
        <c:axId val="58233600"/>
        <c:scaling>
          <c:orientation val="minMax"/>
        </c:scaling>
        <c:axPos val="b"/>
        <c:numFmt formatCode="General" sourceLinked="1"/>
        <c:tickLblPos val="nextTo"/>
        <c:crossAx val="58894208"/>
        <c:crosses val="autoZero"/>
        <c:auto val="1"/>
        <c:lblAlgn val="ctr"/>
        <c:lblOffset val="100"/>
      </c:catAx>
      <c:valAx>
        <c:axId val="58894208"/>
        <c:scaling>
          <c:orientation val="minMax"/>
        </c:scaling>
        <c:axPos val="l"/>
        <c:numFmt formatCode="0%" sourceLinked="1"/>
        <c:tickLblPos val="nextTo"/>
        <c:crossAx val="58233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7.2616959064327483E-2"/>
          <c:y val="4.0757575757575763E-2"/>
          <c:w val="0.89179974213749813"/>
          <c:h val="0.85681818181818181"/>
        </c:manualLayout>
      </c:layout>
      <c:bar3D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privately owned</c:v>
                </c:pt>
              </c:strCache>
            </c:strRef>
          </c:tx>
          <c:dLbls>
            <c:showVal val="1"/>
          </c:dLbls>
          <c:cat>
            <c:strRef>
              <c:f>'Sheet1'!$A$2:$A$4</c:f>
              <c:strCache>
                <c:ptCount val="3"/>
                <c:pt idx="0">
                  <c:v>Dessie</c:v>
                </c:pt>
                <c:pt idx="1">
                  <c:v>Gondar</c:v>
                </c:pt>
                <c:pt idx="2">
                  <c:v>Bahir Dar</c:v>
                </c:pt>
              </c:strCache>
            </c:strRef>
          </c:cat>
          <c:val>
            <c:numRef>
              <c:f>'Sheet1'!$B$2:$B$4</c:f>
              <c:numCache>
                <c:formatCode>General</c:formatCode>
                <c:ptCount val="3"/>
                <c:pt idx="0">
                  <c:v>49</c:v>
                </c:pt>
                <c:pt idx="1">
                  <c:v>41</c:v>
                </c:pt>
                <c:pt idx="2">
                  <c:v>69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rent from gont</c:v>
                </c:pt>
              </c:strCache>
            </c:strRef>
          </c:tx>
          <c:dLbls>
            <c:dLbl>
              <c:idx val="0"/>
              <c:layout>
                <c:manualLayout>
                  <c:x val="1.461988304093568E-2"/>
                  <c:y val="-2.1645021645021719E-3"/>
                </c:manualLayout>
              </c:layout>
              <c:showVal val="1"/>
            </c:dLbl>
            <c:dLbl>
              <c:idx val="1"/>
              <c:layout>
                <c:manualLayout>
                  <c:x val="1.3157894736842111E-2"/>
                  <c:y val="-8.658008658008769E-3"/>
                </c:manualLayout>
              </c:layout>
              <c:showVal val="1"/>
            </c:dLbl>
            <c:dLbl>
              <c:idx val="2"/>
              <c:layout>
                <c:manualLayout>
                  <c:x val="2.0467836257309982E-2"/>
                  <c:y val="-1.5151515151515103E-2"/>
                </c:manualLayout>
              </c:layout>
              <c:showVal val="1"/>
            </c:dLbl>
            <c:showVal val="1"/>
          </c:dLbls>
          <c:cat>
            <c:strRef>
              <c:f>'Sheet1'!$A$2:$A$4</c:f>
              <c:strCache>
                <c:ptCount val="3"/>
                <c:pt idx="0">
                  <c:v>Dessie</c:v>
                </c:pt>
                <c:pt idx="1">
                  <c:v>Gondar</c:v>
                </c:pt>
                <c:pt idx="2">
                  <c:v>Bahir Dar</c:v>
                </c:pt>
              </c:strCache>
            </c:strRef>
          </c:cat>
          <c:val>
            <c:numRef>
              <c:f>'Sheet1'!$C$2:$C$4</c:f>
              <c:numCache>
                <c:formatCode>General</c:formatCode>
                <c:ptCount val="3"/>
                <c:pt idx="0">
                  <c:v>26</c:v>
                </c:pt>
                <c:pt idx="1">
                  <c:v>22</c:v>
                </c:pt>
                <c:pt idx="2">
                  <c:v>18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rent from private</c:v>
                </c:pt>
              </c:strCache>
            </c:strRef>
          </c:tx>
          <c:dLbls>
            <c:dLbl>
              <c:idx val="0"/>
              <c:layout>
                <c:manualLayout>
                  <c:x val="1.6081871345029346E-2"/>
                  <c:y val="-2.1645021645021719E-3"/>
                </c:manualLayout>
              </c:layout>
              <c:showVal val="1"/>
            </c:dLbl>
            <c:dLbl>
              <c:idx val="2"/>
              <c:layout>
                <c:manualLayout>
                  <c:x val="2.1929824561403615E-2"/>
                  <c:y val="-1.9480519480519643E-2"/>
                </c:manualLayout>
              </c:layout>
              <c:showVal val="1"/>
            </c:dLbl>
            <c:showVal val="1"/>
          </c:dLbls>
          <c:cat>
            <c:strRef>
              <c:f>'Sheet1'!$A$2:$A$4</c:f>
              <c:strCache>
                <c:ptCount val="3"/>
                <c:pt idx="0">
                  <c:v>Dessie</c:v>
                </c:pt>
                <c:pt idx="1">
                  <c:v>Gondar</c:v>
                </c:pt>
                <c:pt idx="2">
                  <c:v>Bahir Dar</c:v>
                </c:pt>
              </c:strCache>
            </c:strRef>
          </c:cat>
          <c:val>
            <c:numRef>
              <c:f>'Sheet1'!$D$2:$D$4</c:f>
              <c:numCache>
                <c:formatCode>General</c:formatCode>
                <c:ptCount val="3"/>
                <c:pt idx="0">
                  <c:v>25</c:v>
                </c:pt>
                <c:pt idx="1">
                  <c:v>37</c:v>
                </c:pt>
                <c:pt idx="2">
                  <c:v>13</c:v>
                </c:pt>
              </c:numCache>
            </c:numRef>
          </c:val>
        </c:ser>
        <c:shape val="box"/>
        <c:axId val="60075392"/>
        <c:axId val="60097664"/>
        <c:axId val="0"/>
      </c:bar3DChart>
      <c:catAx>
        <c:axId val="60075392"/>
        <c:scaling>
          <c:orientation val="minMax"/>
        </c:scaling>
        <c:axPos val="b"/>
        <c:tickLblPos val="nextTo"/>
        <c:crossAx val="60097664"/>
        <c:crosses val="autoZero"/>
        <c:auto val="1"/>
        <c:lblAlgn val="ctr"/>
        <c:lblOffset val="100"/>
      </c:catAx>
      <c:valAx>
        <c:axId val="60097664"/>
        <c:scaling>
          <c:orientation val="minMax"/>
        </c:scaling>
        <c:axPos val="l"/>
        <c:numFmt formatCode="General" sourceLinked="1"/>
        <c:tickLblPos val="nextTo"/>
        <c:crossAx val="60075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365646728369481"/>
          <c:y val="5.1785799502334917E-2"/>
          <c:w val="0.26219148593267982"/>
          <c:h val="0.21677472134165038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7.0754985754985802E-2"/>
          <c:y val="4.3587962962962946E-2"/>
          <c:w val="0.89487325302285925"/>
          <c:h val="0.84687500000000249"/>
        </c:manualLayout>
      </c:layout>
      <c:bar3D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Gebeyehu &amp; etal 2001</c:v>
                </c:pt>
              </c:strCache>
            </c:strRef>
          </c:tx>
          <c:dLbls>
            <c:dLbl>
              <c:idx val="0"/>
              <c:layout>
                <c:manualLayout>
                  <c:x val="2.8490028490028491E-3"/>
                  <c:y val="-3.2407407407407544E-2"/>
                </c:manualLayout>
              </c:layout>
              <c:showVal val="1"/>
            </c:dLbl>
            <c:dLbl>
              <c:idx val="1"/>
              <c:layout>
                <c:manualLayout>
                  <c:x val="2.8490028490028491E-3"/>
                  <c:y val="-2.3148148148148147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3148148148148227E-2"/>
                </c:manualLayout>
              </c:layout>
              <c:showVal val="1"/>
            </c:dLbl>
            <c:showVal val="1"/>
          </c:dLbls>
          <c:cat>
            <c:strRef>
              <c:f>'Sheet1'!$A$2:$A$4</c:f>
              <c:strCache>
                <c:ptCount val="3"/>
                <c:pt idx="0">
                  <c:v>Bahir Dar</c:v>
                </c:pt>
                <c:pt idx="1">
                  <c:v>Gondar</c:v>
                </c:pt>
                <c:pt idx="2">
                  <c:v>Dessie</c:v>
                </c:pt>
              </c:strCache>
            </c:strRef>
          </c:cat>
          <c:val>
            <c:numRef>
              <c:f>'Sheet1'!$B$2:$B$4</c:f>
              <c:numCache>
                <c:formatCode>General</c:formatCode>
                <c:ptCount val="3"/>
                <c:pt idx="0">
                  <c:v>13.9</c:v>
                </c:pt>
                <c:pt idx="1">
                  <c:v>8.9</c:v>
                </c:pt>
                <c:pt idx="2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survey 2016</c:v>
                </c:pt>
              </c:strCache>
            </c:strRef>
          </c:tx>
          <c:dLbls>
            <c:dLbl>
              <c:idx val="0"/>
              <c:layout>
                <c:manualLayout>
                  <c:x val="8.5470085470085496E-3"/>
                  <c:y val="-1.620370370370370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6203703703703703E-2"/>
                </c:manualLayout>
              </c:layout>
              <c:showVal val="1"/>
            </c:dLbl>
            <c:dLbl>
              <c:idx val="2"/>
              <c:layout>
                <c:manualLayout>
                  <c:x val="-1.4245014245015352E-3"/>
                  <c:y val="-2.0833333333333412E-2"/>
                </c:manualLayout>
              </c:layout>
              <c:showVal val="1"/>
            </c:dLbl>
            <c:showVal val="1"/>
          </c:dLbls>
          <c:cat>
            <c:strRef>
              <c:f>'Sheet1'!$A$2:$A$4</c:f>
              <c:strCache>
                <c:ptCount val="3"/>
                <c:pt idx="0">
                  <c:v>Bahir Dar</c:v>
                </c:pt>
                <c:pt idx="1">
                  <c:v>Gondar</c:v>
                </c:pt>
                <c:pt idx="2">
                  <c:v>Dessie</c:v>
                </c:pt>
              </c:strCache>
            </c:strRef>
          </c:cat>
          <c:val>
            <c:numRef>
              <c:f>'Sheet1'!$C$2:$C$4</c:f>
              <c:numCache>
                <c:formatCode>General</c:formatCode>
                <c:ptCount val="3"/>
                <c:pt idx="0">
                  <c:v>48</c:v>
                </c:pt>
                <c:pt idx="1">
                  <c:v>47</c:v>
                </c:pt>
                <c:pt idx="2">
                  <c:v>33</c:v>
                </c:pt>
              </c:numCache>
            </c:numRef>
          </c:val>
        </c:ser>
        <c:shape val="box"/>
        <c:axId val="60144640"/>
        <c:axId val="60146432"/>
        <c:axId val="0"/>
      </c:bar3DChart>
      <c:catAx>
        <c:axId val="60144640"/>
        <c:scaling>
          <c:orientation val="minMax"/>
        </c:scaling>
        <c:axPos val="b"/>
        <c:tickLblPos val="nextTo"/>
        <c:crossAx val="60146432"/>
        <c:crosses val="autoZero"/>
        <c:auto val="1"/>
        <c:lblAlgn val="ctr"/>
        <c:lblOffset val="100"/>
      </c:catAx>
      <c:valAx>
        <c:axId val="60146432"/>
        <c:scaling>
          <c:orientation val="minMax"/>
        </c:scaling>
        <c:axPos val="l"/>
        <c:numFmt formatCode="General" sourceLinked="1"/>
        <c:tickLblPos val="nextTo"/>
        <c:crossAx val="60144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96442111402763"/>
          <c:y val="2.9205307669874836E-2"/>
          <c:w val="0.31927204612243981"/>
          <c:h val="0.15455234762321376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7.5948012232415901E-2"/>
          <c:y val="4.1844444444444441E-2"/>
          <c:w val="0.89712694743432297"/>
          <c:h val="0.85300000000000065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Gebeyehu &amp; et al (2001)</c:v>
                </c:pt>
              </c:strCache>
            </c:strRef>
          </c:tx>
          <c:dLbls>
            <c:dLbl>
              <c:idx val="0"/>
              <c:layout>
                <c:manualLayout>
                  <c:x val="6.1162079510703434E-3"/>
                  <c:y val="-3.1111111111111207E-2"/>
                </c:manualLayout>
              </c:layout>
              <c:showVal val="1"/>
            </c:dLbl>
            <c:dLbl>
              <c:idx val="1"/>
              <c:layout>
                <c:manualLayout>
                  <c:x val="-4.5871559633027525E-3"/>
                  <c:y val="-2.888888888888880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6666666666666592E-2"/>
                </c:manualLayout>
              </c:layout>
              <c:showVal val="1"/>
            </c:dLbl>
            <c:showVal val="1"/>
          </c:dLbls>
          <c:cat>
            <c:strRef>
              <c:f>Sheet1!$A$2:$A$4</c:f>
              <c:strCache>
                <c:ptCount val="3"/>
                <c:pt idx="0">
                  <c:v>Bahir Dar</c:v>
                </c:pt>
                <c:pt idx="1">
                  <c:v>Gondar</c:v>
                </c:pt>
                <c:pt idx="2">
                  <c:v>Dessie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12.9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Survey</c:v>
                </c:pt>
              </c:strCache>
            </c:strRef>
          </c:tx>
          <c:dLbls>
            <c:dLbl>
              <c:idx val="0"/>
              <c:layout>
                <c:manualLayout>
                  <c:x val="9.1743119266055051E-3"/>
                  <c:y val="-1.5555555555555678E-2"/>
                </c:manualLayout>
              </c:layout>
              <c:showVal val="1"/>
            </c:dLbl>
            <c:dLbl>
              <c:idx val="1"/>
              <c:layout>
                <c:manualLayout>
                  <c:x val="4.5871559633027525E-3"/>
                  <c:y val="-2.8888888888888971E-2"/>
                </c:manualLayout>
              </c:layout>
              <c:showVal val="1"/>
            </c:dLbl>
            <c:dLbl>
              <c:idx val="2"/>
              <c:layout>
                <c:manualLayout>
                  <c:x val="1.529051987767472E-3"/>
                  <c:y val="-2.0000000000000011E-2"/>
                </c:manualLayout>
              </c:layout>
              <c:showVal val="1"/>
            </c:dLbl>
            <c:showVal val="1"/>
          </c:dLbls>
          <c:cat>
            <c:strRef>
              <c:f>Sheet1!$A$2:$A$4</c:f>
              <c:strCache>
                <c:ptCount val="3"/>
                <c:pt idx="0">
                  <c:v>Bahir Dar</c:v>
                </c:pt>
                <c:pt idx="1">
                  <c:v>Gondar</c:v>
                </c:pt>
                <c:pt idx="2">
                  <c:v>Dessie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hape val="box"/>
        <c:axId val="60217984"/>
        <c:axId val="60227968"/>
        <c:axId val="0"/>
      </c:bar3DChart>
      <c:catAx>
        <c:axId val="60217984"/>
        <c:scaling>
          <c:orientation val="minMax"/>
        </c:scaling>
        <c:axPos val="b"/>
        <c:tickLblPos val="nextTo"/>
        <c:crossAx val="60227968"/>
        <c:crosses val="autoZero"/>
        <c:auto val="1"/>
        <c:lblAlgn val="ctr"/>
        <c:lblOffset val="100"/>
      </c:catAx>
      <c:valAx>
        <c:axId val="60227968"/>
        <c:scaling>
          <c:orientation val="minMax"/>
        </c:scaling>
        <c:axPos val="l"/>
        <c:numFmt formatCode="General" sourceLinked="1"/>
        <c:tickLblPos val="nextTo"/>
        <c:crossAx val="60217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0335018902453853"/>
          <c:y val="0.17385196850393703"/>
          <c:w val="0.27310241036384353"/>
          <c:h val="0.27007384076990382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0.7037</cdr:x>
      <cdr:y>0</cdr:y>
    </cdr:from>
    <cdr:to>
      <cdr:x>0.99931</cdr:x>
      <cdr:y>0.11308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791200" y="-704116"/>
          <a:ext cx="2432739" cy="646232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EABC7F-D0DA-44A5-816B-39DFB5B3593C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E3E947-8656-4E9E-BEED-69CA726F7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BC7F-D0DA-44A5-816B-39DFB5B3593C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3E947-8656-4E9E-BEED-69CA726F7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BC7F-D0DA-44A5-816B-39DFB5B3593C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3E947-8656-4E9E-BEED-69CA726F7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BC7F-D0DA-44A5-816B-39DFB5B3593C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3E947-8656-4E9E-BEED-69CA726F7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BC7F-D0DA-44A5-816B-39DFB5B3593C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3E947-8656-4E9E-BEED-69CA726F7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BC7F-D0DA-44A5-816B-39DFB5B3593C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3E947-8656-4E9E-BEED-69CA726F7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BC7F-D0DA-44A5-816B-39DFB5B3593C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3E947-8656-4E9E-BEED-69CA726F7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BC7F-D0DA-44A5-816B-39DFB5B3593C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3E947-8656-4E9E-BEED-69CA726F7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BC7F-D0DA-44A5-816B-39DFB5B3593C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3E947-8656-4E9E-BEED-69CA726F7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EABC7F-D0DA-44A5-816B-39DFB5B3593C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3E947-8656-4E9E-BEED-69CA726F7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EABC7F-D0DA-44A5-816B-39DFB5B3593C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E3E947-8656-4E9E-BEED-69CA726F7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EABC7F-D0DA-44A5-816B-39DFB5B3593C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E3E947-8656-4E9E-BEED-69CA726F7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1219200"/>
            <a:ext cx="8458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</a:tabLst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</a:tabLst>
            </a:pPr>
            <a:endParaRPr lang="en-US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</a:tabLst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</a:tabLst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</a:tabLst>
            </a:pPr>
            <a:endParaRPr lang="en-US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</a:pPr>
            <a:r>
              <a:rPr lang="en-GB" sz="3200" b="1" dirty="0" smtClean="0"/>
              <a:t> </a:t>
            </a: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Metropolitan Housing Problems; Nature and Characteristics in Amhara Region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1752600"/>
            <a:ext cx="5181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en-US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endParaRPr lang="en-US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By</a:t>
            </a:r>
          </a:p>
          <a:p>
            <a:pPr>
              <a:lnSpc>
                <a:spcPct val="115000"/>
              </a:lnSpc>
            </a:pPr>
            <a:r>
              <a:rPr lang="en-US" sz="2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Dr.Mikiyas</a:t>
            </a:r>
            <a:r>
              <a:rPr lang="en-US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Abera </a:t>
            </a: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 Meseret Kassie</a:t>
            </a: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Kelemu Fenta</a:t>
            </a: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Seid Jibril</a:t>
            </a:r>
          </a:p>
          <a:p>
            <a:pPr>
              <a:lnSpc>
                <a:spcPct val="115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Gebreananya Gebru</a:t>
            </a:r>
          </a:p>
          <a:p>
            <a:pPr>
              <a:lnSpc>
                <a:spcPct val="115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Endeshaw Aynetu</a:t>
            </a:r>
          </a:p>
          <a:p>
            <a:pPr>
              <a:lnSpc>
                <a:spcPct val="115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Samuel Sebsibie  </a:t>
            </a:r>
          </a:p>
          <a:p>
            <a:pPr>
              <a:lnSpc>
                <a:spcPct val="115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Nigussie Ahmedin</a:t>
            </a:r>
          </a:p>
          <a:p>
            <a:pPr>
              <a:lnSpc>
                <a:spcPct val="115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Bizunesh Muluneh</a:t>
            </a:r>
          </a:p>
          <a:p>
            <a:pPr>
              <a:lnSpc>
                <a:spcPct val="115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Mihret Ashagrie</a:t>
            </a:r>
          </a:p>
          <a:p>
            <a:pPr>
              <a:lnSpc>
                <a:spcPct val="115000"/>
              </a:lnSpc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while, the urban and construction sector of the GTP I and urban development policy of Ethiopia 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Emphasize on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urban poverty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unemployment reduction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housing development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key strategies areas;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many of Ethiopian urban centers are characterized by multidimensional socioeconomic  problems.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urban poverty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25.7%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MoFED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2012).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proportion of population are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homeless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Victims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social disorganization and crime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activity (46%). </a:t>
            </a:r>
          </a:p>
          <a:p>
            <a:pPr algn="just">
              <a:buFont typeface="Wingdings" pitchFamily="2" charset="2"/>
              <a:buChar char="ü"/>
            </a:pP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sub-standard  housing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around 70-90%. (UN Habitat, 2008).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Uninhabitable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urban areas about 60% (Samson &amp;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Tiwari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2012;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MUDHCo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2014). 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Urban centers in Amhara region are not exceptions to these problems. 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Comprehensive studies on the nature and characteristics of housing problem of these metropolitan centers are rare and fragmented. </a:t>
            </a:r>
          </a:p>
          <a:p>
            <a:pPr algn="just">
              <a:buBlip>
                <a:blip r:embed="rId2"/>
              </a:buBlip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 objective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Investigate the nature and characteristics of housing  problem of metropolitan urban centers of Amhara region 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Bahirdar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Dessie and Gondar)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Study Design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study was  cross-sectional and  collect a body of quantitative  data from urbanites in the three metropolitan centers.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Type and Method of Collection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was collected mainly through survey conducted on households in the study areas.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Samples were selected using multistage stratified sampling.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Methods and Procedures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152400"/>
            <a:ext cx="22098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Amhara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National Regional State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n=440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3657600"/>
            <a:ext cx="7467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Stage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considering population density (high, medium and low) and urban land use (residential, commercial and industrial/agricultural).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895600"/>
            <a:ext cx="2209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Ten sub cites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67400" y="2209800"/>
            <a:ext cx="2209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Bahir Dar n=167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6600" y="2209800"/>
            <a:ext cx="2209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Gondar n=171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200" y="2209800"/>
            <a:ext cx="2209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Dessie n=102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6600" y="2895600"/>
            <a:ext cx="2209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Ten sub cites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67400" y="2895600"/>
            <a:ext cx="2209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Nine sub cites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0" y="4648200"/>
            <a:ext cx="1143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Ager Gizat n=30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400" y="4648200"/>
            <a:ext cx="990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Arada n=22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5200" y="4648200"/>
            <a:ext cx="762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Arada n=30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67200" y="4648200"/>
            <a:ext cx="990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Maraki n=99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57800" y="4648200"/>
            <a:ext cx="9144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Airportn=42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48400" y="4648200"/>
            <a:ext cx="9144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Sefene Selam n=41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62800" y="4648200"/>
            <a:ext cx="990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Hidar 11 n=73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153400" y="4648200"/>
            <a:ext cx="990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Ginbot 20 n=53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09800" y="4648200"/>
            <a:ext cx="1143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Menafesa n=50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71600" y="1295400"/>
            <a:ext cx="6248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Stage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total sample  households were distributed between the metropolitans based on household size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66800" y="5638800"/>
            <a:ext cx="7467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Stage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households were selected from each sample sub-cities using random sampling technique.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Parametric and non parametric statistical techniques were employed to analyses the data using (SPSS) version 20.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1" y="1371600"/>
          <a:ext cx="8991600" cy="4876799"/>
        </p:xfrm>
        <a:graphic>
          <a:graphicData uri="http://schemas.openxmlformats.org/drawingml/2006/table">
            <a:tbl>
              <a:tblPr/>
              <a:tblGrid>
                <a:gridCol w="2664178"/>
                <a:gridCol w="957675"/>
                <a:gridCol w="1305748"/>
                <a:gridCol w="1523999"/>
                <a:gridCol w="1270000"/>
                <a:gridCol w="1270000"/>
              </a:tblGrid>
              <a:tr h="5298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Calisto MT"/>
                        </a:rPr>
                        <a:t>Cities</a:t>
                      </a:r>
                      <a:endParaRPr lang="en-US" sz="180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0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Calisto MT"/>
                        </a:rPr>
                        <a:t>Variables</a:t>
                      </a: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Calisto MT"/>
                        </a:rPr>
                        <a:t>Gondar City</a:t>
                      </a:r>
                      <a:endParaRPr lang="en-US" sz="180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Calisto MT"/>
                        </a:rPr>
                        <a:t>Bahir Dar City</a:t>
                      </a: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Calisto MT"/>
                        </a:rPr>
                        <a:t>Dessie City</a:t>
                      </a: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Calisto MT"/>
                        </a:rPr>
                        <a:t>Average</a:t>
                      </a: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Calisto MT"/>
                        </a:rPr>
                        <a:t>Age****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F=14.54</a:t>
                      </a: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Calisto MT"/>
                        </a:rPr>
                        <a:t>(</a:t>
                      </a:r>
                      <a:r>
                        <a:rPr lang="en-US" sz="1600" b="0" dirty="0" smtClean="0">
                          <a:latin typeface="Times New Roman"/>
                          <a:ea typeface="Times New Roman"/>
                          <a:cs typeface="Calisto MT"/>
                        </a:rPr>
                        <a:t>Ẍ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Calisto MT"/>
                        </a:rPr>
                        <a:t>[n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Calisto MT"/>
                        </a:rPr>
                        <a:t>])</a:t>
                      </a: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41.77 [171]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45.32 [167]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35.81 [100]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Calisto MT"/>
                        </a:rPr>
                        <a:t>41.76 [438]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0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Calisto MT"/>
                        </a:rPr>
                        <a:t>Average Income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Calisto MT"/>
                        </a:rPr>
                        <a:t>***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F=5.83</a:t>
                      </a: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Calisto MT"/>
                        </a:rPr>
                        <a:t>(</a:t>
                      </a:r>
                      <a:r>
                        <a:rPr lang="en-US" sz="1800" b="0" dirty="0" smtClean="0">
                          <a:latin typeface="Times New Roman"/>
                          <a:ea typeface="Times New Roman"/>
                          <a:cs typeface="Calisto MT"/>
                        </a:rPr>
                        <a:t>Ẍ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Calisto MT"/>
                        </a:rPr>
                        <a:t>[n])</a:t>
                      </a: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1814.5 [169]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2934.2 [167]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2487.0 [102]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Calisto MT"/>
                        </a:rPr>
                        <a:t>2398.0 [438]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5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Calisto MT"/>
                        </a:rPr>
                        <a:t>Number of years in the city [for migrants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Calisto MT"/>
                        </a:rPr>
                        <a:t>]****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F=26.01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Calisto MT"/>
                        </a:rPr>
                        <a:t>(</a:t>
                      </a:r>
                      <a:r>
                        <a:rPr lang="en-US" sz="1800" b="0" dirty="0" smtClean="0">
                          <a:latin typeface="Times New Roman"/>
                          <a:ea typeface="Times New Roman"/>
                          <a:cs typeface="Calisto MT"/>
                        </a:rPr>
                        <a:t>Ẍ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Calisto MT"/>
                        </a:rPr>
                        <a:t>[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Calisto MT"/>
                        </a:rPr>
                        <a:t>n])</a:t>
                      </a: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10.65 [152]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25.72 [53]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20.72 [43]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15.6 [248]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Calisto MT"/>
                        </a:rPr>
                        <a:t>Household size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Calisto MT"/>
                        </a:rPr>
                        <a:t>(</a:t>
                      </a:r>
                      <a:r>
                        <a:rPr lang="en-US" sz="1800" b="0" dirty="0" smtClean="0">
                          <a:latin typeface="Times New Roman"/>
                          <a:ea typeface="Times New Roman"/>
                          <a:cs typeface="Calisto MT"/>
                        </a:rPr>
                        <a:t>Ẍ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Calisto MT"/>
                        </a:rPr>
                        <a:t>[n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Calisto MT"/>
                        </a:rPr>
                        <a:t>])</a:t>
                      </a: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4.6 [166]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4.6 [164]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4.7 [101]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4.5 [431]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5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Calisto MT"/>
                        </a:rPr>
                        <a:t>Approximate years of schooling of the HH head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Calisto MT"/>
                        </a:rPr>
                        <a:t>(</a:t>
                      </a:r>
                      <a:r>
                        <a:rPr lang="en-US" sz="1800" b="0" dirty="0" smtClean="0">
                          <a:latin typeface="Times New Roman"/>
                          <a:ea typeface="Times New Roman"/>
                          <a:cs typeface="Calisto MT"/>
                        </a:rPr>
                        <a:t>Ẍ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Calisto MT"/>
                        </a:rPr>
                        <a:t>[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Calisto MT"/>
                        </a:rPr>
                        <a:t>n])</a:t>
                      </a: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8.5 [171]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8.4 [167]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8.0 [102]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8.4 [440]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0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Calisto MT"/>
                        </a:rPr>
                        <a:t>ISEI Occupational Status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Calisto MT"/>
                        </a:rPr>
                        <a:t>****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F=8.32</a:t>
                      </a: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Calisto MT"/>
                        </a:rPr>
                        <a:t>(</a:t>
                      </a:r>
                      <a:r>
                        <a:rPr lang="en-US" sz="1800" b="0" dirty="0" smtClean="0">
                          <a:latin typeface="Times New Roman"/>
                          <a:ea typeface="Times New Roman"/>
                          <a:cs typeface="Calisto MT"/>
                        </a:rPr>
                        <a:t>Ẍ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Calisto MT"/>
                        </a:rPr>
                        <a:t>[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Calisto MT"/>
                        </a:rPr>
                        <a:t>n])</a:t>
                      </a:r>
                      <a:endParaRPr lang="en-US" sz="1800" dirty="0">
                        <a:latin typeface="Times New Roman"/>
                        <a:ea typeface="Times New Roman"/>
                        <a:cs typeface="Calisto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47.7 [171]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43.1 [103]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39.9 [99]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Calisto MT"/>
                        </a:rPr>
                        <a:t>44.3 [373]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57">
                <a:tc gridSpan="6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Calisto MT"/>
                        </a:rPr>
                        <a:t> ****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Calisto MT"/>
                        </a:rPr>
                        <a:t>sig at .001; ***sig at.01; **sig at .05; *sig at .1    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Calisto MT"/>
                        </a:rPr>
                        <a:t>[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Calisto MT"/>
                        </a:rPr>
                        <a:t>Source: Survey, 2016]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19200" y="838200"/>
            <a:ext cx="701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2000" b="1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Basic Socioeconomic Characteristics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228600"/>
            <a:ext cx="525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Results and Discussion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Residents at Gondar spent about 56% of their earning in the form of rent as compared to residents of Bahir Dar( 18%) and Dessie (43%) 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Housing is considered “affordable” to a household if the rent (including utilities) is no more than 30 % of its income.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Households spending more than 30% and 50  % are labeled cost burdened and severely cost burdened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Belsky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et al, 2005).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Nature and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haracteristics of Housing problem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Average number of rooms in a housing unit in each city was not statistically significant (F=.14; α=.24); and the average was found to be 3 rooms.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Relatively, housing units in Bahir Dar have greater number of rooms followed by Gondar.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Methods and procedure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Outlines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significant variation between the cities in terms of households hosting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kitchen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(χ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=16.50; α=.001), in favor of the city of Gondar,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bathroom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(χ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=32.99; α=.001) in favor of Bahir Dar.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But, variation between housing units in terms of hosting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toilets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was insignificant (χ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=3.95; α=.14).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78%  of the households reside 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Villas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while 21% and 1% of them resided 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condominium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apartments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respectively.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overwhelming majority of the residents of Dessie lives in Villas (95%), while 78% and 69% in Bahir Dar and Gondar.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(31%) of residents from Gondar, (21%) Bahir Dar and(5%)  Dessie occupied condominium.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 of Housing Units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" y="457200"/>
          <a:ext cx="8686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828800" y="152400"/>
            <a:ext cx="4025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Ownership Status by City of Residence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81 % housing units at Dessie, 52% at Gondar and  43% Bahir Dar had their walls made of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earth/wood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(14%) in Gondar, (11%) in Bahir Dar and (10%) in Dessie of housing units walls made of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Stone with Cement/Mud-plaster.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Most housing units in Bahir Dar, had their walls made of blocks and cement than Gondar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Dessie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(χ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=45.48; α=.001).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84527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Materials Used to Build the Housing Units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" y="914400"/>
          <a:ext cx="8915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04800"/>
            <a:ext cx="4800600" cy="551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09600" y="1143000"/>
          <a:ext cx="8305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752600" y="4572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Housing roofs’ from thatch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Neighborhood congestion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most reported problem by the residents of Gondar (51%) as compared to Bahir Dar (42) and Dessie (39).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Pollution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(32%) in Gondar, (49%) in Bahir Dar  and (52%) Dessie. Quite lower than the country’s average urban slum areas  which is 60%,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MoUDH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Co,2014)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Neighborhood Habitability by City Residence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Congestion 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commercial zones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(58%), industrial/agricultural zones (54%). and residential (34%).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Pollution in commercial zones (47%),  (42%)in residential and industrial/agricultural urban land zones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Neighborhood Habitability of Sub cities by Urban Land Use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Residents of Gondar have access to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health posts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near their residential area than Dessie and Bahir Dar.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Dessie did well in terms of making primary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educational institutions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accessible.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residents of the city of Bahir Dar had comparatively better access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recreational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(52%)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youth centers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(31%).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Majority of the housing units were made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traditional materials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Households in the city of Gondar (56%) and Dessie (43%) have invested almost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 of their income to house rent.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Congestion, pollution and absence/ shortage of recreation center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prevalent in the residential areas.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Conclusion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Urbanization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the process by which people are moving from rural to urban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areas.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world is increasingly becoming urban (Cohen,2003). 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enormous effort to implement the key strategies indicated in urban development policy  and GTPs.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Needs a profound housing policy in which the quality of housing construction and extent of provision for water supply, sanitation, drainage, electricity …etc. is properly treated.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Recommendations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are thankful for university of Gondar for covering the financial expenses of this project.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are also extend our special thanks all individuals and organizations who have take part in this research process.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Acknowledgement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09600" y="381000"/>
          <a:ext cx="8229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world’s population is expected to grow by 2.5 billion from 2007 to 2050.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cities and towns of developing countries absorbing almost all of these additional people (Montgomery, 2009).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Urbanization brings desirable and undesirable changes.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Cont…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 the third world, urbanization is caused by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adverse rural conditions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(Munro, 1974; Jackson, 1975; Long, 1975; Greene, 2010).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subjugated by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unplanned/squatter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Mnwuyelet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2005).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Cont…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Housing is one  of  the  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  problems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  many  Third  World  countries and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prevalence  of  squatter  and  slum  settlements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are  indicators  of  the  extent  of  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poverty  and shortage of housing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(Brian and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Ranvinder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1995).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Urban centers have existed and have been evolving for many centuries across different parts of the Ethiopia.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 of urbanization is grater than population growth which is 4.1% and 3% respectively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MUDHCo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2015).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Condition of Urban Centers in Ethiopia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143000" y="762000"/>
          <a:ext cx="7391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933</TotalTime>
  <Words>1476</Words>
  <Application>Microsoft Office PowerPoint</Application>
  <PresentationFormat>On-screen Show (4:3)</PresentationFormat>
  <Paragraphs>188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Slide 1</vt:lpstr>
      <vt:lpstr>Outlines</vt:lpstr>
      <vt:lpstr>Introduction </vt:lpstr>
      <vt:lpstr>Slide 4</vt:lpstr>
      <vt:lpstr>Introduction Cont…</vt:lpstr>
      <vt:lpstr>Introduction Cont…</vt:lpstr>
      <vt:lpstr>Slide 7</vt:lpstr>
      <vt:lpstr>The Condition of Urban Centers in Ethiopia </vt:lpstr>
      <vt:lpstr>Slide 9</vt:lpstr>
      <vt:lpstr>Slide 10</vt:lpstr>
      <vt:lpstr>Slide 11</vt:lpstr>
      <vt:lpstr>Slide 12</vt:lpstr>
      <vt:lpstr>Objective</vt:lpstr>
      <vt:lpstr>Methods and Procedures </vt:lpstr>
      <vt:lpstr>Slide 15</vt:lpstr>
      <vt:lpstr>Slide 16</vt:lpstr>
      <vt:lpstr>Slide 17</vt:lpstr>
      <vt:lpstr>Nature and Characteristics of Housing problem </vt:lpstr>
      <vt:lpstr>Slide 19</vt:lpstr>
      <vt:lpstr>Slide 20</vt:lpstr>
      <vt:lpstr>Types of Housing Units</vt:lpstr>
      <vt:lpstr>Slide 22</vt:lpstr>
      <vt:lpstr>Materials Used to Build the Housing Units</vt:lpstr>
      <vt:lpstr>Slide 24</vt:lpstr>
      <vt:lpstr>Slide 25</vt:lpstr>
      <vt:lpstr>Neighborhood Habitability by City Residence </vt:lpstr>
      <vt:lpstr>Neighborhood Habitability of Sub cities by Urban Land Use</vt:lpstr>
      <vt:lpstr>Slide 28</vt:lpstr>
      <vt:lpstr>                                 Conclusion</vt:lpstr>
      <vt:lpstr>Recommendations </vt:lpstr>
      <vt:lpstr>Acknowledgement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HP</dc:creator>
  <cp:lastModifiedBy>HP</cp:lastModifiedBy>
  <cp:revision>132</cp:revision>
  <dcterms:created xsi:type="dcterms:W3CDTF">2016-06-23T21:50:49Z</dcterms:created>
  <dcterms:modified xsi:type="dcterms:W3CDTF">2017-09-30T05:19:34Z</dcterms:modified>
</cp:coreProperties>
</file>