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3692" r:id="rId2"/>
  </p:sldMasterIdLst>
  <p:notesMasterIdLst>
    <p:notesMasterId r:id="rId22"/>
  </p:notesMasterIdLst>
  <p:handoutMasterIdLst>
    <p:handoutMasterId r:id="rId23"/>
  </p:handoutMasterIdLst>
  <p:sldIdLst>
    <p:sldId id="274" r:id="rId3"/>
    <p:sldId id="310" r:id="rId4"/>
    <p:sldId id="262" r:id="rId5"/>
    <p:sldId id="308" r:id="rId6"/>
    <p:sldId id="301" r:id="rId7"/>
    <p:sldId id="303" r:id="rId8"/>
    <p:sldId id="304" r:id="rId9"/>
    <p:sldId id="305" r:id="rId10"/>
    <p:sldId id="306" r:id="rId11"/>
    <p:sldId id="316" r:id="rId12"/>
    <p:sldId id="311" r:id="rId13"/>
    <p:sldId id="312" r:id="rId14"/>
    <p:sldId id="319" r:id="rId15"/>
    <p:sldId id="325" r:id="rId16"/>
    <p:sldId id="323" r:id="rId17"/>
    <p:sldId id="326" r:id="rId18"/>
    <p:sldId id="320" r:id="rId19"/>
    <p:sldId id="322" r:id="rId20"/>
    <p:sldId id="327" r:id="rId21"/>
  </p:sldIdLst>
  <p:sldSz cx="9144000" cy="6858000" type="screen4x3"/>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358" autoAdjust="0"/>
  </p:normalViewPr>
  <p:slideViewPr>
    <p:cSldViewPr>
      <p:cViewPr>
        <p:scale>
          <a:sx n="101" d="100"/>
          <a:sy n="101" d="100"/>
        </p:scale>
        <p:origin x="-191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DF7C1BD2-7432-4F28-B178-6C4D08B9DCAC}" type="datetimeFigureOut">
              <a:rPr lang="en-US" smtClean="0"/>
              <a:t>10/11/2018</a:t>
            </a:fld>
            <a:endParaRPr lang="en-US"/>
          </a:p>
        </p:txBody>
      </p:sp>
      <p:sp>
        <p:nvSpPr>
          <p:cNvPr id="4" name="Footer Placeholder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1C5F33A2-FF59-4767-92F1-2EB6F960F765}" type="slidenum">
              <a:rPr lang="en-US" smtClean="0"/>
              <a:t>‹Nr.›</a:t>
            </a:fld>
            <a:endParaRPr lang="en-US"/>
          </a:p>
        </p:txBody>
      </p:sp>
    </p:spTree>
    <p:extLst>
      <p:ext uri="{BB962C8B-B14F-4D97-AF65-F5344CB8AC3E}">
        <p14:creationId xmlns:p14="http://schemas.microsoft.com/office/powerpoint/2010/main" val="28427037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25C366A6-86EF-494B-A5F9-6DFD49E32685}" type="datetimeFigureOut">
              <a:rPr lang="en-US" smtClean="0"/>
              <a:t>10/11/2018</a:t>
            </a:fld>
            <a:endParaRPr lang="en-US"/>
          </a:p>
        </p:txBody>
      </p:sp>
      <p:sp>
        <p:nvSpPr>
          <p:cNvPr id="4" name="Slide Image Placeholder 3"/>
          <p:cNvSpPr>
            <a:spLocks noGrp="1" noRot="1" noChangeAspect="1"/>
          </p:cNvSpPr>
          <p:nvPr>
            <p:ph type="sldImg" idx="2"/>
          </p:nvPr>
        </p:nvSpPr>
        <p:spPr>
          <a:xfrm>
            <a:off x="917575" y="746125"/>
            <a:ext cx="4972050" cy="37290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B94058F3-0903-4D0C-B235-DBA186BF1BE3}" type="slidenum">
              <a:rPr lang="en-US" smtClean="0"/>
              <a:t>‹Nr.›</a:t>
            </a:fld>
            <a:endParaRPr lang="en-US"/>
          </a:p>
        </p:txBody>
      </p:sp>
    </p:spTree>
    <p:extLst>
      <p:ext uri="{BB962C8B-B14F-4D97-AF65-F5344CB8AC3E}">
        <p14:creationId xmlns:p14="http://schemas.microsoft.com/office/powerpoint/2010/main" val="485726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526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94058F3-0903-4D0C-B235-DBA186BF1BE3}" type="slidenum">
              <a:rPr lang="en-US" smtClean="0"/>
              <a:t>14</a:t>
            </a:fld>
            <a:endParaRPr lang="en-US"/>
          </a:p>
        </p:txBody>
      </p:sp>
    </p:spTree>
    <p:extLst>
      <p:ext uri="{BB962C8B-B14F-4D97-AF65-F5344CB8AC3E}">
        <p14:creationId xmlns:p14="http://schemas.microsoft.com/office/powerpoint/2010/main" val="3263281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94058F3-0903-4D0C-B235-DBA186BF1BE3}" type="slidenum">
              <a:rPr lang="en-US" smtClean="0"/>
              <a:t>2</a:t>
            </a:fld>
            <a:endParaRPr lang="en-US"/>
          </a:p>
        </p:txBody>
      </p:sp>
    </p:spTree>
    <p:extLst>
      <p:ext uri="{BB962C8B-B14F-4D97-AF65-F5344CB8AC3E}">
        <p14:creationId xmlns:p14="http://schemas.microsoft.com/office/powerpoint/2010/main" val="1862239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wicked problem</a:t>
            </a:r>
            <a:r>
              <a:rPr lang="en-US" baseline="0" dirty="0" smtClean="0"/>
              <a:t> is in fact a system of interrelated problems where there are many players and the problem adapts – it changes and anything you do will change the problem. So what ca you do to  find a solution? Learn about the problem, study and watch the system, </a:t>
            </a:r>
            <a:r>
              <a:rPr lang="en-US" baseline="0" dirty="0" err="1" smtClean="0"/>
              <a:t>appericiation</a:t>
            </a:r>
            <a:r>
              <a:rPr lang="en-US" baseline="0" dirty="0" smtClean="0"/>
              <a:t> of other points of view, become skilled in how to use the system and educate stakeholders. </a:t>
            </a:r>
          </a:p>
          <a:p>
            <a:r>
              <a:rPr lang="en-US" baseline="0" dirty="0" smtClean="0"/>
              <a:t>Example of flooding which is only a problem when we intended the flooded area for other purposes. We can do as in this picture; put up a warning sign (which does not really solve the problem but prevents more problems from occurring (hopefully) or we can build dykes which move the problem into another area. So most spatial problems are wicked problems.</a:t>
            </a:r>
            <a:endParaRPr lang="en-US" dirty="0"/>
          </a:p>
        </p:txBody>
      </p:sp>
      <p:sp>
        <p:nvSpPr>
          <p:cNvPr id="4" name="Slide Number Placeholder 3"/>
          <p:cNvSpPr>
            <a:spLocks noGrp="1"/>
          </p:cNvSpPr>
          <p:nvPr>
            <p:ph type="sldNum" sz="quarter" idx="10"/>
          </p:nvPr>
        </p:nvSpPr>
        <p:spPr/>
        <p:txBody>
          <a:bodyPr/>
          <a:lstStyle/>
          <a:p>
            <a:fld id="{B94058F3-0903-4D0C-B235-DBA186BF1BE3}" type="slidenum">
              <a:rPr lang="en-US" smtClean="0"/>
              <a:t>3</a:t>
            </a:fld>
            <a:endParaRPr lang="en-US"/>
          </a:p>
        </p:txBody>
      </p:sp>
    </p:spTree>
    <p:extLst>
      <p:ext uri="{BB962C8B-B14F-4D97-AF65-F5344CB8AC3E}">
        <p14:creationId xmlns:p14="http://schemas.microsoft.com/office/powerpoint/2010/main" val="1337863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learn about the system you need 3 core knowledge areas. Technical engineering to be able to</a:t>
            </a:r>
            <a:r>
              <a:rPr lang="en-US" baseline="0" dirty="0" smtClean="0"/>
              <a:t> model and understand the physical processes, spatial information to know where, when and what is happening, and spatial planning an governance to be able to use for interventions as well as predict socio economic drivers. For each an explanation follows</a:t>
            </a:r>
            <a:endParaRPr lang="en-US" dirty="0"/>
          </a:p>
        </p:txBody>
      </p:sp>
      <p:sp>
        <p:nvSpPr>
          <p:cNvPr id="4" name="Slide Number Placeholder 3"/>
          <p:cNvSpPr>
            <a:spLocks noGrp="1"/>
          </p:cNvSpPr>
          <p:nvPr>
            <p:ph type="sldNum" sz="quarter" idx="10"/>
          </p:nvPr>
        </p:nvSpPr>
        <p:spPr/>
        <p:txBody>
          <a:bodyPr/>
          <a:lstStyle/>
          <a:p>
            <a:fld id="{B94058F3-0903-4D0C-B235-DBA186BF1BE3}" type="slidenum">
              <a:rPr lang="en-US" smtClean="0"/>
              <a:t>4</a:t>
            </a:fld>
            <a:endParaRPr lang="en-US"/>
          </a:p>
        </p:txBody>
      </p:sp>
    </p:spTree>
    <p:extLst>
      <p:ext uri="{BB962C8B-B14F-4D97-AF65-F5344CB8AC3E}">
        <p14:creationId xmlns:p14="http://schemas.microsoft.com/office/powerpoint/2010/main" val="2651014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map is an example of where what is happening</a:t>
            </a:r>
            <a:r>
              <a:rPr lang="en-US" baseline="0" dirty="0" smtClean="0"/>
              <a:t> in time: It is Jakarta in Indonesia and it is slowly sinking: between 1974 and 2010 more than 4 meters due to the extraction of groundwater. </a:t>
            </a:r>
            <a:endParaRPr lang="en-US" dirty="0"/>
          </a:p>
        </p:txBody>
      </p:sp>
      <p:sp>
        <p:nvSpPr>
          <p:cNvPr id="4" name="Slide Number Placeholder 3"/>
          <p:cNvSpPr>
            <a:spLocks noGrp="1"/>
          </p:cNvSpPr>
          <p:nvPr>
            <p:ph type="sldNum" sz="quarter" idx="10"/>
          </p:nvPr>
        </p:nvSpPr>
        <p:spPr/>
        <p:txBody>
          <a:bodyPr/>
          <a:lstStyle/>
          <a:p>
            <a:fld id="{B94058F3-0903-4D0C-B235-DBA186BF1BE3}" type="slidenum">
              <a:rPr lang="en-US" smtClean="0"/>
              <a:t>5</a:t>
            </a:fld>
            <a:endParaRPr lang="en-US"/>
          </a:p>
        </p:txBody>
      </p:sp>
    </p:spTree>
    <p:extLst>
      <p:ext uri="{BB962C8B-B14F-4D97-AF65-F5344CB8AC3E}">
        <p14:creationId xmlns:p14="http://schemas.microsoft.com/office/powerpoint/2010/main" val="3025501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picture is a flood model simulation for the Kampala area</a:t>
            </a:r>
            <a:endParaRPr lang="en-US" dirty="0"/>
          </a:p>
        </p:txBody>
      </p:sp>
      <p:sp>
        <p:nvSpPr>
          <p:cNvPr id="4" name="Slide Number Placeholder 3"/>
          <p:cNvSpPr>
            <a:spLocks noGrp="1"/>
          </p:cNvSpPr>
          <p:nvPr>
            <p:ph type="sldNum" sz="quarter" idx="10"/>
          </p:nvPr>
        </p:nvSpPr>
        <p:spPr/>
        <p:txBody>
          <a:bodyPr/>
          <a:lstStyle/>
          <a:p>
            <a:fld id="{B94058F3-0903-4D0C-B235-DBA186BF1BE3}" type="slidenum">
              <a:rPr lang="en-US" smtClean="0"/>
              <a:t>6</a:t>
            </a:fld>
            <a:endParaRPr lang="en-US"/>
          </a:p>
        </p:txBody>
      </p:sp>
    </p:spTree>
    <p:extLst>
      <p:ext uri="{BB962C8B-B14F-4D97-AF65-F5344CB8AC3E}">
        <p14:creationId xmlns:p14="http://schemas.microsoft.com/office/powerpoint/2010/main" val="3959581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Socially</a:t>
            </a:r>
            <a:r>
              <a:rPr lang="en-US" baseline="0" dirty="0" smtClean="0"/>
              <a:t> robust interventions are those that are sustainable for the stakeholders involved. An example of non sustainable intervention is in Kampala the flood drainage that was build; it is not maintained and therefore does not solve the flooding problem. It increased the problems for the inhabitants of the city because they can not cross the drainage canal everywhere. An other example of a solution creating new problems.</a:t>
            </a:r>
            <a:endParaRPr lang="en-US" dirty="0"/>
          </a:p>
        </p:txBody>
      </p:sp>
      <p:sp>
        <p:nvSpPr>
          <p:cNvPr id="4" name="Slide Number Placeholder 3"/>
          <p:cNvSpPr>
            <a:spLocks noGrp="1"/>
          </p:cNvSpPr>
          <p:nvPr>
            <p:ph type="sldNum" sz="quarter" idx="10"/>
          </p:nvPr>
        </p:nvSpPr>
        <p:spPr/>
        <p:txBody>
          <a:bodyPr/>
          <a:lstStyle/>
          <a:p>
            <a:fld id="{B94058F3-0903-4D0C-B235-DBA186BF1BE3}" type="slidenum">
              <a:rPr lang="en-US" smtClean="0"/>
              <a:t>7</a:t>
            </a:fld>
            <a:endParaRPr lang="en-US"/>
          </a:p>
        </p:txBody>
      </p:sp>
    </p:spTree>
    <p:extLst>
      <p:ext uri="{BB962C8B-B14F-4D97-AF65-F5344CB8AC3E}">
        <p14:creationId xmlns:p14="http://schemas.microsoft.com/office/powerpoint/2010/main" val="1327685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Problem based – project led education:</a:t>
            </a:r>
          </a:p>
          <a:p>
            <a:pPr lvl="1"/>
            <a:r>
              <a:rPr lang="en-US" sz="2000" dirty="0" smtClean="0"/>
              <a:t>A mix of specialist lectures and project work</a:t>
            </a:r>
          </a:p>
          <a:p>
            <a:pPr lvl="1"/>
            <a:r>
              <a:rPr lang="en-US" sz="2000" dirty="0" smtClean="0"/>
              <a:t>Group and individual assignments for example “design a sustainable intervention”</a:t>
            </a:r>
          </a:p>
          <a:p>
            <a:pPr lvl="1"/>
            <a:r>
              <a:rPr lang="en-US" sz="2000" dirty="0" smtClean="0"/>
              <a:t>Find your specialism in the context of real life problems</a:t>
            </a:r>
          </a:p>
          <a:p>
            <a:pPr lvl="1"/>
            <a:r>
              <a:rPr lang="en-US" sz="2000" dirty="0" smtClean="0"/>
              <a:t>Project outcome discussed with professionals/stakeholders</a:t>
            </a:r>
          </a:p>
          <a:p>
            <a:pPr lvl="1"/>
            <a:endParaRPr lang="en-US" sz="2000" dirty="0" smtClean="0"/>
          </a:p>
          <a:p>
            <a:r>
              <a:rPr lang="en-US" dirty="0" smtClean="0"/>
              <a:t>International Class room:</a:t>
            </a:r>
          </a:p>
          <a:p>
            <a:pPr lvl="1"/>
            <a:r>
              <a:rPr lang="en-US" sz="2000" dirty="0" smtClean="0"/>
              <a:t>Mix between Dutch and international students from different backgrounds!</a:t>
            </a:r>
          </a:p>
          <a:p>
            <a:pPr marL="0" indent="0">
              <a:buNone/>
            </a:pPr>
            <a:endParaRPr lang="en-US" sz="2000" dirty="0" smtClean="0"/>
          </a:p>
          <a:p>
            <a:r>
              <a:rPr lang="en-US" dirty="0" smtClean="0"/>
              <a:t>Student Centered:</a:t>
            </a:r>
          </a:p>
          <a:p>
            <a:pPr lvl="1"/>
            <a:r>
              <a:rPr lang="en-US" sz="2000" dirty="0" smtClean="0"/>
              <a:t>Student responsibility to obtain the knowledge needed to solve the problem!</a:t>
            </a:r>
          </a:p>
          <a:p>
            <a:endParaRPr lang="en-US" dirty="0"/>
          </a:p>
        </p:txBody>
      </p:sp>
      <p:sp>
        <p:nvSpPr>
          <p:cNvPr id="4" name="Slide Number Placeholder 3"/>
          <p:cNvSpPr>
            <a:spLocks noGrp="1"/>
          </p:cNvSpPr>
          <p:nvPr>
            <p:ph type="sldNum" sz="quarter" idx="10"/>
          </p:nvPr>
        </p:nvSpPr>
        <p:spPr/>
        <p:txBody>
          <a:bodyPr/>
          <a:lstStyle/>
          <a:p>
            <a:fld id="{B94058F3-0903-4D0C-B235-DBA186BF1BE3}" type="slidenum">
              <a:rPr lang="en-US" smtClean="0"/>
              <a:t>8</a:t>
            </a:fld>
            <a:endParaRPr lang="en-US"/>
          </a:p>
        </p:txBody>
      </p:sp>
    </p:spTree>
    <p:extLst>
      <p:ext uri="{BB962C8B-B14F-4D97-AF65-F5344CB8AC3E}">
        <p14:creationId xmlns:p14="http://schemas.microsoft.com/office/powerpoint/2010/main" val="3422448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International (project) context</a:t>
            </a:r>
            <a:br>
              <a:rPr lang="en-US" dirty="0" smtClean="0"/>
            </a:br>
            <a:r>
              <a:rPr lang="en-US" sz="2000" dirty="0" smtClean="0"/>
              <a:t>(examples: Integrated flood management in Thailand, Earthquake aftermath in Nepal, East Africa food security, European climate change projects, </a:t>
            </a:r>
            <a:r>
              <a:rPr lang="en-US" sz="2000" dirty="0" err="1" smtClean="0"/>
              <a:t>UaV</a:t>
            </a:r>
            <a:r>
              <a:rPr lang="en-US" sz="2000" dirty="0" smtClean="0"/>
              <a:t> damage assessment)</a:t>
            </a:r>
          </a:p>
          <a:p>
            <a:r>
              <a:rPr lang="en-US" dirty="0" smtClean="0"/>
              <a:t>Go in depth in a problem related to: </a:t>
            </a:r>
          </a:p>
          <a:p>
            <a:pPr lvl="1"/>
            <a:r>
              <a:rPr lang="en-US" sz="2000" dirty="0" smtClean="0"/>
              <a:t>data and model quality, </a:t>
            </a:r>
          </a:p>
          <a:p>
            <a:pPr lvl="1"/>
            <a:r>
              <a:rPr lang="en-US" sz="2000" dirty="0" smtClean="0"/>
              <a:t>future predictions, </a:t>
            </a:r>
          </a:p>
          <a:p>
            <a:pPr lvl="1"/>
            <a:r>
              <a:rPr lang="en-US" sz="2000" dirty="0" smtClean="0"/>
              <a:t>governance issues, </a:t>
            </a:r>
          </a:p>
          <a:p>
            <a:pPr lvl="1"/>
            <a:r>
              <a:rPr lang="en-US" sz="2000" dirty="0" smtClean="0"/>
              <a:t>(geo) physical processes</a:t>
            </a:r>
          </a:p>
          <a:p>
            <a:pPr lvl="1"/>
            <a:r>
              <a:rPr lang="en-US" sz="2000" dirty="0" smtClean="0"/>
              <a:t>design/creation of a decision support system, </a:t>
            </a:r>
          </a:p>
          <a:p>
            <a:pPr lvl="1"/>
            <a:r>
              <a:rPr lang="en-US" sz="2000" dirty="0" smtClean="0"/>
              <a:t>data quality and uncertainty propagation </a:t>
            </a:r>
          </a:p>
          <a:p>
            <a:pPr lvl="1"/>
            <a:r>
              <a:rPr lang="en-US" sz="2000" dirty="0" smtClean="0"/>
              <a:t>….</a:t>
            </a:r>
          </a:p>
          <a:p>
            <a:endParaRPr lang="en-US" dirty="0"/>
          </a:p>
        </p:txBody>
      </p:sp>
      <p:sp>
        <p:nvSpPr>
          <p:cNvPr id="4" name="Slide Number Placeholder 3"/>
          <p:cNvSpPr>
            <a:spLocks noGrp="1"/>
          </p:cNvSpPr>
          <p:nvPr>
            <p:ph type="sldNum" sz="quarter" idx="10"/>
          </p:nvPr>
        </p:nvSpPr>
        <p:spPr/>
        <p:txBody>
          <a:bodyPr/>
          <a:lstStyle/>
          <a:p>
            <a:fld id="{B94058F3-0903-4D0C-B235-DBA186BF1BE3}" type="slidenum">
              <a:rPr lang="en-US" smtClean="0"/>
              <a:t>9</a:t>
            </a:fld>
            <a:endParaRPr lang="en-US"/>
          </a:p>
        </p:txBody>
      </p:sp>
    </p:spTree>
    <p:extLst>
      <p:ext uri="{BB962C8B-B14F-4D97-AF65-F5344CB8AC3E}">
        <p14:creationId xmlns:p14="http://schemas.microsoft.com/office/powerpoint/2010/main" val="16038038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328644" y="2177330"/>
            <a:ext cx="6786562" cy="1470025"/>
          </a:xfrm>
          <a:prstGeom prst="rect">
            <a:avLst/>
          </a:prstGeom>
        </p:spPr>
        <p:txBody>
          <a:bodyPr lIns="0" anchor="b"/>
          <a:lstStyle>
            <a:lvl1pPr>
              <a:lnSpc>
                <a:spcPts val="2500"/>
              </a:lnSpc>
              <a:defRPr cap="all" baseline="0">
                <a:solidFill>
                  <a:schemeClr val="bg1"/>
                </a:solidFill>
              </a:defRPr>
            </a:lvl1pPr>
          </a:lstStyle>
          <a:p>
            <a:r>
              <a:rPr lang="en-US" noProof="0" smtClean="0"/>
              <a:t>Click to edit Master title style</a:t>
            </a:r>
            <a:endParaRPr lang="en-US" noProof="0"/>
          </a:p>
        </p:txBody>
      </p:sp>
      <p:sp>
        <p:nvSpPr>
          <p:cNvPr id="5123" name="Rectangle 3"/>
          <p:cNvSpPr>
            <a:spLocks noGrp="1" noChangeArrowheads="1"/>
          </p:cNvSpPr>
          <p:nvPr>
            <p:ph type="subTitle" idx="1"/>
          </p:nvPr>
        </p:nvSpPr>
        <p:spPr>
          <a:xfrm>
            <a:off x="1328644" y="3567980"/>
            <a:ext cx="6788150" cy="1101725"/>
          </a:xfrm>
        </p:spPr>
        <p:txBody>
          <a:bodyPr lIns="0"/>
          <a:lstStyle>
            <a:lvl1pPr marL="0" indent="0">
              <a:buFont typeface="Wingdings" pitchFamily="2" charset="2"/>
              <a:buNone/>
              <a:defRPr cap="all" baseline="0">
                <a:solidFill>
                  <a:schemeClr val="bg1"/>
                </a:solidFill>
                <a:latin typeface="Arial Narrow" pitchFamily="34" charset="0"/>
              </a:defRPr>
            </a:lvl1pPr>
          </a:lstStyle>
          <a:p>
            <a:r>
              <a:rPr lang="en-US" noProof="0" smtClean="0"/>
              <a:t>Click to edit Master subtitle style</a:t>
            </a:r>
            <a:endParaRPr lang="en-US" noProof="0"/>
          </a:p>
        </p:txBody>
      </p:sp>
    </p:spTree>
    <p:extLst>
      <p:ext uri="{BB962C8B-B14F-4D97-AF65-F5344CB8AC3E}">
        <p14:creationId xmlns:p14="http://schemas.microsoft.com/office/powerpoint/2010/main" val="197496986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pPr fontAlgn="base">
              <a:spcBef>
                <a:spcPct val="0"/>
              </a:spcBef>
              <a:spcAft>
                <a:spcPct val="0"/>
              </a:spcAft>
            </a:pPr>
            <a:fld id="{65A2E979-DA4D-4BF5-931B-F24DE5A609BB}" type="slidenum">
              <a:rPr lang="en-US" sz="1400" smtClean="0">
                <a:solidFill>
                  <a:srgbClr val="000000"/>
                </a:solidFill>
              </a:rPr>
              <a:pPr fontAlgn="base">
                <a:spcBef>
                  <a:spcPct val="0"/>
                </a:spcBef>
                <a:spcAft>
                  <a:spcPct val="0"/>
                </a:spcAft>
              </a:pPr>
              <a:t>‹Nr.›</a:t>
            </a:fld>
            <a:endParaRPr lang="en-US" sz="1400">
              <a:solidFill>
                <a:srgbClr val="000000"/>
              </a:solidFill>
            </a:endParaRPr>
          </a:p>
        </p:txBody>
      </p:sp>
    </p:spTree>
    <p:extLst>
      <p:ext uri="{BB962C8B-B14F-4D97-AF65-F5344CB8AC3E}">
        <p14:creationId xmlns:p14="http://schemas.microsoft.com/office/powerpoint/2010/main" val="4106083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328644" y="2177330"/>
            <a:ext cx="6786562" cy="1470025"/>
          </a:xfrm>
          <a:prstGeom prst="rect">
            <a:avLst/>
          </a:prstGeom>
        </p:spPr>
        <p:txBody>
          <a:bodyPr lIns="0" anchor="b"/>
          <a:lstStyle>
            <a:lvl1pPr>
              <a:lnSpc>
                <a:spcPts val="2500"/>
              </a:lnSpc>
              <a:defRPr cap="all" baseline="0">
                <a:solidFill>
                  <a:schemeClr val="bg1"/>
                </a:solidFill>
              </a:defRPr>
            </a:lvl1pPr>
          </a:lstStyle>
          <a:p>
            <a:r>
              <a:rPr lang="en-US" noProof="0" smtClean="0"/>
              <a:t>Click to edit Master title style</a:t>
            </a:r>
            <a:endParaRPr lang="en-US" noProof="0"/>
          </a:p>
        </p:txBody>
      </p:sp>
      <p:sp>
        <p:nvSpPr>
          <p:cNvPr id="5123" name="Rectangle 3"/>
          <p:cNvSpPr>
            <a:spLocks noGrp="1" noChangeArrowheads="1"/>
          </p:cNvSpPr>
          <p:nvPr>
            <p:ph type="subTitle" idx="1"/>
          </p:nvPr>
        </p:nvSpPr>
        <p:spPr>
          <a:xfrm>
            <a:off x="1328644" y="3567980"/>
            <a:ext cx="6788150" cy="1101725"/>
          </a:xfrm>
        </p:spPr>
        <p:txBody>
          <a:bodyPr lIns="0"/>
          <a:lstStyle>
            <a:lvl1pPr marL="0" indent="0">
              <a:buFont typeface="Wingdings" pitchFamily="2" charset="2"/>
              <a:buNone/>
              <a:defRPr cap="all" baseline="0">
                <a:solidFill>
                  <a:schemeClr val="bg1"/>
                </a:solidFill>
                <a:latin typeface="Arial Narrow" pitchFamily="34" charset="0"/>
              </a:defRPr>
            </a:lvl1pPr>
          </a:lstStyle>
          <a:p>
            <a:r>
              <a:rPr lang="en-US" noProof="0" smtClean="0"/>
              <a:t>Click to edit Master subtitle style</a:t>
            </a:r>
            <a:endParaRPr lang="en-US" noProof="0"/>
          </a:p>
        </p:txBody>
      </p:sp>
    </p:spTree>
    <p:extLst>
      <p:ext uri="{BB962C8B-B14F-4D97-AF65-F5344CB8AC3E}">
        <p14:creationId xmlns:p14="http://schemas.microsoft.com/office/powerpoint/2010/main" val="92123775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cap="all" baseline="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400"/>
            </a:lvl2pPr>
            <a:lvl3pPr>
              <a:defRPr sz="2400"/>
            </a:lvl3pPr>
            <a:lvl4pPr>
              <a:defRPr sz="2400"/>
            </a:lvl4pPr>
            <a:lvl5pP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fld id="{24E8FB94-DAEE-426C-A752-70DDD7A57372}"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4159993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baseline="0"/>
            </a:lvl1pPr>
          </a:lstStyle>
          <a:p>
            <a:r>
              <a:rPr lang="en-US" smtClean="0"/>
              <a:t>Click to edit Master title style</a:t>
            </a:r>
            <a:endParaRPr lang="en-US" dirty="0"/>
          </a:p>
        </p:txBody>
      </p:sp>
      <p:sp>
        <p:nvSpPr>
          <p:cNvPr id="3" name="Rectangle 5"/>
          <p:cNvSpPr>
            <a:spLocks noGrp="1" noChangeArrowheads="1"/>
          </p:cNvSpPr>
          <p:nvPr>
            <p:ph type="ftr" sz="quarter" idx="10"/>
          </p:nvPr>
        </p:nvSpPr>
        <p:spPr>
          <a:xfrm>
            <a:off x="755650" y="6564313"/>
            <a:ext cx="7704138" cy="296862"/>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endParaRPr lang="en-US" sz="1400">
              <a:solidFill>
                <a:srgbClr val="000000"/>
              </a:solidFill>
            </a:endParaRPr>
          </a:p>
        </p:txBody>
      </p:sp>
    </p:spTree>
    <p:extLst>
      <p:ext uri="{BB962C8B-B14F-4D97-AF65-F5344CB8AC3E}">
        <p14:creationId xmlns:p14="http://schemas.microsoft.com/office/powerpoint/2010/main" val="3575621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bulleted list, no ITC style element 2011">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1" name="Date Placeholder 10"/>
          <p:cNvSpPr>
            <a:spLocks noGrp="1"/>
          </p:cNvSpPr>
          <p:nvPr>
            <p:ph type="dt" sz="half" idx="15"/>
          </p:nvPr>
        </p:nvSpPr>
        <p:spPr>
          <a:xfrm>
            <a:off x="7572375" y="6402388"/>
            <a:ext cx="936625" cy="476250"/>
          </a:xfrm>
          <a:prstGeom prst="rect">
            <a:avLst/>
          </a:prstGeom>
        </p:spPr>
        <p:txBody>
          <a:bodyPr/>
          <a:lstStyle/>
          <a:p>
            <a:pPr fontAlgn="base">
              <a:spcBef>
                <a:spcPct val="0"/>
              </a:spcBef>
              <a:spcAft>
                <a:spcPct val="0"/>
              </a:spcAft>
            </a:pPr>
            <a:fld id="{680D26BC-4F0E-4CA9-9BA5-A7250296FE04}" type="datetime1">
              <a:rPr lang="en-GB" sz="1400" smtClean="0">
                <a:solidFill>
                  <a:srgbClr val="000000"/>
                </a:solidFill>
              </a:rPr>
              <a:pPr fontAlgn="base">
                <a:spcBef>
                  <a:spcPct val="0"/>
                </a:spcBef>
                <a:spcAft>
                  <a:spcPct val="0"/>
                </a:spcAft>
              </a:pPr>
              <a:t>11/10/2018</a:t>
            </a:fld>
            <a:endParaRPr lang="nl-NL" sz="1400" dirty="0">
              <a:solidFill>
                <a:srgbClr val="000000"/>
              </a:solidFill>
            </a:endParaRPr>
          </a:p>
        </p:txBody>
      </p:sp>
      <p:sp>
        <p:nvSpPr>
          <p:cNvPr id="12" name="Slide Number Placeholder 11"/>
          <p:cNvSpPr>
            <a:spLocks noGrp="1"/>
          </p:cNvSpPr>
          <p:nvPr>
            <p:ph type="sldNum" sz="quarter" idx="16"/>
          </p:nvPr>
        </p:nvSpPr>
        <p:spPr/>
        <p:txBody>
          <a:bodyPr/>
          <a:lstStyle/>
          <a:p>
            <a:fld id="{D818A380-CEF3-4FA4-B905-6E6A3B62A7C3}" type="slidenum">
              <a:rPr lang="nl-NL" smtClean="0">
                <a:solidFill>
                  <a:srgbClr val="000000"/>
                </a:solidFill>
              </a:rPr>
              <a:pPr/>
              <a:t>‹Nr.›</a:t>
            </a:fld>
            <a:endParaRPr lang="nl-NL">
              <a:solidFill>
                <a:srgbClr val="000000"/>
              </a:solidFill>
            </a:endParaRPr>
          </a:p>
        </p:txBody>
      </p:sp>
      <p:sp>
        <p:nvSpPr>
          <p:cNvPr id="13" name="Footer Placeholder 12"/>
          <p:cNvSpPr>
            <a:spLocks noGrp="1"/>
          </p:cNvSpPr>
          <p:nvPr>
            <p:ph type="ftr" sz="quarter" idx="17"/>
          </p:nvPr>
        </p:nvSpPr>
        <p:spPr>
          <a:xfrm>
            <a:off x="3540125" y="6402388"/>
            <a:ext cx="4032250" cy="476250"/>
          </a:xfrm>
          <a:prstGeom prst="rect">
            <a:avLst/>
          </a:prstGeom>
        </p:spPr>
        <p:txBody>
          <a:bodyPr/>
          <a:lstStyle/>
          <a:p>
            <a:pPr fontAlgn="base">
              <a:spcBef>
                <a:spcPct val="0"/>
              </a:spcBef>
              <a:spcAft>
                <a:spcPct val="0"/>
              </a:spcAft>
            </a:pPr>
            <a:endParaRPr lang="nl-NL" sz="1400">
              <a:solidFill>
                <a:srgbClr val="000000"/>
              </a:solidFill>
            </a:endParaRPr>
          </a:p>
        </p:txBody>
      </p:sp>
      <p:sp>
        <p:nvSpPr>
          <p:cNvPr id="7" name="Title 3"/>
          <p:cNvSpPr>
            <a:spLocks noGrp="1"/>
          </p:cNvSpPr>
          <p:nvPr>
            <p:ph type="title" hasCustomPrompt="1"/>
          </p:nvPr>
        </p:nvSpPr>
        <p:spPr>
          <a:xfrm>
            <a:off x="1088982" y="396770"/>
            <a:ext cx="7776000" cy="734400"/>
          </a:xfrm>
          <a:prstGeom prst="rect">
            <a:avLst/>
          </a:prstGeom>
        </p:spPr>
        <p:txBody>
          <a:bodyPr lIns="0" tIns="0" rIns="0" bIns="0" anchor="b" anchorCtr="0"/>
          <a:lstStyle>
            <a:lvl1pPr>
              <a:lnSpc>
                <a:spcPts val="2500"/>
              </a:lnSpc>
              <a:spcBef>
                <a:spcPts val="624"/>
              </a:spcBef>
              <a:defRPr sz="2600" cap="all" baseline="0"/>
            </a:lvl1pPr>
          </a:lstStyle>
          <a:p>
            <a:r>
              <a:rPr lang="en-US" dirty="0" smtClean="0"/>
              <a:t>Click here and type the title </a:t>
            </a:r>
            <a:endParaRPr lang="en-US" dirty="0"/>
          </a:p>
        </p:txBody>
      </p:sp>
    </p:spTree>
    <p:extLst>
      <p:ext uri="{BB962C8B-B14F-4D97-AF65-F5344CB8AC3E}">
        <p14:creationId xmlns:p14="http://schemas.microsoft.com/office/powerpoint/2010/main" val="3200542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7572375" y="6402388"/>
            <a:ext cx="936625" cy="476250"/>
          </a:xfrm>
          <a:prstGeom prst="rect">
            <a:avLst/>
          </a:prstGeom>
        </p:spPr>
        <p:txBody>
          <a:bodyPr/>
          <a:lstStyle>
            <a:lvl1pPr>
              <a:defRPr/>
            </a:lvl1pPr>
          </a:lstStyle>
          <a:p>
            <a:pPr fontAlgn="base">
              <a:spcBef>
                <a:spcPct val="0"/>
              </a:spcBef>
              <a:spcAft>
                <a:spcPct val="0"/>
              </a:spcAft>
              <a:defRPr/>
            </a:pPr>
            <a:fld id="{97EEB6FE-3D0E-496E-8FE7-85FB72D50228}" type="datetime1">
              <a:rPr lang="en-US" sz="1400">
                <a:solidFill>
                  <a:srgbClr val="000000"/>
                </a:solidFill>
              </a:rPr>
              <a:pPr fontAlgn="base">
                <a:spcBef>
                  <a:spcPct val="0"/>
                </a:spcBef>
                <a:spcAft>
                  <a:spcPct val="0"/>
                </a:spcAft>
                <a:defRPr/>
              </a:pPr>
              <a:t>10/11/2018</a:t>
            </a:fld>
            <a:endParaRPr lang="en-US" sz="1400">
              <a:solidFill>
                <a:srgbClr val="000000"/>
              </a:solidFill>
            </a:endParaRPr>
          </a:p>
        </p:txBody>
      </p:sp>
      <p:sp>
        <p:nvSpPr>
          <p:cNvPr id="3" name="Rectangle 3"/>
          <p:cNvSpPr>
            <a:spLocks noGrp="1" noChangeArrowheads="1"/>
          </p:cNvSpPr>
          <p:nvPr>
            <p:ph type="ftr" sz="quarter" idx="11"/>
          </p:nvPr>
        </p:nvSpPr>
        <p:spPr>
          <a:xfrm>
            <a:off x="3635375" y="6613525"/>
            <a:ext cx="3937000" cy="265113"/>
          </a:xfrm>
          <a:prstGeom prst="rect">
            <a:avLst/>
          </a:prstGeom>
        </p:spPr>
        <p:txBody>
          <a:bodyPr/>
          <a:lstStyle>
            <a:lvl1pPr>
              <a:defRPr b="1"/>
            </a:lvl1pPr>
          </a:lstStyle>
          <a:p>
            <a:pPr fontAlgn="base">
              <a:spcBef>
                <a:spcPct val="0"/>
              </a:spcBef>
              <a:spcAft>
                <a:spcPct val="0"/>
              </a:spcAft>
              <a:defRPr/>
            </a:pPr>
            <a:r>
              <a:rPr lang="en-GB" sz="1400">
                <a:solidFill>
                  <a:srgbClr val="000000"/>
                </a:solidFill>
              </a:rPr>
              <a:t>Space Technology for Risk Mapping &amp; Assessment - Beijing 2013</a:t>
            </a:r>
            <a:endParaRPr lang="en-US" sz="1400" b="0" dirty="0">
              <a:solidFill>
                <a:srgbClr val="000000"/>
              </a:solidFill>
            </a:endParaRPr>
          </a:p>
        </p:txBody>
      </p:sp>
      <p:sp>
        <p:nvSpPr>
          <p:cNvPr id="4" name="Rectangle 4"/>
          <p:cNvSpPr>
            <a:spLocks noGrp="1" noChangeArrowheads="1"/>
          </p:cNvSpPr>
          <p:nvPr>
            <p:ph type="sldNum" sz="quarter" idx="12"/>
          </p:nvPr>
        </p:nvSpPr>
        <p:spPr/>
        <p:txBody>
          <a:bodyPr/>
          <a:lstStyle>
            <a:lvl1pPr>
              <a:defRPr/>
            </a:lvl1pPr>
          </a:lstStyle>
          <a:p>
            <a:pPr>
              <a:defRPr/>
            </a:pPr>
            <a:fld id="{6F962534-5EC4-40DC-9F81-5E8474C0B220}"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82452851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hapter slide">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1676400"/>
            <a:ext cx="7801200" cy="4495800"/>
          </a:xfrm>
        </p:spPr>
        <p:txBody>
          <a:bodyPr/>
          <a:lstStyle>
            <a:lvl2pPr marL="538163" indent="-280988">
              <a:buFont typeface="Arial" pitchFamily="34" charset="0"/>
              <a:buChar char="−"/>
              <a:defRPr/>
            </a:lvl2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3" name="Tijdelijke aanduiding voor tekst 13"/>
          <p:cNvSpPr>
            <a:spLocks noGrp="1"/>
          </p:cNvSpPr>
          <p:nvPr>
            <p:ph type="body" sz="quarter" idx="13" hasCustomPrompt="1"/>
          </p:nvPr>
        </p:nvSpPr>
        <p:spPr>
          <a:xfrm>
            <a:off x="1082902" y="304800"/>
            <a:ext cx="7775378" cy="732985"/>
          </a:xfrm>
        </p:spPr>
        <p:txBody>
          <a:bodyPr lIns="0" tIns="0" rIns="0" bIns="0" anchor="b" anchorCtr="0"/>
          <a:lstStyle>
            <a:lvl1pPr marL="0" indent="0">
              <a:buNone/>
              <a:defRPr sz="2600" b="1" cap="small" baseline="0">
                <a:latin typeface="+mj-lt"/>
              </a:defRPr>
            </a:lvl1pPr>
          </a:lstStyle>
          <a:p>
            <a:pPr lvl="0"/>
            <a:r>
              <a:rPr lang="en-US" noProof="0" dirty="0" smtClean="0"/>
              <a:t>Click here and type the title</a:t>
            </a:r>
          </a:p>
        </p:txBody>
      </p:sp>
    </p:spTree>
    <p:extLst>
      <p:ext uri="{BB962C8B-B14F-4D97-AF65-F5344CB8AC3E}">
        <p14:creationId xmlns:p14="http://schemas.microsoft.com/office/powerpoint/2010/main" val="215190446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lte and bulleted list 2011">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088982" y="396770"/>
            <a:ext cx="7776000" cy="734400"/>
          </a:xfrm>
          <a:prstGeom prst="rect">
            <a:avLst/>
          </a:prstGeom>
        </p:spPr>
        <p:txBody>
          <a:bodyPr lIns="0" tIns="0" rIns="0" bIns="0" anchor="b" anchorCtr="0"/>
          <a:lstStyle>
            <a:lvl1pPr>
              <a:lnSpc>
                <a:spcPts val="2500"/>
              </a:lnSpc>
              <a:spcBef>
                <a:spcPts val="624"/>
              </a:spcBef>
              <a:defRPr sz="2600" cap="all" baseline="0"/>
            </a:lvl1pPr>
          </a:lstStyle>
          <a:p>
            <a:r>
              <a:rPr lang="en-US" dirty="0" smtClean="0"/>
              <a:t>Click here and type the title </a:t>
            </a:r>
            <a:endParaRPr lang="en-US" dirty="0"/>
          </a:p>
        </p:txBody>
      </p:sp>
      <p:sp>
        <p:nvSpPr>
          <p:cNvPr id="8" name="Rectangle 3"/>
          <p:cNvSpPr>
            <a:spLocks noGrp="1" noChangeArrowheads="1"/>
          </p:cNvSpPr>
          <p:nvPr>
            <p:ph idx="1"/>
          </p:nvPr>
        </p:nvSpPr>
        <p:spPr bwMode="auto">
          <a:xfrm>
            <a:off x="1080000" y="1577500"/>
            <a:ext cx="7801200" cy="4587804"/>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2" name="Date Placeholder 1"/>
          <p:cNvSpPr>
            <a:spLocks noGrp="1"/>
          </p:cNvSpPr>
          <p:nvPr>
            <p:ph type="dt" sz="half" idx="10"/>
          </p:nvPr>
        </p:nvSpPr>
        <p:spPr>
          <a:xfrm>
            <a:off x="7572375" y="6402388"/>
            <a:ext cx="936625" cy="476250"/>
          </a:xfrm>
          <a:prstGeom prst="rect">
            <a:avLst/>
          </a:prstGeom>
        </p:spPr>
        <p:txBody>
          <a:bodyPr/>
          <a:lstStyle/>
          <a:p>
            <a:pPr fontAlgn="base">
              <a:spcBef>
                <a:spcPct val="0"/>
              </a:spcBef>
              <a:spcAft>
                <a:spcPct val="0"/>
              </a:spcAft>
            </a:pPr>
            <a:fld id="{B5525A75-4F9A-4C88-A8AB-45E8DC3B9944}" type="datetime1">
              <a:rPr lang="en-GB" sz="1400" smtClean="0">
                <a:solidFill>
                  <a:srgbClr val="000000"/>
                </a:solidFill>
              </a:rPr>
              <a:pPr fontAlgn="base">
                <a:spcBef>
                  <a:spcPct val="0"/>
                </a:spcBef>
                <a:spcAft>
                  <a:spcPct val="0"/>
                </a:spcAft>
              </a:pPr>
              <a:t>11/10/2018</a:t>
            </a:fld>
            <a:endParaRPr lang="nl-NL" sz="1400">
              <a:solidFill>
                <a:srgbClr val="000000"/>
              </a:solidFill>
            </a:endParaRPr>
          </a:p>
        </p:txBody>
      </p:sp>
      <p:sp>
        <p:nvSpPr>
          <p:cNvPr id="3" name="Footer Placeholder 2"/>
          <p:cNvSpPr>
            <a:spLocks noGrp="1"/>
          </p:cNvSpPr>
          <p:nvPr>
            <p:ph type="ftr" sz="quarter" idx="11"/>
          </p:nvPr>
        </p:nvSpPr>
        <p:spPr>
          <a:xfrm>
            <a:off x="3540125" y="6402388"/>
            <a:ext cx="4032250" cy="476250"/>
          </a:xfrm>
          <a:prstGeom prst="rect">
            <a:avLst/>
          </a:prstGeom>
        </p:spPr>
        <p:txBody>
          <a:bodyPr/>
          <a:lstStyle/>
          <a:p>
            <a:pPr fontAlgn="base">
              <a:spcBef>
                <a:spcPct val="0"/>
              </a:spcBef>
              <a:spcAft>
                <a:spcPct val="0"/>
              </a:spcAft>
            </a:pPr>
            <a:endParaRPr lang="nl-NL" sz="1400">
              <a:solidFill>
                <a:srgbClr val="000000"/>
              </a:solidFill>
            </a:endParaRPr>
          </a:p>
        </p:txBody>
      </p:sp>
      <p:sp>
        <p:nvSpPr>
          <p:cNvPr id="7" name="Slide Number Placeholder 6"/>
          <p:cNvSpPr>
            <a:spLocks noGrp="1"/>
          </p:cNvSpPr>
          <p:nvPr>
            <p:ph type="sldNum" sz="quarter" idx="12"/>
          </p:nvPr>
        </p:nvSpPr>
        <p:spPr/>
        <p:txBody>
          <a:bodyPr/>
          <a:lstStyle/>
          <a:p>
            <a:pPr>
              <a:defRPr/>
            </a:pPr>
            <a:fld id="{84DBCC3C-DC11-46C9-BDBA-26CBF3CE03D2}" type="slidenum">
              <a:rPr lang="en-US" smtClean="0">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0249711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cap="all" baseline="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400"/>
            </a:lvl2pPr>
            <a:lvl3pPr>
              <a:defRPr sz="2400"/>
            </a:lvl3pPr>
            <a:lvl4pPr>
              <a:defRPr sz="2400"/>
            </a:lvl4pPr>
            <a:lvl5pP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fld id="{24E8FB94-DAEE-426C-A752-70DDD7A57372}"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256145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baseline="0"/>
            </a:lvl1pPr>
          </a:lstStyle>
          <a:p>
            <a:r>
              <a:rPr lang="en-US" smtClean="0"/>
              <a:t>Click to edit Master title style</a:t>
            </a:r>
            <a:endParaRPr lang="en-US" dirty="0"/>
          </a:p>
        </p:txBody>
      </p:sp>
      <p:sp>
        <p:nvSpPr>
          <p:cNvPr id="3" name="Rectangle 5"/>
          <p:cNvSpPr>
            <a:spLocks noGrp="1" noChangeArrowheads="1"/>
          </p:cNvSpPr>
          <p:nvPr>
            <p:ph type="ftr" sz="quarter" idx="10"/>
          </p:nvPr>
        </p:nvSpPr>
        <p:spPr>
          <a:xfrm>
            <a:off x="755650" y="6564313"/>
            <a:ext cx="7704138" cy="296862"/>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endParaRPr lang="en-US" sz="1400">
              <a:solidFill>
                <a:srgbClr val="000000"/>
              </a:solidFill>
            </a:endParaRPr>
          </a:p>
        </p:txBody>
      </p:sp>
    </p:spTree>
    <p:extLst>
      <p:ext uri="{BB962C8B-B14F-4D97-AF65-F5344CB8AC3E}">
        <p14:creationId xmlns:p14="http://schemas.microsoft.com/office/powerpoint/2010/main" val="3113561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hapter slide">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3" name="Tijdelijke aanduiding voor tekst 13"/>
          <p:cNvSpPr>
            <a:spLocks noGrp="1"/>
          </p:cNvSpPr>
          <p:nvPr>
            <p:ph type="body" sz="quarter" idx="13"/>
          </p:nvPr>
        </p:nvSpPr>
        <p:spPr>
          <a:xfrm>
            <a:off x="1082902" y="500042"/>
            <a:ext cx="7775378" cy="732985"/>
          </a:xfrm>
        </p:spPr>
        <p:txBody>
          <a:bodyPr tIns="0" rIns="0" bIns="0" anchor="b"/>
          <a:lstStyle>
            <a:lvl1pPr marL="0" indent="0">
              <a:buNone/>
              <a:defRPr sz="2600" b="1" cap="all" baseline="0">
                <a:latin typeface="+mj-lt"/>
              </a:defRPr>
            </a:lvl1pPr>
          </a:lstStyle>
          <a:p>
            <a:pPr lvl="0"/>
            <a:r>
              <a:rPr lang="en-US" noProof="0" smtClean="0"/>
              <a:t>Click to edit Master text styles</a:t>
            </a:r>
          </a:p>
        </p:txBody>
      </p:sp>
      <p:sp>
        <p:nvSpPr>
          <p:cNvPr id="14" name="Tijdelijke aanduiding voor tekst 15"/>
          <p:cNvSpPr>
            <a:spLocks noGrp="1"/>
          </p:cNvSpPr>
          <p:nvPr>
            <p:ph type="body" sz="quarter" idx="14"/>
          </p:nvPr>
        </p:nvSpPr>
        <p:spPr>
          <a:xfrm>
            <a:off x="1082887" y="1226814"/>
            <a:ext cx="7775393" cy="285750"/>
          </a:xfrm>
        </p:spPr>
        <p:txBody>
          <a:bodyPr tIns="0" rIns="0" bIns="0" anchor="b"/>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smtClean="0"/>
              <a:t>Click to edit Master text styles</a:t>
            </a:r>
          </a:p>
        </p:txBody>
      </p:sp>
      <p:sp>
        <p:nvSpPr>
          <p:cNvPr id="6" name="Tijdelijke aanduiding voor voettekst 4"/>
          <p:cNvSpPr>
            <a:spLocks noGrp="1"/>
          </p:cNvSpPr>
          <p:nvPr>
            <p:ph type="ftr" sz="quarter" idx="15"/>
          </p:nvPr>
        </p:nvSpPr>
        <p:spPr>
          <a:xfrm>
            <a:off x="3540125" y="6402388"/>
            <a:ext cx="4032250" cy="476250"/>
          </a:xfrm>
          <a:prstGeom prst="rect">
            <a:avLst/>
          </a:prstGeom>
        </p:spPr>
        <p:txBody>
          <a:bodyPr/>
          <a:lstStyle>
            <a:lvl1pPr>
              <a:defRPr sz="1000"/>
            </a:lvl1pPr>
          </a:lstStyle>
          <a:p>
            <a:pPr fontAlgn="base">
              <a:spcBef>
                <a:spcPct val="0"/>
              </a:spcBef>
              <a:spcAft>
                <a:spcPct val="0"/>
              </a:spcAft>
              <a:defRPr/>
            </a:pPr>
            <a:r>
              <a:rPr lang="en-US">
                <a:solidFill>
                  <a:srgbClr val="000000"/>
                </a:solidFill>
              </a:rPr>
              <a:t>To modify choose 'Insert' then 'Header and footer'</a:t>
            </a:r>
          </a:p>
        </p:txBody>
      </p:sp>
      <p:sp>
        <p:nvSpPr>
          <p:cNvPr id="7" name="Tijdelijke aanduiding voor dianummer 5"/>
          <p:cNvSpPr>
            <a:spLocks noGrp="1"/>
          </p:cNvSpPr>
          <p:nvPr>
            <p:ph type="sldNum" sz="quarter" idx="16"/>
          </p:nvPr>
        </p:nvSpPr>
        <p:spPr/>
        <p:txBody>
          <a:bodyPr/>
          <a:lstStyle>
            <a:lvl1pPr>
              <a:defRPr/>
            </a:lvl1pPr>
          </a:lstStyle>
          <a:p>
            <a:fld id="{C274251E-1806-4F90-97B5-8BA39ADE33C4}" type="slidenum">
              <a:rPr lang="en-US">
                <a:solidFill>
                  <a:srgbClr val="000000"/>
                </a:solidFill>
              </a:rPr>
              <a:pPr/>
              <a:t>‹Nr.›</a:t>
            </a:fld>
            <a:endParaRPr lang="en-US">
              <a:solidFill>
                <a:srgbClr val="000000"/>
              </a:solidFill>
            </a:endParaRPr>
          </a:p>
        </p:txBody>
      </p:sp>
      <p:sp>
        <p:nvSpPr>
          <p:cNvPr id="8" name="Date Placeholder 10"/>
          <p:cNvSpPr>
            <a:spLocks noGrp="1"/>
          </p:cNvSpPr>
          <p:nvPr>
            <p:ph type="dt" sz="half" idx="17"/>
          </p:nvPr>
        </p:nvSpPr>
        <p:spPr>
          <a:xfrm>
            <a:off x="7572375" y="6402388"/>
            <a:ext cx="936625"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1A942209-DF32-4EE0-8DCD-867D03F1F120}" type="datetime1">
              <a:rPr lang="en-GB" sz="1400">
                <a:solidFill>
                  <a:srgbClr val="000000"/>
                </a:solidFill>
              </a:rPr>
              <a:pPr fontAlgn="base">
                <a:spcBef>
                  <a:spcPct val="0"/>
                </a:spcBef>
                <a:spcAft>
                  <a:spcPct val="0"/>
                </a:spcAft>
              </a:pPr>
              <a:t>11/10/2018</a:t>
            </a:fld>
            <a:endParaRPr lang="nl-NL" sz="1400">
              <a:solidFill>
                <a:srgbClr val="000000"/>
              </a:solidFill>
            </a:endParaRPr>
          </a:p>
        </p:txBody>
      </p:sp>
    </p:spTree>
    <p:extLst>
      <p:ext uri="{BB962C8B-B14F-4D97-AF65-F5344CB8AC3E}">
        <p14:creationId xmlns:p14="http://schemas.microsoft.com/office/powerpoint/2010/main" val="701447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bulleted list, no ITC style element 2011">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1" name="Date Placeholder 10"/>
          <p:cNvSpPr>
            <a:spLocks noGrp="1"/>
          </p:cNvSpPr>
          <p:nvPr>
            <p:ph type="dt" sz="half" idx="15"/>
          </p:nvPr>
        </p:nvSpPr>
        <p:spPr>
          <a:xfrm>
            <a:off x="7572375" y="6402388"/>
            <a:ext cx="936625" cy="476250"/>
          </a:xfrm>
          <a:prstGeom prst="rect">
            <a:avLst/>
          </a:prstGeom>
        </p:spPr>
        <p:txBody>
          <a:bodyPr/>
          <a:lstStyle/>
          <a:p>
            <a:pPr fontAlgn="base">
              <a:spcBef>
                <a:spcPct val="0"/>
              </a:spcBef>
              <a:spcAft>
                <a:spcPct val="0"/>
              </a:spcAft>
            </a:pPr>
            <a:fld id="{680D26BC-4F0E-4CA9-9BA5-A7250296FE04}" type="datetime1">
              <a:rPr lang="en-GB" sz="1400" smtClean="0">
                <a:solidFill>
                  <a:srgbClr val="000000"/>
                </a:solidFill>
              </a:rPr>
              <a:pPr fontAlgn="base">
                <a:spcBef>
                  <a:spcPct val="0"/>
                </a:spcBef>
                <a:spcAft>
                  <a:spcPct val="0"/>
                </a:spcAft>
              </a:pPr>
              <a:t>11/10/2018</a:t>
            </a:fld>
            <a:endParaRPr lang="nl-NL" sz="1400" dirty="0">
              <a:solidFill>
                <a:srgbClr val="000000"/>
              </a:solidFill>
            </a:endParaRPr>
          </a:p>
        </p:txBody>
      </p:sp>
      <p:sp>
        <p:nvSpPr>
          <p:cNvPr id="12" name="Slide Number Placeholder 11"/>
          <p:cNvSpPr>
            <a:spLocks noGrp="1"/>
          </p:cNvSpPr>
          <p:nvPr>
            <p:ph type="sldNum" sz="quarter" idx="16"/>
          </p:nvPr>
        </p:nvSpPr>
        <p:spPr/>
        <p:txBody>
          <a:bodyPr/>
          <a:lstStyle/>
          <a:p>
            <a:fld id="{D818A380-CEF3-4FA4-B905-6E6A3B62A7C3}" type="slidenum">
              <a:rPr lang="nl-NL" smtClean="0">
                <a:solidFill>
                  <a:srgbClr val="000000"/>
                </a:solidFill>
              </a:rPr>
              <a:pPr/>
              <a:t>‹Nr.›</a:t>
            </a:fld>
            <a:endParaRPr lang="nl-NL">
              <a:solidFill>
                <a:srgbClr val="000000"/>
              </a:solidFill>
            </a:endParaRPr>
          </a:p>
        </p:txBody>
      </p:sp>
      <p:sp>
        <p:nvSpPr>
          <p:cNvPr id="13" name="Footer Placeholder 12"/>
          <p:cNvSpPr>
            <a:spLocks noGrp="1"/>
          </p:cNvSpPr>
          <p:nvPr>
            <p:ph type="ftr" sz="quarter" idx="17"/>
          </p:nvPr>
        </p:nvSpPr>
        <p:spPr>
          <a:xfrm>
            <a:off x="3540125" y="6402388"/>
            <a:ext cx="4032250" cy="476250"/>
          </a:xfrm>
          <a:prstGeom prst="rect">
            <a:avLst/>
          </a:prstGeom>
        </p:spPr>
        <p:txBody>
          <a:bodyPr/>
          <a:lstStyle/>
          <a:p>
            <a:pPr fontAlgn="base">
              <a:spcBef>
                <a:spcPct val="0"/>
              </a:spcBef>
              <a:spcAft>
                <a:spcPct val="0"/>
              </a:spcAft>
            </a:pPr>
            <a:endParaRPr lang="nl-NL" sz="1400">
              <a:solidFill>
                <a:srgbClr val="000000"/>
              </a:solidFill>
            </a:endParaRPr>
          </a:p>
        </p:txBody>
      </p:sp>
      <p:sp>
        <p:nvSpPr>
          <p:cNvPr id="7" name="Title 3"/>
          <p:cNvSpPr>
            <a:spLocks noGrp="1"/>
          </p:cNvSpPr>
          <p:nvPr>
            <p:ph type="title" hasCustomPrompt="1"/>
          </p:nvPr>
        </p:nvSpPr>
        <p:spPr>
          <a:xfrm>
            <a:off x="1088982" y="396770"/>
            <a:ext cx="7776000" cy="734400"/>
          </a:xfrm>
          <a:prstGeom prst="rect">
            <a:avLst/>
          </a:prstGeom>
        </p:spPr>
        <p:txBody>
          <a:bodyPr lIns="0" tIns="0" rIns="0" bIns="0" anchor="b" anchorCtr="0"/>
          <a:lstStyle>
            <a:lvl1pPr>
              <a:lnSpc>
                <a:spcPts val="2500"/>
              </a:lnSpc>
              <a:spcBef>
                <a:spcPts val="624"/>
              </a:spcBef>
              <a:defRPr sz="2600" cap="all" baseline="0"/>
            </a:lvl1pPr>
          </a:lstStyle>
          <a:p>
            <a:r>
              <a:rPr lang="en-US" dirty="0" smtClean="0"/>
              <a:t>Click here and type the title </a:t>
            </a:r>
            <a:endParaRPr lang="en-US" dirty="0"/>
          </a:p>
        </p:txBody>
      </p:sp>
    </p:spTree>
    <p:extLst>
      <p:ext uri="{BB962C8B-B14F-4D97-AF65-F5344CB8AC3E}">
        <p14:creationId xmlns:p14="http://schemas.microsoft.com/office/powerpoint/2010/main" val="2483439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lte and bulleted list 2011">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088982" y="396770"/>
            <a:ext cx="7776000" cy="734400"/>
          </a:xfrm>
          <a:prstGeom prst="rect">
            <a:avLst/>
          </a:prstGeom>
        </p:spPr>
        <p:txBody>
          <a:bodyPr lIns="0" tIns="0" rIns="0" bIns="0" anchor="b" anchorCtr="0"/>
          <a:lstStyle>
            <a:lvl1pPr>
              <a:lnSpc>
                <a:spcPts val="2500"/>
              </a:lnSpc>
              <a:spcBef>
                <a:spcPts val="624"/>
              </a:spcBef>
              <a:defRPr sz="2600" cap="all" baseline="0"/>
            </a:lvl1pPr>
          </a:lstStyle>
          <a:p>
            <a:r>
              <a:rPr lang="en-US" dirty="0" smtClean="0"/>
              <a:t>Click here and type the title </a:t>
            </a:r>
            <a:endParaRPr lang="en-US" dirty="0"/>
          </a:p>
        </p:txBody>
      </p:sp>
      <p:sp>
        <p:nvSpPr>
          <p:cNvPr id="8" name="Rectangle 3"/>
          <p:cNvSpPr>
            <a:spLocks noGrp="1" noChangeArrowheads="1"/>
          </p:cNvSpPr>
          <p:nvPr>
            <p:ph idx="1"/>
          </p:nvPr>
        </p:nvSpPr>
        <p:spPr bwMode="auto">
          <a:xfrm>
            <a:off x="1080000" y="1577500"/>
            <a:ext cx="7801200" cy="4587804"/>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2" name="Date Placeholder 1"/>
          <p:cNvSpPr>
            <a:spLocks noGrp="1"/>
          </p:cNvSpPr>
          <p:nvPr>
            <p:ph type="dt" sz="half" idx="10"/>
          </p:nvPr>
        </p:nvSpPr>
        <p:spPr>
          <a:xfrm>
            <a:off x="7572375" y="6402388"/>
            <a:ext cx="936625" cy="476250"/>
          </a:xfrm>
          <a:prstGeom prst="rect">
            <a:avLst/>
          </a:prstGeom>
        </p:spPr>
        <p:txBody>
          <a:bodyPr/>
          <a:lstStyle/>
          <a:p>
            <a:pPr fontAlgn="base">
              <a:spcBef>
                <a:spcPct val="0"/>
              </a:spcBef>
              <a:spcAft>
                <a:spcPct val="0"/>
              </a:spcAft>
            </a:pPr>
            <a:fld id="{B5525A75-4F9A-4C88-A8AB-45E8DC3B9944}" type="datetime1">
              <a:rPr lang="en-GB" sz="1400" smtClean="0">
                <a:solidFill>
                  <a:srgbClr val="000000"/>
                </a:solidFill>
              </a:rPr>
              <a:pPr fontAlgn="base">
                <a:spcBef>
                  <a:spcPct val="0"/>
                </a:spcBef>
                <a:spcAft>
                  <a:spcPct val="0"/>
                </a:spcAft>
              </a:pPr>
              <a:t>11/10/2018</a:t>
            </a:fld>
            <a:endParaRPr lang="nl-NL" sz="1400">
              <a:solidFill>
                <a:srgbClr val="000000"/>
              </a:solidFill>
            </a:endParaRPr>
          </a:p>
        </p:txBody>
      </p:sp>
      <p:sp>
        <p:nvSpPr>
          <p:cNvPr id="3" name="Footer Placeholder 2"/>
          <p:cNvSpPr>
            <a:spLocks noGrp="1"/>
          </p:cNvSpPr>
          <p:nvPr>
            <p:ph type="ftr" sz="quarter" idx="11"/>
          </p:nvPr>
        </p:nvSpPr>
        <p:spPr>
          <a:xfrm>
            <a:off x="3540125" y="6402388"/>
            <a:ext cx="4032250" cy="476250"/>
          </a:xfrm>
          <a:prstGeom prst="rect">
            <a:avLst/>
          </a:prstGeom>
        </p:spPr>
        <p:txBody>
          <a:bodyPr/>
          <a:lstStyle/>
          <a:p>
            <a:pPr fontAlgn="base">
              <a:spcBef>
                <a:spcPct val="0"/>
              </a:spcBef>
              <a:spcAft>
                <a:spcPct val="0"/>
              </a:spcAft>
            </a:pPr>
            <a:endParaRPr lang="nl-NL" sz="1400">
              <a:solidFill>
                <a:srgbClr val="000000"/>
              </a:solidFill>
            </a:endParaRPr>
          </a:p>
        </p:txBody>
      </p:sp>
      <p:sp>
        <p:nvSpPr>
          <p:cNvPr id="7" name="Slide Number Placeholder 6"/>
          <p:cNvSpPr>
            <a:spLocks noGrp="1"/>
          </p:cNvSpPr>
          <p:nvPr>
            <p:ph type="sldNum" sz="quarter" idx="12"/>
          </p:nvPr>
        </p:nvSpPr>
        <p:spPr/>
        <p:txBody>
          <a:bodyPr/>
          <a:lstStyle/>
          <a:p>
            <a:pPr>
              <a:defRPr/>
            </a:pPr>
            <a:fld id="{84DBCC3C-DC11-46C9-BDBA-26CBF3CE03D2}" type="slidenum">
              <a:rPr lang="en-US" smtClean="0">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18479640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lide with title">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3540125" y="6402388"/>
            <a:ext cx="4032250" cy="476250"/>
          </a:xfrm>
          <a:prstGeom prst="rect">
            <a:avLst/>
          </a:prstGeom>
        </p:spPr>
        <p:txBody>
          <a:bodyPr/>
          <a:lstStyle>
            <a:lvl1pPr>
              <a:defRPr/>
            </a:lvl1pPr>
          </a:lstStyle>
          <a:p>
            <a:pPr fontAlgn="base">
              <a:spcBef>
                <a:spcPct val="0"/>
              </a:spcBef>
              <a:spcAft>
                <a:spcPct val="0"/>
              </a:spcAft>
            </a:pPr>
            <a:r>
              <a:rPr lang="en-US" sz="1400" smtClean="0">
                <a:solidFill>
                  <a:srgbClr val="000000"/>
                </a:solidFill>
              </a:rPr>
              <a:t>To modify choose 'Insert' then 'Header and footer'</a:t>
            </a:r>
            <a:endParaRPr lang="en-US" sz="600"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smtClean="0">
                <a:solidFill>
                  <a:srgbClr val="000000"/>
                </a:solidFill>
              </a:rPr>
              <a:pPr/>
              <a:t>‹Nr.›</a:t>
            </a:fld>
            <a:endParaRPr lang="en-US" dirty="0">
              <a:solidFill>
                <a:srgbClr val="000000"/>
              </a:solidFill>
            </a:endParaRPr>
          </a:p>
        </p:txBody>
      </p:sp>
      <p:sp>
        <p:nvSpPr>
          <p:cNvPr id="7" name="Tijdelijke aanduiding voor tekst 13"/>
          <p:cNvSpPr>
            <a:spLocks noGrp="1"/>
          </p:cNvSpPr>
          <p:nvPr>
            <p:ph type="body" sz="quarter" idx="13" hasCustomPrompt="1"/>
          </p:nvPr>
        </p:nvSpPr>
        <p:spPr>
          <a:xfrm>
            <a:off x="1082901" y="500043"/>
            <a:ext cx="7775379" cy="732985"/>
          </a:xfrm>
        </p:spPr>
        <p:txBody>
          <a:bodyPr lIns="0" tIns="0" rIns="0" bIns="0" anchor="b" anchorCtr="0"/>
          <a:lstStyle>
            <a:lvl1pPr marL="0" indent="0">
              <a:buNone/>
              <a:defRPr sz="2600" b="1" cap="all" baseline="0">
                <a:latin typeface="+mj-lt"/>
              </a:defRPr>
            </a:lvl1pPr>
          </a:lstStyle>
          <a:p>
            <a:pPr lvl="0"/>
            <a:r>
              <a:rPr lang="en-US" noProof="0" dirty="0" smtClean="0"/>
              <a:t>Click here and type the title</a:t>
            </a:r>
          </a:p>
        </p:txBody>
      </p:sp>
      <p:sp>
        <p:nvSpPr>
          <p:cNvPr id="8" name="Tijdelijke aanduiding voor tekst 15"/>
          <p:cNvSpPr>
            <a:spLocks noGrp="1"/>
          </p:cNvSpPr>
          <p:nvPr>
            <p:ph type="body" sz="quarter" idx="14" hasCustomPrompt="1"/>
          </p:nvPr>
        </p:nvSpPr>
        <p:spPr>
          <a:xfrm>
            <a:off x="1082889" y="1226814"/>
            <a:ext cx="7775393" cy="285750"/>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smtClean="0"/>
              <a:t>Click here and type the subtitle</a:t>
            </a:r>
            <a:endParaRPr lang="en-US" noProof="0" dirty="0"/>
          </a:p>
        </p:txBody>
      </p:sp>
      <p:sp>
        <p:nvSpPr>
          <p:cNvPr id="9" name="Date Placeholder 10"/>
          <p:cNvSpPr>
            <a:spLocks noGrp="1"/>
          </p:cNvSpPr>
          <p:nvPr>
            <p:ph type="dt" sz="half" idx="15"/>
          </p:nvPr>
        </p:nvSpPr>
        <p:spPr>
          <a:xfrm>
            <a:off x="7572377" y="6402388"/>
            <a:ext cx="936625" cy="476250"/>
          </a:xfrm>
          <a:prstGeom prst="rect">
            <a:avLst/>
          </a:prstGeom>
        </p:spPr>
        <p:txBody>
          <a:bodyPr/>
          <a:lstStyle/>
          <a:p>
            <a:pPr fontAlgn="base">
              <a:spcBef>
                <a:spcPct val="0"/>
              </a:spcBef>
              <a:spcAft>
                <a:spcPct val="0"/>
              </a:spcAft>
            </a:pPr>
            <a:fld id="{78AAE3AD-418B-487C-84CC-97583516F9DF}" type="datetime1">
              <a:rPr lang="en-GB" sz="1400" smtClean="0">
                <a:solidFill>
                  <a:srgbClr val="000000"/>
                </a:solidFill>
              </a:rPr>
              <a:pPr fontAlgn="base">
                <a:spcBef>
                  <a:spcPct val="0"/>
                </a:spcBef>
                <a:spcAft>
                  <a:spcPct val="0"/>
                </a:spcAft>
              </a:pPr>
              <a:t>11/10/2018</a:t>
            </a:fld>
            <a:endParaRPr lang="nl-NL" sz="1400" dirty="0">
              <a:solidFill>
                <a:srgbClr val="000000"/>
              </a:solidFill>
            </a:endParaRPr>
          </a:p>
        </p:txBody>
      </p:sp>
    </p:spTree>
    <p:extLst>
      <p:ext uri="{BB962C8B-B14F-4D97-AF65-F5344CB8AC3E}">
        <p14:creationId xmlns:p14="http://schemas.microsoft.com/office/powerpoint/2010/main" val="3318515782"/>
      </p:ext>
    </p:extLst>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lte and picture 2011">
    <p:spTree>
      <p:nvGrpSpPr>
        <p:cNvPr id="1" name=""/>
        <p:cNvGrpSpPr/>
        <p:nvPr/>
      </p:nvGrpSpPr>
      <p:grpSpPr>
        <a:xfrm>
          <a:off x="0" y="0"/>
          <a:ext cx="0" cy="0"/>
          <a:chOff x="0" y="0"/>
          <a:chExt cx="0" cy="0"/>
        </a:xfrm>
      </p:grpSpPr>
      <p:sp>
        <p:nvSpPr>
          <p:cNvPr id="8" name="Tijdelijke aanduiding voor afbeelding 7"/>
          <p:cNvSpPr>
            <a:spLocks noGrp="1"/>
          </p:cNvSpPr>
          <p:nvPr>
            <p:ph type="pic" sz="quarter" idx="13"/>
          </p:nvPr>
        </p:nvSpPr>
        <p:spPr>
          <a:xfrm>
            <a:off x="1080000" y="1576800"/>
            <a:ext cx="8072462" cy="4000528"/>
          </a:xfrm>
        </p:spPr>
        <p:txBody>
          <a:bodyPr/>
          <a:lstStyle/>
          <a:p>
            <a:r>
              <a:rPr lang="en-US" noProof="0" smtClean="0"/>
              <a:t>Click icon to add picture</a:t>
            </a:r>
            <a:endParaRPr lang="en-US" noProof="0" dirty="0"/>
          </a:p>
        </p:txBody>
      </p:sp>
      <p:sp>
        <p:nvSpPr>
          <p:cNvPr id="5" name="Tijdelijke aanduiding voor voettekst 4"/>
          <p:cNvSpPr>
            <a:spLocks noGrp="1"/>
          </p:cNvSpPr>
          <p:nvPr>
            <p:ph type="ftr" sz="quarter" idx="11"/>
          </p:nvPr>
        </p:nvSpPr>
        <p:spPr>
          <a:xfrm>
            <a:off x="3540125" y="6402388"/>
            <a:ext cx="4032250" cy="476250"/>
          </a:xfrm>
          <a:prstGeom prst="rect">
            <a:avLst/>
          </a:prstGeom>
        </p:spPr>
        <p:txBody>
          <a:bodyPr/>
          <a:lstStyle>
            <a:lvl1pPr>
              <a:defRPr/>
            </a:lvl1pPr>
          </a:lstStyle>
          <a:p>
            <a:pPr fontAlgn="base">
              <a:spcBef>
                <a:spcPct val="0"/>
              </a:spcBef>
              <a:spcAft>
                <a:spcPct val="0"/>
              </a:spcAft>
            </a:pPr>
            <a:endParaRPr lang="en-US" sz="600"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smtClean="0">
                <a:solidFill>
                  <a:srgbClr val="000000"/>
                </a:solidFill>
              </a:rPr>
              <a:pPr/>
              <a:t>‹Nr.›</a:t>
            </a:fld>
            <a:endParaRPr lang="en-US">
              <a:solidFill>
                <a:srgbClr val="000000"/>
              </a:solidFill>
            </a:endParaRPr>
          </a:p>
        </p:txBody>
      </p:sp>
      <p:sp>
        <p:nvSpPr>
          <p:cNvPr id="9" name="Date Placeholder 10"/>
          <p:cNvSpPr>
            <a:spLocks noGrp="1"/>
          </p:cNvSpPr>
          <p:nvPr>
            <p:ph type="dt" sz="half" idx="16"/>
          </p:nvPr>
        </p:nvSpPr>
        <p:spPr>
          <a:xfrm>
            <a:off x="7572375" y="6402388"/>
            <a:ext cx="936625" cy="476250"/>
          </a:xfrm>
          <a:prstGeom prst="rect">
            <a:avLst/>
          </a:prstGeom>
        </p:spPr>
        <p:txBody>
          <a:bodyPr/>
          <a:lstStyle/>
          <a:p>
            <a:pPr fontAlgn="base">
              <a:spcBef>
                <a:spcPct val="0"/>
              </a:spcBef>
              <a:spcAft>
                <a:spcPct val="0"/>
              </a:spcAft>
            </a:pPr>
            <a:fld id="{749F9F4C-EECA-4328-87B8-0F29B32EFBE4}" type="datetime1">
              <a:rPr lang="en-GB" sz="1400" smtClean="0">
                <a:solidFill>
                  <a:srgbClr val="000000"/>
                </a:solidFill>
              </a:rPr>
              <a:pPr fontAlgn="base">
                <a:spcBef>
                  <a:spcPct val="0"/>
                </a:spcBef>
                <a:spcAft>
                  <a:spcPct val="0"/>
                </a:spcAft>
              </a:pPr>
              <a:t>11/10/2018</a:t>
            </a:fld>
            <a:endParaRPr lang="nl-NL" sz="1400" dirty="0">
              <a:solidFill>
                <a:srgbClr val="000000"/>
              </a:solidFill>
            </a:endParaRPr>
          </a:p>
        </p:txBody>
      </p:sp>
      <p:sp>
        <p:nvSpPr>
          <p:cNvPr id="7" name="Title 3"/>
          <p:cNvSpPr>
            <a:spLocks noGrp="1"/>
          </p:cNvSpPr>
          <p:nvPr>
            <p:ph type="title" hasCustomPrompt="1"/>
          </p:nvPr>
        </p:nvSpPr>
        <p:spPr>
          <a:xfrm>
            <a:off x="1088982" y="396770"/>
            <a:ext cx="7776000" cy="734400"/>
          </a:xfrm>
          <a:prstGeom prst="rect">
            <a:avLst/>
          </a:prstGeom>
        </p:spPr>
        <p:txBody>
          <a:bodyPr lIns="0" tIns="0" rIns="0" bIns="0" anchor="b" anchorCtr="0"/>
          <a:lstStyle>
            <a:lvl1pPr>
              <a:lnSpc>
                <a:spcPts val="2500"/>
              </a:lnSpc>
              <a:spcBef>
                <a:spcPts val="624"/>
              </a:spcBef>
              <a:defRPr sz="2600" cap="all" baseline="0"/>
            </a:lvl1pPr>
          </a:lstStyle>
          <a:p>
            <a:r>
              <a:rPr lang="en-US" dirty="0" smtClean="0"/>
              <a:t>Click here and type the title </a:t>
            </a:r>
            <a:endParaRPr lang="en-US" dirty="0"/>
          </a:p>
        </p:txBody>
      </p:sp>
    </p:spTree>
    <p:extLst>
      <p:ext uri="{BB962C8B-B14F-4D97-AF65-F5344CB8AC3E}">
        <p14:creationId xmlns:p14="http://schemas.microsoft.com/office/powerpoint/2010/main" val="4081912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hapter slide">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1676400"/>
            <a:ext cx="7801200" cy="4495800"/>
          </a:xfrm>
        </p:spPr>
        <p:txBody>
          <a:bodyPr/>
          <a:lstStyle>
            <a:lvl2pPr marL="538163" indent="-280988">
              <a:buFont typeface="Arial" pitchFamily="34" charset="0"/>
              <a:buChar char="−"/>
              <a:defRPr/>
            </a:lvl2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3" name="Tijdelijke aanduiding voor tekst 13"/>
          <p:cNvSpPr>
            <a:spLocks noGrp="1"/>
          </p:cNvSpPr>
          <p:nvPr>
            <p:ph type="body" sz="quarter" idx="13" hasCustomPrompt="1"/>
          </p:nvPr>
        </p:nvSpPr>
        <p:spPr>
          <a:xfrm>
            <a:off x="1082902" y="304800"/>
            <a:ext cx="7775378" cy="732985"/>
          </a:xfrm>
        </p:spPr>
        <p:txBody>
          <a:bodyPr lIns="0" tIns="0" rIns="0" bIns="0" anchor="b" anchorCtr="0"/>
          <a:lstStyle>
            <a:lvl1pPr marL="0" indent="0">
              <a:buNone/>
              <a:defRPr sz="2600" b="1" cap="small" baseline="0">
                <a:latin typeface="+mj-lt"/>
              </a:defRPr>
            </a:lvl1pPr>
          </a:lstStyle>
          <a:p>
            <a:pPr lvl="0"/>
            <a:r>
              <a:rPr lang="en-US" noProof="0" dirty="0" smtClean="0"/>
              <a:t>Click here and type the title</a:t>
            </a:r>
          </a:p>
        </p:txBody>
      </p:sp>
    </p:spTree>
    <p:extLst>
      <p:ext uri="{BB962C8B-B14F-4D97-AF65-F5344CB8AC3E}">
        <p14:creationId xmlns:p14="http://schemas.microsoft.com/office/powerpoint/2010/main" val="373020475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w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2.png"/><Relationship Id="rId4" Type="http://schemas.openxmlformats.org/officeDocument/2006/relationships/slideLayout" Target="../slideLayouts/slideLayout14.xml"/><Relationship Id="rId9"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1066800" y="95250"/>
            <a:ext cx="7772400" cy="868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 name="Rectangle 4"/>
          <p:cNvSpPr>
            <a:spLocks noGrp="1" noChangeArrowheads="1"/>
          </p:cNvSpPr>
          <p:nvPr>
            <p:ph type="body" idx="1"/>
          </p:nvPr>
        </p:nvSpPr>
        <p:spPr bwMode="auto">
          <a:xfrm>
            <a:off x="1066800" y="1196975"/>
            <a:ext cx="7772400" cy="51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sldNum" sz="quarter" idx="4"/>
          </p:nvPr>
        </p:nvSpPr>
        <p:spPr bwMode="auto">
          <a:xfrm>
            <a:off x="8566150" y="6559550"/>
            <a:ext cx="501650" cy="3127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atin typeface="Arial" charset="0"/>
              </a:defRPr>
            </a:lvl1pPr>
          </a:lstStyle>
          <a:p>
            <a:pPr fontAlgn="base">
              <a:spcBef>
                <a:spcPct val="0"/>
              </a:spcBef>
              <a:spcAft>
                <a:spcPct val="0"/>
              </a:spcAft>
            </a:pPr>
            <a:fld id="{65A2E979-DA4D-4BF5-931B-F24DE5A609BB}" type="slidenum">
              <a:rPr lang="en-US" sz="1400">
                <a:solidFill>
                  <a:srgbClr val="000000"/>
                </a:solidFill>
              </a:rPr>
              <a:pPr fontAlgn="base">
                <a:spcBef>
                  <a:spcPct val="0"/>
                </a:spcBef>
                <a:spcAft>
                  <a:spcPct val="0"/>
                </a:spcAft>
              </a:pPr>
              <a:t>‹Nr.›</a:t>
            </a:fld>
            <a:endParaRPr lang="en-US" sz="1400">
              <a:solidFill>
                <a:srgbClr val="000000"/>
              </a:solidFill>
            </a:endParaRPr>
          </a:p>
        </p:txBody>
      </p:sp>
      <p:pic>
        <p:nvPicPr>
          <p:cNvPr id="1029" name="Picture 2" descr="P:\Universiteit Twente\Verkenningsfase 2008\Information Technology\Specifications\Logoset Universiteit Twente\04-07-09 Universiteit Twente Logoset ENG NL\Universiteit Twente Logoset ENG NL\RGB\WMF\UT_Logo_Black_EN.WMF"/>
          <p:cNvPicPr>
            <a:picLocks noChangeAspect="1" noChangeArrowheads="1"/>
          </p:cNvPicPr>
          <p:nvPr/>
        </p:nvPicPr>
        <p:blipFill>
          <a:blip r:embed="rId12" cstate="print"/>
          <a:srcRect/>
          <a:stretch>
            <a:fillRect/>
          </a:stretch>
        </p:blipFill>
        <p:spPr bwMode="auto">
          <a:xfrm>
            <a:off x="760413" y="6454775"/>
            <a:ext cx="2019300" cy="401638"/>
          </a:xfrm>
          <a:prstGeom prst="rect">
            <a:avLst/>
          </a:prstGeom>
          <a:noFill/>
          <a:ln w="9525">
            <a:noFill/>
            <a:miter lim="800000"/>
            <a:headEnd/>
            <a:tailEnd/>
          </a:ln>
        </p:spPr>
      </p:pic>
      <p:sp>
        <p:nvSpPr>
          <p:cNvPr id="1030" name="Line 8"/>
          <p:cNvSpPr>
            <a:spLocks noChangeShapeType="1"/>
          </p:cNvSpPr>
          <p:nvPr/>
        </p:nvSpPr>
        <p:spPr bwMode="auto">
          <a:xfrm>
            <a:off x="1079500" y="1066800"/>
            <a:ext cx="8072438" cy="0"/>
          </a:xfrm>
          <a:prstGeom prst="line">
            <a:avLst/>
          </a:prstGeom>
          <a:noFill/>
          <a:ln w="12700">
            <a:solidFill>
              <a:schemeClr val="tx1"/>
            </a:solidFill>
            <a:round/>
            <a:headEnd/>
            <a:tailEnd/>
          </a:ln>
        </p:spPr>
        <p:txBody>
          <a:bodyPr/>
          <a:lstStyle/>
          <a:p>
            <a:pPr fontAlgn="base">
              <a:spcBef>
                <a:spcPct val="0"/>
              </a:spcBef>
              <a:spcAft>
                <a:spcPct val="0"/>
              </a:spcAft>
            </a:pPr>
            <a:endParaRPr lang="en-US" sz="1400">
              <a:solidFill>
                <a:srgbClr val="000000"/>
              </a:solidFill>
            </a:endParaRPr>
          </a:p>
        </p:txBody>
      </p:sp>
      <p:pic>
        <p:nvPicPr>
          <p:cNvPr id="1031" name="Picture 4" descr="Itc_logo transparant"/>
          <p:cNvPicPr>
            <a:picLocks noChangeAspect="1" noChangeArrowheads="1"/>
          </p:cNvPicPr>
          <p:nvPr/>
        </p:nvPicPr>
        <p:blipFill>
          <a:blip r:embed="rId13" cstate="print"/>
          <a:srcRect/>
          <a:stretch>
            <a:fillRect/>
          </a:stretch>
        </p:blipFill>
        <p:spPr bwMode="auto">
          <a:xfrm>
            <a:off x="93663" y="6132513"/>
            <a:ext cx="508000" cy="593725"/>
          </a:xfrm>
          <a:prstGeom prst="rect">
            <a:avLst/>
          </a:prstGeom>
          <a:noFill/>
          <a:ln w="9525">
            <a:noFill/>
            <a:miter lim="800000"/>
            <a:headEnd/>
            <a:tailEnd/>
          </a:ln>
        </p:spPr>
      </p:pic>
    </p:spTree>
    <p:extLst>
      <p:ext uri="{BB962C8B-B14F-4D97-AF65-F5344CB8AC3E}">
        <p14:creationId xmlns:p14="http://schemas.microsoft.com/office/powerpoint/2010/main" val="414559145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701" r:id="rId10"/>
  </p:sldLayoutIdLst>
  <p:timing>
    <p:tnLst>
      <p:par>
        <p:cTn id="1" dur="indefinite" restart="never" nodeType="tmRoot"/>
      </p:par>
    </p:tnLst>
  </p:timing>
  <p:hf hdr="0" ftr="0" dt="0"/>
  <p:txStyles>
    <p:titleStyle>
      <a:lvl1pPr algn="l" rtl="0" eaLnBrk="0" fontAlgn="base" hangingPunct="0">
        <a:spcBef>
          <a:spcPct val="0"/>
        </a:spcBef>
        <a:spcAft>
          <a:spcPct val="0"/>
        </a:spcAft>
        <a:defRPr sz="2800" b="1" cap="all">
          <a:solidFill>
            <a:schemeClr val="tx2"/>
          </a:solidFill>
          <a:latin typeface="Arial Narrow" pitchFamily="34" charset="0"/>
          <a:ea typeface="+mj-ea"/>
          <a:cs typeface="+mj-cs"/>
        </a:defRPr>
      </a:lvl1pPr>
      <a:lvl2pPr algn="l" rtl="0" eaLnBrk="0" fontAlgn="base" hangingPunct="0">
        <a:spcBef>
          <a:spcPct val="0"/>
        </a:spcBef>
        <a:spcAft>
          <a:spcPct val="0"/>
        </a:spcAft>
        <a:defRPr sz="2800" b="1">
          <a:solidFill>
            <a:schemeClr val="tx2"/>
          </a:solidFill>
          <a:latin typeface="Arial Narrow" pitchFamily="34" charset="0"/>
        </a:defRPr>
      </a:lvl2pPr>
      <a:lvl3pPr algn="l" rtl="0" eaLnBrk="0" fontAlgn="base" hangingPunct="0">
        <a:spcBef>
          <a:spcPct val="0"/>
        </a:spcBef>
        <a:spcAft>
          <a:spcPct val="0"/>
        </a:spcAft>
        <a:defRPr sz="2800" b="1">
          <a:solidFill>
            <a:schemeClr val="tx2"/>
          </a:solidFill>
          <a:latin typeface="Arial Narrow" pitchFamily="34" charset="0"/>
        </a:defRPr>
      </a:lvl3pPr>
      <a:lvl4pPr algn="l" rtl="0" eaLnBrk="0" fontAlgn="base" hangingPunct="0">
        <a:spcBef>
          <a:spcPct val="0"/>
        </a:spcBef>
        <a:spcAft>
          <a:spcPct val="0"/>
        </a:spcAft>
        <a:defRPr sz="2800" b="1">
          <a:solidFill>
            <a:schemeClr val="tx2"/>
          </a:solidFill>
          <a:latin typeface="Arial Narrow" pitchFamily="34" charset="0"/>
        </a:defRPr>
      </a:lvl4pPr>
      <a:lvl5pPr algn="l" rtl="0" eaLnBrk="0" fontAlgn="base" hangingPunct="0">
        <a:spcBef>
          <a:spcPct val="0"/>
        </a:spcBef>
        <a:spcAft>
          <a:spcPct val="0"/>
        </a:spcAft>
        <a:defRPr sz="2800" b="1">
          <a:solidFill>
            <a:schemeClr val="tx2"/>
          </a:solidFill>
          <a:latin typeface="Arial Narrow" pitchFamily="34" charset="0"/>
        </a:defRPr>
      </a:lvl5pPr>
      <a:lvl6pPr marL="457200" algn="l" rtl="0" eaLnBrk="1" fontAlgn="base" hangingPunct="1">
        <a:spcBef>
          <a:spcPct val="0"/>
        </a:spcBef>
        <a:spcAft>
          <a:spcPct val="0"/>
        </a:spcAft>
        <a:defRPr sz="3200" b="1">
          <a:solidFill>
            <a:schemeClr val="tx2"/>
          </a:solidFill>
          <a:latin typeface="Trebuchet MS" pitchFamily="34" charset="0"/>
        </a:defRPr>
      </a:lvl6pPr>
      <a:lvl7pPr marL="914400" algn="l" rtl="0" eaLnBrk="1" fontAlgn="base" hangingPunct="1">
        <a:spcBef>
          <a:spcPct val="0"/>
        </a:spcBef>
        <a:spcAft>
          <a:spcPct val="0"/>
        </a:spcAft>
        <a:defRPr sz="3200" b="1">
          <a:solidFill>
            <a:schemeClr val="tx2"/>
          </a:solidFill>
          <a:latin typeface="Trebuchet MS" pitchFamily="34" charset="0"/>
        </a:defRPr>
      </a:lvl7pPr>
      <a:lvl8pPr marL="1371600" algn="l" rtl="0" eaLnBrk="1" fontAlgn="base" hangingPunct="1">
        <a:spcBef>
          <a:spcPct val="0"/>
        </a:spcBef>
        <a:spcAft>
          <a:spcPct val="0"/>
        </a:spcAft>
        <a:defRPr sz="3200" b="1">
          <a:solidFill>
            <a:schemeClr val="tx2"/>
          </a:solidFill>
          <a:latin typeface="Trebuchet MS" pitchFamily="34" charset="0"/>
        </a:defRPr>
      </a:lvl8pPr>
      <a:lvl9pPr marL="1828800" algn="l" rtl="0" eaLnBrk="1" fontAlgn="base" hangingPunct="1">
        <a:spcBef>
          <a:spcPct val="0"/>
        </a:spcBef>
        <a:spcAft>
          <a:spcPct val="0"/>
        </a:spcAft>
        <a:defRPr sz="3200" b="1">
          <a:solidFill>
            <a:schemeClr val="tx2"/>
          </a:solidFill>
          <a:latin typeface="Trebuchet MS"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tx1"/>
          </a:solidFill>
          <a:latin typeface="Arial" pitchFamily="34" charset="0"/>
          <a:ea typeface="+mn-ea"/>
          <a:cs typeface="Arial" pitchFamily="34" charset="0"/>
        </a:defRPr>
      </a:lvl1pPr>
      <a:lvl2pPr marL="630238" indent="-285750" algn="l" rtl="0" eaLnBrk="0" fontAlgn="base" hangingPunct="0">
        <a:spcBef>
          <a:spcPct val="20000"/>
        </a:spcBef>
        <a:spcAft>
          <a:spcPct val="0"/>
        </a:spcAft>
        <a:buFont typeface="Wingdings" pitchFamily="2" charset="2"/>
        <a:buChar char="§"/>
        <a:defRPr sz="2400">
          <a:solidFill>
            <a:schemeClr val="tx1"/>
          </a:solidFill>
          <a:latin typeface="Arial" pitchFamily="34" charset="0"/>
          <a:cs typeface="Arial" pitchFamily="34" charset="0"/>
        </a:defRPr>
      </a:lvl2pPr>
      <a:lvl3pPr marL="860425" indent="-228600" algn="l" rtl="0" eaLnBrk="0" fontAlgn="base" hangingPunct="0">
        <a:spcBef>
          <a:spcPct val="20000"/>
        </a:spcBef>
        <a:spcAft>
          <a:spcPct val="0"/>
        </a:spcAft>
        <a:buFont typeface="Wingdings" pitchFamily="2" charset="2"/>
        <a:buChar char="§"/>
        <a:defRPr sz="2400">
          <a:solidFill>
            <a:schemeClr val="tx1"/>
          </a:solidFill>
          <a:latin typeface="Arial" pitchFamily="34" charset="0"/>
          <a:cs typeface="Arial" pitchFamily="34" charset="0"/>
        </a:defRPr>
      </a:lvl3pPr>
      <a:lvl4pPr marL="1090613" indent="-228600" algn="l" rtl="0" eaLnBrk="0" fontAlgn="base" hangingPunct="0">
        <a:spcBef>
          <a:spcPct val="20000"/>
        </a:spcBef>
        <a:spcAft>
          <a:spcPct val="0"/>
        </a:spcAft>
        <a:buFont typeface="Wingdings" pitchFamily="2" charset="2"/>
        <a:buChar char="§"/>
        <a:defRPr sz="2400">
          <a:solidFill>
            <a:schemeClr val="tx1"/>
          </a:solidFill>
          <a:latin typeface="Arial" pitchFamily="34" charset="0"/>
          <a:cs typeface="Arial" pitchFamily="34" charset="0"/>
        </a:defRPr>
      </a:lvl4pPr>
      <a:lvl5pPr marL="1322388" indent="-228600" algn="l" rtl="0" eaLnBrk="0" fontAlgn="base" hangingPunct="0">
        <a:spcBef>
          <a:spcPct val="20000"/>
        </a:spcBef>
        <a:spcAft>
          <a:spcPct val="0"/>
        </a:spcAft>
        <a:buFont typeface="Wingdings" pitchFamily="2" charset="2"/>
        <a:buChar char="§"/>
        <a:defRPr sz="2400">
          <a:solidFill>
            <a:schemeClr val="tx1"/>
          </a:solidFill>
          <a:latin typeface="Arial" pitchFamily="34" charset="0"/>
          <a:cs typeface="Arial" pitchFamily="34" charset="0"/>
        </a:defRPr>
      </a:lvl5pPr>
      <a:lvl6pPr marL="1779588" indent="-228600" algn="l" rtl="0" eaLnBrk="1" fontAlgn="base" hangingPunct="1">
        <a:spcBef>
          <a:spcPct val="20000"/>
        </a:spcBef>
        <a:spcAft>
          <a:spcPct val="0"/>
        </a:spcAft>
        <a:buClr>
          <a:srgbClr val="009896"/>
        </a:buClr>
        <a:buFont typeface="Wingdings" pitchFamily="2" charset="2"/>
        <a:buChar char="§"/>
        <a:defRPr sz="1600">
          <a:solidFill>
            <a:schemeClr val="tx1"/>
          </a:solidFill>
          <a:latin typeface="+mn-lt"/>
        </a:defRPr>
      </a:lvl6pPr>
      <a:lvl7pPr marL="2236788" indent="-228600" algn="l" rtl="0" eaLnBrk="1" fontAlgn="base" hangingPunct="1">
        <a:spcBef>
          <a:spcPct val="20000"/>
        </a:spcBef>
        <a:spcAft>
          <a:spcPct val="0"/>
        </a:spcAft>
        <a:buClr>
          <a:srgbClr val="009896"/>
        </a:buClr>
        <a:buFont typeface="Wingdings" pitchFamily="2" charset="2"/>
        <a:buChar char="§"/>
        <a:defRPr sz="1600">
          <a:solidFill>
            <a:schemeClr val="tx1"/>
          </a:solidFill>
          <a:latin typeface="+mn-lt"/>
        </a:defRPr>
      </a:lvl7pPr>
      <a:lvl8pPr marL="2693988" indent="-228600" algn="l" rtl="0" eaLnBrk="1" fontAlgn="base" hangingPunct="1">
        <a:spcBef>
          <a:spcPct val="20000"/>
        </a:spcBef>
        <a:spcAft>
          <a:spcPct val="0"/>
        </a:spcAft>
        <a:buClr>
          <a:srgbClr val="009896"/>
        </a:buClr>
        <a:buFont typeface="Wingdings" pitchFamily="2" charset="2"/>
        <a:buChar char="§"/>
        <a:defRPr sz="1600">
          <a:solidFill>
            <a:schemeClr val="tx1"/>
          </a:solidFill>
          <a:latin typeface="+mn-lt"/>
        </a:defRPr>
      </a:lvl8pPr>
      <a:lvl9pPr marL="3151188" indent="-228600" algn="l" rtl="0" eaLnBrk="1" fontAlgn="base" hangingPunct="1">
        <a:spcBef>
          <a:spcPct val="20000"/>
        </a:spcBef>
        <a:spcAft>
          <a:spcPct val="0"/>
        </a:spcAft>
        <a:buClr>
          <a:srgbClr val="009896"/>
        </a:buClr>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1066800" y="95250"/>
            <a:ext cx="7772400" cy="868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 name="Rectangle 4"/>
          <p:cNvSpPr>
            <a:spLocks noGrp="1" noChangeArrowheads="1"/>
          </p:cNvSpPr>
          <p:nvPr>
            <p:ph type="body" idx="1"/>
          </p:nvPr>
        </p:nvSpPr>
        <p:spPr bwMode="auto">
          <a:xfrm>
            <a:off x="1066800" y="1196975"/>
            <a:ext cx="7772400" cy="51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sldNum" sz="quarter" idx="4"/>
          </p:nvPr>
        </p:nvSpPr>
        <p:spPr bwMode="auto">
          <a:xfrm>
            <a:off x="8566150" y="6559550"/>
            <a:ext cx="501650" cy="3127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atin typeface="Arial" charset="0"/>
              </a:defRPr>
            </a:lvl1pPr>
          </a:lstStyle>
          <a:p>
            <a:pPr fontAlgn="base">
              <a:spcBef>
                <a:spcPct val="0"/>
              </a:spcBef>
              <a:spcAft>
                <a:spcPct val="0"/>
              </a:spcAft>
            </a:pPr>
            <a:fld id="{65A2E979-DA4D-4BF5-931B-F24DE5A609BB}" type="slidenum">
              <a:rPr lang="en-US" sz="1400">
                <a:solidFill>
                  <a:srgbClr val="000000"/>
                </a:solidFill>
              </a:rPr>
              <a:pPr fontAlgn="base">
                <a:spcBef>
                  <a:spcPct val="0"/>
                </a:spcBef>
                <a:spcAft>
                  <a:spcPct val="0"/>
                </a:spcAft>
              </a:pPr>
              <a:t>‹Nr.›</a:t>
            </a:fld>
            <a:endParaRPr lang="en-US" sz="1400">
              <a:solidFill>
                <a:srgbClr val="000000"/>
              </a:solidFill>
            </a:endParaRPr>
          </a:p>
        </p:txBody>
      </p:sp>
      <p:pic>
        <p:nvPicPr>
          <p:cNvPr id="1029" name="Picture 2" descr="P:\Universiteit Twente\Verkenningsfase 2008\Information Technology\Specifications\Logoset Universiteit Twente\04-07-09 Universiteit Twente Logoset ENG NL\Universiteit Twente Logoset ENG NL\RGB\WMF\UT_Logo_Black_EN.WMF"/>
          <p:cNvPicPr>
            <a:picLocks noChangeAspect="1" noChangeArrowheads="1"/>
          </p:cNvPicPr>
          <p:nvPr/>
        </p:nvPicPr>
        <p:blipFill>
          <a:blip r:embed="rId9" cstate="print"/>
          <a:srcRect/>
          <a:stretch>
            <a:fillRect/>
          </a:stretch>
        </p:blipFill>
        <p:spPr bwMode="auto">
          <a:xfrm>
            <a:off x="760413" y="6454775"/>
            <a:ext cx="2019300" cy="401638"/>
          </a:xfrm>
          <a:prstGeom prst="rect">
            <a:avLst/>
          </a:prstGeom>
          <a:noFill/>
          <a:ln w="9525">
            <a:noFill/>
            <a:miter lim="800000"/>
            <a:headEnd/>
            <a:tailEnd/>
          </a:ln>
        </p:spPr>
      </p:pic>
      <p:sp>
        <p:nvSpPr>
          <p:cNvPr id="1030" name="Line 8"/>
          <p:cNvSpPr>
            <a:spLocks noChangeShapeType="1"/>
          </p:cNvSpPr>
          <p:nvPr/>
        </p:nvSpPr>
        <p:spPr bwMode="auto">
          <a:xfrm>
            <a:off x="1079500" y="1066800"/>
            <a:ext cx="8072438" cy="0"/>
          </a:xfrm>
          <a:prstGeom prst="line">
            <a:avLst/>
          </a:prstGeom>
          <a:noFill/>
          <a:ln w="12700">
            <a:solidFill>
              <a:schemeClr val="tx1"/>
            </a:solidFill>
            <a:round/>
            <a:headEnd/>
            <a:tailEnd/>
          </a:ln>
        </p:spPr>
        <p:txBody>
          <a:bodyPr/>
          <a:lstStyle/>
          <a:p>
            <a:pPr fontAlgn="base">
              <a:spcBef>
                <a:spcPct val="0"/>
              </a:spcBef>
              <a:spcAft>
                <a:spcPct val="0"/>
              </a:spcAft>
            </a:pPr>
            <a:endParaRPr lang="en-US" sz="1400">
              <a:solidFill>
                <a:srgbClr val="000000"/>
              </a:solidFill>
            </a:endParaRPr>
          </a:p>
        </p:txBody>
      </p:sp>
      <p:pic>
        <p:nvPicPr>
          <p:cNvPr id="1031" name="Picture 4" descr="Itc_logo transparant"/>
          <p:cNvPicPr>
            <a:picLocks noChangeAspect="1" noChangeArrowheads="1"/>
          </p:cNvPicPr>
          <p:nvPr/>
        </p:nvPicPr>
        <p:blipFill>
          <a:blip r:embed="rId10" cstate="print"/>
          <a:srcRect/>
          <a:stretch>
            <a:fillRect/>
          </a:stretch>
        </p:blipFill>
        <p:spPr bwMode="auto">
          <a:xfrm>
            <a:off x="93663" y="6132513"/>
            <a:ext cx="508000" cy="593725"/>
          </a:xfrm>
          <a:prstGeom prst="rect">
            <a:avLst/>
          </a:prstGeom>
          <a:noFill/>
          <a:ln w="9525">
            <a:noFill/>
            <a:miter lim="800000"/>
            <a:headEnd/>
            <a:tailEnd/>
          </a:ln>
        </p:spPr>
      </p:pic>
    </p:spTree>
    <p:extLst>
      <p:ext uri="{BB962C8B-B14F-4D97-AF65-F5344CB8AC3E}">
        <p14:creationId xmlns:p14="http://schemas.microsoft.com/office/powerpoint/2010/main" val="309590321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7" r:id="rId4"/>
    <p:sldLayoutId id="2147483698" r:id="rId5"/>
    <p:sldLayoutId id="2147483699" r:id="rId6"/>
    <p:sldLayoutId id="2147483700" r:id="rId7"/>
  </p:sldLayoutIdLst>
  <p:timing>
    <p:tnLst>
      <p:par>
        <p:cTn id="1" dur="indefinite" restart="never" nodeType="tmRoot"/>
      </p:par>
    </p:tnLst>
  </p:timing>
  <p:hf hdr="0" ftr="0" dt="0"/>
  <p:txStyles>
    <p:titleStyle>
      <a:lvl1pPr algn="l" rtl="0" eaLnBrk="0" fontAlgn="base" hangingPunct="0">
        <a:spcBef>
          <a:spcPct val="0"/>
        </a:spcBef>
        <a:spcAft>
          <a:spcPct val="0"/>
        </a:spcAft>
        <a:defRPr sz="2800" b="1" cap="all">
          <a:solidFill>
            <a:schemeClr val="tx2"/>
          </a:solidFill>
          <a:latin typeface="Arial Narrow" pitchFamily="34" charset="0"/>
          <a:ea typeface="+mj-ea"/>
          <a:cs typeface="+mj-cs"/>
        </a:defRPr>
      </a:lvl1pPr>
      <a:lvl2pPr algn="l" rtl="0" eaLnBrk="0" fontAlgn="base" hangingPunct="0">
        <a:spcBef>
          <a:spcPct val="0"/>
        </a:spcBef>
        <a:spcAft>
          <a:spcPct val="0"/>
        </a:spcAft>
        <a:defRPr sz="2800" b="1">
          <a:solidFill>
            <a:schemeClr val="tx2"/>
          </a:solidFill>
          <a:latin typeface="Arial Narrow" pitchFamily="34" charset="0"/>
        </a:defRPr>
      </a:lvl2pPr>
      <a:lvl3pPr algn="l" rtl="0" eaLnBrk="0" fontAlgn="base" hangingPunct="0">
        <a:spcBef>
          <a:spcPct val="0"/>
        </a:spcBef>
        <a:spcAft>
          <a:spcPct val="0"/>
        </a:spcAft>
        <a:defRPr sz="2800" b="1">
          <a:solidFill>
            <a:schemeClr val="tx2"/>
          </a:solidFill>
          <a:latin typeface="Arial Narrow" pitchFamily="34" charset="0"/>
        </a:defRPr>
      </a:lvl3pPr>
      <a:lvl4pPr algn="l" rtl="0" eaLnBrk="0" fontAlgn="base" hangingPunct="0">
        <a:spcBef>
          <a:spcPct val="0"/>
        </a:spcBef>
        <a:spcAft>
          <a:spcPct val="0"/>
        </a:spcAft>
        <a:defRPr sz="2800" b="1">
          <a:solidFill>
            <a:schemeClr val="tx2"/>
          </a:solidFill>
          <a:latin typeface="Arial Narrow" pitchFamily="34" charset="0"/>
        </a:defRPr>
      </a:lvl4pPr>
      <a:lvl5pPr algn="l" rtl="0" eaLnBrk="0" fontAlgn="base" hangingPunct="0">
        <a:spcBef>
          <a:spcPct val="0"/>
        </a:spcBef>
        <a:spcAft>
          <a:spcPct val="0"/>
        </a:spcAft>
        <a:defRPr sz="2800" b="1">
          <a:solidFill>
            <a:schemeClr val="tx2"/>
          </a:solidFill>
          <a:latin typeface="Arial Narrow" pitchFamily="34" charset="0"/>
        </a:defRPr>
      </a:lvl5pPr>
      <a:lvl6pPr marL="457200" algn="l" rtl="0" eaLnBrk="1" fontAlgn="base" hangingPunct="1">
        <a:spcBef>
          <a:spcPct val="0"/>
        </a:spcBef>
        <a:spcAft>
          <a:spcPct val="0"/>
        </a:spcAft>
        <a:defRPr sz="3200" b="1">
          <a:solidFill>
            <a:schemeClr val="tx2"/>
          </a:solidFill>
          <a:latin typeface="Trebuchet MS" pitchFamily="34" charset="0"/>
        </a:defRPr>
      </a:lvl6pPr>
      <a:lvl7pPr marL="914400" algn="l" rtl="0" eaLnBrk="1" fontAlgn="base" hangingPunct="1">
        <a:spcBef>
          <a:spcPct val="0"/>
        </a:spcBef>
        <a:spcAft>
          <a:spcPct val="0"/>
        </a:spcAft>
        <a:defRPr sz="3200" b="1">
          <a:solidFill>
            <a:schemeClr val="tx2"/>
          </a:solidFill>
          <a:latin typeface="Trebuchet MS" pitchFamily="34" charset="0"/>
        </a:defRPr>
      </a:lvl7pPr>
      <a:lvl8pPr marL="1371600" algn="l" rtl="0" eaLnBrk="1" fontAlgn="base" hangingPunct="1">
        <a:spcBef>
          <a:spcPct val="0"/>
        </a:spcBef>
        <a:spcAft>
          <a:spcPct val="0"/>
        </a:spcAft>
        <a:defRPr sz="3200" b="1">
          <a:solidFill>
            <a:schemeClr val="tx2"/>
          </a:solidFill>
          <a:latin typeface="Trebuchet MS" pitchFamily="34" charset="0"/>
        </a:defRPr>
      </a:lvl8pPr>
      <a:lvl9pPr marL="1828800" algn="l" rtl="0" eaLnBrk="1" fontAlgn="base" hangingPunct="1">
        <a:spcBef>
          <a:spcPct val="0"/>
        </a:spcBef>
        <a:spcAft>
          <a:spcPct val="0"/>
        </a:spcAft>
        <a:defRPr sz="3200" b="1">
          <a:solidFill>
            <a:schemeClr val="tx2"/>
          </a:solidFill>
          <a:latin typeface="Trebuchet MS"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tx1"/>
          </a:solidFill>
          <a:latin typeface="Arial" pitchFamily="34" charset="0"/>
          <a:ea typeface="+mn-ea"/>
          <a:cs typeface="Arial" pitchFamily="34" charset="0"/>
        </a:defRPr>
      </a:lvl1pPr>
      <a:lvl2pPr marL="630238" indent="-285750" algn="l" rtl="0" eaLnBrk="0" fontAlgn="base" hangingPunct="0">
        <a:spcBef>
          <a:spcPct val="20000"/>
        </a:spcBef>
        <a:spcAft>
          <a:spcPct val="0"/>
        </a:spcAft>
        <a:buFont typeface="Wingdings" pitchFamily="2" charset="2"/>
        <a:buChar char="§"/>
        <a:defRPr sz="2400">
          <a:solidFill>
            <a:schemeClr val="tx1"/>
          </a:solidFill>
          <a:latin typeface="Arial" pitchFamily="34" charset="0"/>
          <a:cs typeface="Arial" pitchFamily="34" charset="0"/>
        </a:defRPr>
      </a:lvl2pPr>
      <a:lvl3pPr marL="860425" indent="-228600" algn="l" rtl="0" eaLnBrk="0" fontAlgn="base" hangingPunct="0">
        <a:spcBef>
          <a:spcPct val="20000"/>
        </a:spcBef>
        <a:spcAft>
          <a:spcPct val="0"/>
        </a:spcAft>
        <a:buFont typeface="Wingdings" pitchFamily="2" charset="2"/>
        <a:buChar char="§"/>
        <a:defRPr sz="2400">
          <a:solidFill>
            <a:schemeClr val="tx1"/>
          </a:solidFill>
          <a:latin typeface="Arial" pitchFamily="34" charset="0"/>
          <a:cs typeface="Arial" pitchFamily="34" charset="0"/>
        </a:defRPr>
      </a:lvl3pPr>
      <a:lvl4pPr marL="1090613" indent="-228600" algn="l" rtl="0" eaLnBrk="0" fontAlgn="base" hangingPunct="0">
        <a:spcBef>
          <a:spcPct val="20000"/>
        </a:spcBef>
        <a:spcAft>
          <a:spcPct val="0"/>
        </a:spcAft>
        <a:buFont typeface="Wingdings" pitchFamily="2" charset="2"/>
        <a:buChar char="§"/>
        <a:defRPr sz="2400">
          <a:solidFill>
            <a:schemeClr val="tx1"/>
          </a:solidFill>
          <a:latin typeface="Arial" pitchFamily="34" charset="0"/>
          <a:cs typeface="Arial" pitchFamily="34" charset="0"/>
        </a:defRPr>
      </a:lvl4pPr>
      <a:lvl5pPr marL="1322388" indent="-228600" algn="l" rtl="0" eaLnBrk="0" fontAlgn="base" hangingPunct="0">
        <a:spcBef>
          <a:spcPct val="20000"/>
        </a:spcBef>
        <a:spcAft>
          <a:spcPct val="0"/>
        </a:spcAft>
        <a:buFont typeface="Wingdings" pitchFamily="2" charset="2"/>
        <a:buChar char="§"/>
        <a:defRPr sz="2400">
          <a:solidFill>
            <a:schemeClr val="tx1"/>
          </a:solidFill>
          <a:latin typeface="Arial" pitchFamily="34" charset="0"/>
          <a:cs typeface="Arial" pitchFamily="34" charset="0"/>
        </a:defRPr>
      </a:lvl5pPr>
      <a:lvl6pPr marL="1779588" indent="-228600" algn="l" rtl="0" eaLnBrk="1" fontAlgn="base" hangingPunct="1">
        <a:spcBef>
          <a:spcPct val="20000"/>
        </a:spcBef>
        <a:spcAft>
          <a:spcPct val="0"/>
        </a:spcAft>
        <a:buClr>
          <a:srgbClr val="009896"/>
        </a:buClr>
        <a:buFont typeface="Wingdings" pitchFamily="2" charset="2"/>
        <a:buChar char="§"/>
        <a:defRPr sz="1600">
          <a:solidFill>
            <a:schemeClr val="tx1"/>
          </a:solidFill>
          <a:latin typeface="+mn-lt"/>
        </a:defRPr>
      </a:lvl6pPr>
      <a:lvl7pPr marL="2236788" indent="-228600" algn="l" rtl="0" eaLnBrk="1" fontAlgn="base" hangingPunct="1">
        <a:spcBef>
          <a:spcPct val="20000"/>
        </a:spcBef>
        <a:spcAft>
          <a:spcPct val="0"/>
        </a:spcAft>
        <a:buClr>
          <a:srgbClr val="009896"/>
        </a:buClr>
        <a:buFont typeface="Wingdings" pitchFamily="2" charset="2"/>
        <a:buChar char="§"/>
        <a:defRPr sz="1600">
          <a:solidFill>
            <a:schemeClr val="tx1"/>
          </a:solidFill>
          <a:latin typeface="+mn-lt"/>
        </a:defRPr>
      </a:lvl7pPr>
      <a:lvl8pPr marL="2693988" indent="-228600" algn="l" rtl="0" eaLnBrk="1" fontAlgn="base" hangingPunct="1">
        <a:spcBef>
          <a:spcPct val="20000"/>
        </a:spcBef>
        <a:spcAft>
          <a:spcPct val="0"/>
        </a:spcAft>
        <a:buClr>
          <a:srgbClr val="009896"/>
        </a:buClr>
        <a:buFont typeface="Wingdings" pitchFamily="2" charset="2"/>
        <a:buChar char="§"/>
        <a:defRPr sz="1600">
          <a:solidFill>
            <a:schemeClr val="tx1"/>
          </a:solidFill>
          <a:latin typeface="+mn-lt"/>
        </a:defRPr>
      </a:lvl8pPr>
      <a:lvl9pPr marL="3151188" indent="-228600" algn="l" rtl="0" eaLnBrk="1" fontAlgn="base" hangingPunct="1">
        <a:spcBef>
          <a:spcPct val="20000"/>
        </a:spcBef>
        <a:spcAft>
          <a:spcPct val="0"/>
        </a:spcAft>
        <a:buClr>
          <a:srgbClr val="009896"/>
        </a:buClr>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1066800"/>
            <a:ext cx="6786562" cy="3777014"/>
          </a:xfrm>
        </p:spPr>
        <p:txBody>
          <a:bodyPr/>
          <a:lstStyle/>
          <a:p>
            <a:pPr algn="ctr"/>
            <a:r>
              <a:rPr lang="en-US" b="0" cap="none" dirty="0"/>
              <a:t/>
            </a:r>
            <a:br>
              <a:rPr lang="en-US" b="0" cap="none" dirty="0"/>
            </a:br>
            <a:r>
              <a:rPr lang="en-GB" dirty="0" smtClean="0"/>
              <a:t>developing  </a:t>
            </a:r>
            <a:r>
              <a:rPr lang="en-GB" dirty="0"/>
              <a:t>Project Led </a:t>
            </a:r>
            <a:r>
              <a:rPr lang="en-GB" dirty="0" smtClean="0"/>
              <a:t>Education</a:t>
            </a:r>
            <a:br>
              <a:rPr lang="en-GB" dirty="0" smtClean="0"/>
            </a:br>
            <a:r>
              <a:rPr lang="en-GB" dirty="0"/>
              <a:t/>
            </a:r>
            <a:br>
              <a:rPr lang="en-GB" dirty="0"/>
            </a:br>
            <a:r>
              <a:rPr lang="en-GB" dirty="0" smtClean="0"/>
              <a:t>the spatial engineering programme</a:t>
            </a:r>
            <a:br>
              <a:rPr lang="en-GB" dirty="0" smtClean="0"/>
            </a:br>
            <a:r>
              <a:rPr lang="en-US" b="0" cap="none" dirty="0" smtClean="0"/>
              <a:t/>
            </a:r>
            <a:br>
              <a:rPr lang="en-US" b="0" cap="none" dirty="0" smtClean="0"/>
            </a:br>
            <a:r>
              <a:rPr lang="en-US" b="0" cap="none" dirty="0" smtClean="0"/>
              <a:t>Mark Brussel, 13/06/17</a:t>
            </a:r>
            <a:endParaRPr lang="en-US" b="0" cap="none" dirty="0"/>
          </a:p>
        </p:txBody>
      </p:sp>
    </p:spTree>
    <p:extLst>
      <p:ext uri="{BB962C8B-B14F-4D97-AF65-F5344CB8AC3E}">
        <p14:creationId xmlns:p14="http://schemas.microsoft.com/office/powerpoint/2010/main" val="40929624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characteristics </a:t>
            </a:r>
            <a:r>
              <a:rPr lang="en-GB" dirty="0"/>
              <a:t>of </a:t>
            </a:r>
            <a:r>
              <a:rPr lang="en-GB" dirty="0" smtClean="0"/>
              <a:t>projects in SE</a:t>
            </a:r>
            <a:endParaRPr lang="en-GB" dirty="0"/>
          </a:p>
        </p:txBody>
      </p:sp>
      <p:sp>
        <p:nvSpPr>
          <p:cNvPr id="3" name="Content Placeholder 2"/>
          <p:cNvSpPr>
            <a:spLocks noGrp="1"/>
          </p:cNvSpPr>
          <p:nvPr>
            <p:ph idx="1"/>
          </p:nvPr>
        </p:nvSpPr>
        <p:spPr/>
        <p:txBody>
          <a:bodyPr/>
          <a:lstStyle/>
          <a:p>
            <a:r>
              <a:rPr lang="en-GB" dirty="0" smtClean="0"/>
              <a:t>Are oriented to real world problems</a:t>
            </a:r>
          </a:p>
          <a:p>
            <a:r>
              <a:rPr lang="en-GB" dirty="0" smtClean="0"/>
              <a:t>Are formulated in an open manner, students have a lot of freedom to develop solutions</a:t>
            </a:r>
          </a:p>
          <a:p>
            <a:r>
              <a:rPr lang="en-GB" dirty="0" smtClean="0"/>
              <a:t>Are </a:t>
            </a:r>
            <a:r>
              <a:rPr lang="en-GB" dirty="0"/>
              <a:t>student-centred </a:t>
            </a:r>
            <a:r>
              <a:rPr lang="en-GB" dirty="0" smtClean="0"/>
              <a:t>in that sense, students are in the driving seat</a:t>
            </a:r>
            <a:endParaRPr lang="en-GB" dirty="0"/>
          </a:p>
          <a:p>
            <a:r>
              <a:rPr lang="en-GB" dirty="0" smtClean="0"/>
              <a:t>Help students to develop </a:t>
            </a:r>
            <a:r>
              <a:rPr lang="en-GB" dirty="0"/>
              <a:t>a wide range of skills </a:t>
            </a:r>
          </a:p>
          <a:p>
            <a:r>
              <a:rPr lang="en-GB" dirty="0" smtClean="0"/>
              <a:t>Involve </a:t>
            </a:r>
            <a:r>
              <a:rPr lang="en-GB" dirty="0"/>
              <a:t>active learning </a:t>
            </a:r>
            <a:endParaRPr lang="en-GB" dirty="0" smtClean="0"/>
          </a:p>
          <a:p>
            <a:r>
              <a:rPr lang="en-GB" dirty="0" smtClean="0"/>
              <a:t>Involve </a:t>
            </a:r>
            <a:r>
              <a:rPr lang="en-GB" dirty="0"/>
              <a:t>group work </a:t>
            </a:r>
            <a:r>
              <a:rPr lang="en-GB" dirty="0" smtClean="0"/>
              <a:t>(in an international setting)</a:t>
            </a:r>
            <a:endParaRPr lang="en-GB" dirty="0"/>
          </a:p>
          <a:p>
            <a:r>
              <a:rPr lang="en-GB" dirty="0" smtClean="0"/>
              <a:t>Draw </a:t>
            </a:r>
            <a:r>
              <a:rPr lang="en-GB" dirty="0"/>
              <a:t>on knowledge from a range of </a:t>
            </a:r>
            <a:r>
              <a:rPr lang="en-GB" dirty="0" smtClean="0"/>
              <a:t>disciplines</a:t>
            </a:r>
          </a:p>
          <a:p>
            <a:r>
              <a:rPr lang="en-GB" dirty="0" smtClean="0"/>
              <a:t>Help students to </a:t>
            </a:r>
            <a:r>
              <a:rPr lang="en-GB" dirty="0"/>
              <a:t>develop a better grasp of theory and to develop new and powerful </a:t>
            </a:r>
            <a:r>
              <a:rPr lang="en-GB" dirty="0" smtClean="0"/>
              <a:t>skills</a:t>
            </a:r>
          </a:p>
        </p:txBody>
      </p:sp>
      <p:sp>
        <p:nvSpPr>
          <p:cNvPr id="4" name="Slide Number Placeholder 3"/>
          <p:cNvSpPr>
            <a:spLocks noGrp="1"/>
          </p:cNvSpPr>
          <p:nvPr>
            <p:ph type="sldNum" sz="quarter" idx="10"/>
          </p:nvPr>
        </p:nvSpPr>
        <p:spPr/>
        <p:txBody>
          <a:bodyPr/>
          <a:lstStyle/>
          <a:p>
            <a:fld id="{24E8FB94-DAEE-426C-A752-70DDD7A57372}" type="slidenum">
              <a:rPr lang="en-US" smtClean="0">
                <a:solidFill>
                  <a:srgbClr val="000000"/>
                </a:solidFill>
              </a:rPr>
              <a:pPr/>
              <a:t>10</a:t>
            </a:fld>
            <a:endParaRPr lang="en-US">
              <a:solidFill>
                <a:srgbClr val="000000"/>
              </a:solidFill>
            </a:endParaRPr>
          </a:p>
        </p:txBody>
      </p:sp>
    </p:spTree>
    <p:extLst>
      <p:ext uri="{BB962C8B-B14F-4D97-AF65-F5344CB8AC3E}">
        <p14:creationId xmlns:p14="http://schemas.microsoft.com/office/powerpoint/2010/main" val="28719987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Staff roles</a:t>
            </a:r>
            <a:endParaRPr lang="en-GB" dirty="0"/>
          </a:p>
        </p:txBody>
      </p:sp>
      <p:sp>
        <p:nvSpPr>
          <p:cNvPr id="3" name="Content Placeholder 2"/>
          <p:cNvSpPr>
            <a:spLocks noGrp="1"/>
          </p:cNvSpPr>
          <p:nvPr>
            <p:ph idx="1"/>
          </p:nvPr>
        </p:nvSpPr>
        <p:spPr/>
        <p:txBody>
          <a:bodyPr/>
          <a:lstStyle/>
          <a:p>
            <a:r>
              <a:rPr lang="en-GB" dirty="0" smtClean="0"/>
              <a:t>Focus shifts from arranging and providing content to facilitating and organising the learning process</a:t>
            </a:r>
          </a:p>
          <a:p>
            <a:r>
              <a:rPr lang="en-GB" dirty="0" smtClean="0"/>
              <a:t>Providing more of a tutoring type guidance rather than direct inputs into problem solving</a:t>
            </a:r>
          </a:p>
          <a:p>
            <a:r>
              <a:rPr lang="en-GB" dirty="0" smtClean="0"/>
              <a:t>More individual guidance of students through Personal Development Portfolio</a:t>
            </a:r>
          </a:p>
          <a:p>
            <a:r>
              <a:rPr lang="en-GB" dirty="0" smtClean="0"/>
              <a:t>Emphasis on providing feedback during the process</a:t>
            </a:r>
          </a:p>
          <a:p>
            <a:r>
              <a:rPr lang="en-GB" dirty="0" smtClean="0"/>
              <a:t>More attention to the nature and role of assessments</a:t>
            </a:r>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24E8FB94-DAEE-426C-A752-70DDD7A57372}" type="slidenum">
              <a:rPr lang="en-US" smtClean="0">
                <a:solidFill>
                  <a:srgbClr val="000000"/>
                </a:solidFill>
              </a:rPr>
              <a:pPr/>
              <a:t>11</a:t>
            </a:fld>
            <a:endParaRPr lang="en-US">
              <a:solidFill>
                <a:srgbClr val="000000"/>
              </a:solidFill>
            </a:endParaRPr>
          </a:p>
        </p:txBody>
      </p:sp>
    </p:spTree>
    <p:extLst>
      <p:ext uri="{BB962C8B-B14F-4D97-AF65-F5344CB8AC3E}">
        <p14:creationId xmlns:p14="http://schemas.microsoft.com/office/powerpoint/2010/main" val="11866343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Student roles</a:t>
            </a:r>
            <a:endParaRPr lang="en-GB" dirty="0"/>
          </a:p>
        </p:txBody>
      </p:sp>
      <p:sp>
        <p:nvSpPr>
          <p:cNvPr id="3" name="Content Placeholder 2"/>
          <p:cNvSpPr>
            <a:spLocks noGrp="1"/>
          </p:cNvSpPr>
          <p:nvPr>
            <p:ph idx="1"/>
          </p:nvPr>
        </p:nvSpPr>
        <p:spPr/>
        <p:txBody>
          <a:bodyPr/>
          <a:lstStyle/>
          <a:p>
            <a:r>
              <a:rPr lang="en-GB" dirty="0" smtClean="0"/>
              <a:t>Students need to work within the boundaries of the project assignment</a:t>
            </a:r>
          </a:p>
          <a:p>
            <a:r>
              <a:rPr lang="en-GB" dirty="0"/>
              <a:t>Students are in the driver seat, </a:t>
            </a:r>
            <a:r>
              <a:rPr lang="en-GB" dirty="0" smtClean="0"/>
              <a:t>they should </a:t>
            </a:r>
            <a:r>
              <a:rPr lang="en-GB" dirty="0"/>
              <a:t>take </a:t>
            </a:r>
            <a:r>
              <a:rPr lang="en-GB" dirty="0" smtClean="0"/>
              <a:t>initiative, the staff is facilitating but in principle not steering</a:t>
            </a:r>
          </a:p>
          <a:p>
            <a:r>
              <a:rPr lang="en-GB" dirty="0" smtClean="0"/>
              <a:t>This demands a pro-active attitude of students and the development of project management skills.</a:t>
            </a:r>
          </a:p>
          <a:p>
            <a:r>
              <a:rPr lang="en-GB" dirty="0" smtClean="0"/>
              <a:t>Students </a:t>
            </a:r>
            <a:r>
              <a:rPr lang="en-GB" dirty="0"/>
              <a:t>are encouraged to use a wide range of skills to </a:t>
            </a:r>
            <a:r>
              <a:rPr lang="en-GB" dirty="0" smtClean="0"/>
              <a:t>develop and apply theoretical </a:t>
            </a:r>
            <a:r>
              <a:rPr lang="en-GB" dirty="0"/>
              <a:t>knowledge to practical </a:t>
            </a:r>
            <a:r>
              <a:rPr lang="en-GB" dirty="0" smtClean="0"/>
              <a:t>situations</a:t>
            </a:r>
          </a:p>
          <a:p>
            <a:endParaRPr lang="en-GB" dirty="0" smtClean="0"/>
          </a:p>
        </p:txBody>
      </p:sp>
      <p:sp>
        <p:nvSpPr>
          <p:cNvPr id="4" name="Slide Number Placeholder 3"/>
          <p:cNvSpPr>
            <a:spLocks noGrp="1"/>
          </p:cNvSpPr>
          <p:nvPr>
            <p:ph type="sldNum" sz="quarter" idx="10"/>
          </p:nvPr>
        </p:nvSpPr>
        <p:spPr/>
        <p:txBody>
          <a:bodyPr/>
          <a:lstStyle/>
          <a:p>
            <a:fld id="{24E8FB94-DAEE-426C-A752-70DDD7A57372}" type="slidenum">
              <a:rPr lang="en-US" smtClean="0">
                <a:solidFill>
                  <a:srgbClr val="000000"/>
                </a:solidFill>
              </a:rPr>
              <a:pPr/>
              <a:t>12</a:t>
            </a:fld>
            <a:endParaRPr lang="en-US">
              <a:solidFill>
                <a:srgbClr val="000000"/>
              </a:solidFill>
            </a:endParaRPr>
          </a:p>
        </p:txBody>
      </p:sp>
    </p:spTree>
    <p:extLst>
      <p:ext uri="{BB962C8B-B14F-4D97-AF65-F5344CB8AC3E}">
        <p14:creationId xmlns:p14="http://schemas.microsoft.com/office/powerpoint/2010/main" val="26238543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Project 1: Climate resilient cities</a:t>
            </a:r>
            <a:endParaRPr lang="en-GB" dirty="0"/>
          </a:p>
        </p:txBody>
      </p:sp>
      <p:sp>
        <p:nvSpPr>
          <p:cNvPr id="3" name="Content Placeholder 2"/>
          <p:cNvSpPr>
            <a:spLocks noGrp="1"/>
          </p:cNvSpPr>
          <p:nvPr>
            <p:ph idx="1"/>
          </p:nvPr>
        </p:nvSpPr>
        <p:spPr/>
        <p:txBody>
          <a:bodyPr/>
          <a:lstStyle/>
          <a:p>
            <a:r>
              <a:rPr lang="en-GB" dirty="0" smtClean="0"/>
              <a:t>The students will be subdivided in groups of 5.</a:t>
            </a:r>
          </a:p>
          <a:p>
            <a:r>
              <a:rPr lang="en-GB" dirty="0" smtClean="0"/>
              <a:t>The students develop a water vision for the city of Kampala, taking account of current and future developments, and propose a number of spatial interventions. </a:t>
            </a:r>
          </a:p>
          <a:p>
            <a:r>
              <a:rPr lang="en-GB" dirty="0" smtClean="0"/>
              <a:t>Each group has to come up with a combination of one (or more) hard engineering and one (or more) soft engineering interventions. </a:t>
            </a:r>
            <a:r>
              <a:rPr lang="en-US" dirty="0" smtClean="0"/>
              <a:t>These interventions need to be designed and presented.</a:t>
            </a:r>
            <a:endParaRPr lang="en-GB" dirty="0"/>
          </a:p>
        </p:txBody>
      </p:sp>
      <p:sp>
        <p:nvSpPr>
          <p:cNvPr id="4" name="Slide Number Placeholder 3"/>
          <p:cNvSpPr>
            <a:spLocks noGrp="1"/>
          </p:cNvSpPr>
          <p:nvPr>
            <p:ph type="sldNum" sz="quarter" idx="10"/>
          </p:nvPr>
        </p:nvSpPr>
        <p:spPr/>
        <p:txBody>
          <a:bodyPr/>
          <a:lstStyle/>
          <a:p>
            <a:fld id="{24E8FB94-DAEE-426C-A752-70DDD7A57372}" type="slidenum">
              <a:rPr lang="en-US" smtClean="0">
                <a:solidFill>
                  <a:srgbClr val="000000"/>
                </a:solidFill>
              </a:rPr>
              <a:pPr/>
              <a:t>13</a:t>
            </a:fld>
            <a:endParaRPr lang="en-US">
              <a:solidFill>
                <a:srgbClr val="000000"/>
              </a:solidFill>
            </a:endParaRP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24400" y="4937919"/>
            <a:ext cx="2667000" cy="1778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629297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triangles….</a:t>
            </a:r>
            <a:endParaRPr lang="en-GB" dirty="0"/>
          </a:p>
        </p:txBody>
      </p:sp>
      <p:sp>
        <p:nvSpPr>
          <p:cNvPr id="4" name="Slide Number Placeholder 3"/>
          <p:cNvSpPr>
            <a:spLocks noGrp="1"/>
          </p:cNvSpPr>
          <p:nvPr>
            <p:ph type="sldNum" sz="quarter" idx="10"/>
          </p:nvPr>
        </p:nvSpPr>
        <p:spPr/>
        <p:txBody>
          <a:bodyPr/>
          <a:lstStyle/>
          <a:p>
            <a:fld id="{24E8FB94-DAEE-426C-A752-70DDD7A57372}" type="slidenum">
              <a:rPr lang="en-US" smtClean="0">
                <a:solidFill>
                  <a:srgbClr val="000000"/>
                </a:solidFill>
              </a:rPr>
              <a:pPr/>
              <a:t>14</a:t>
            </a:fld>
            <a:endParaRPr lang="en-US">
              <a:solidFill>
                <a:srgbClr val="000000"/>
              </a:solidFill>
            </a:endParaRPr>
          </a:p>
        </p:txBody>
      </p:sp>
      <p:sp>
        <p:nvSpPr>
          <p:cNvPr id="5" name="Isosceles Triangle 4"/>
          <p:cNvSpPr/>
          <p:nvPr/>
        </p:nvSpPr>
        <p:spPr bwMode="auto">
          <a:xfrm>
            <a:off x="1365288" y="3644209"/>
            <a:ext cx="1981200" cy="1439040"/>
          </a:xfrm>
          <a:prstGeom prst="triangle">
            <a:avLst/>
          </a:prstGeom>
          <a:solidFill>
            <a:srgbClr val="33CCFF"/>
          </a:solidFill>
          <a:ln w="101600" cap="flat" cmpd="sng" algn="ctr">
            <a:solidFill>
              <a:schemeClr val="accent3">
                <a:lumMod val="85000"/>
              </a:schemeClr>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Trebuchet MS" pitchFamily="34" charset="0"/>
              <a:cs typeface="Arial" charset="0"/>
            </a:endParaRPr>
          </a:p>
        </p:txBody>
      </p:sp>
      <p:sp>
        <p:nvSpPr>
          <p:cNvPr id="7" name="TextBox 6"/>
          <p:cNvSpPr txBox="1"/>
          <p:nvPr/>
        </p:nvSpPr>
        <p:spPr>
          <a:xfrm>
            <a:off x="1784388" y="2841791"/>
            <a:ext cx="1143000" cy="584775"/>
          </a:xfrm>
          <a:prstGeom prst="rect">
            <a:avLst/>
          </a:prstGeom>
          <a:noFill/>
        </p:spPr>
        <p:txBody>
          <a:bodyPr wrap="square" rtlCol="0">
            <a:spAutoFit/>
          </a:bodyPr>
          <a:lstStyle/>
          <a:p>
            <a:r>
              <a:rPr lang="en-US" sz="1600" dirty="0" smtClean="0"/>
              <a:t>Learning Outcomes</a:t>
            </a:r>
            <a:endParaRPr lang="en-GB" sz="1600" dirty="0"/>
          </a:p>
        </p:txBody>
      </p:sp>
      <p:sp>
        <p:nvSpPr>
          <p:cNvPr id="8" name="TextBox 7"/>
          <p:cNvSpPr txBox="1"/>
          <p:nvPr/>
        </p:nvSpPr>
        <p:spPr>
          <a:xfrm>
            <a:off x="91031" y="4813585"/>
            <a:ext cx="1246239" cy="338554"/>
          </a:xfrm>
          <a:prstGeom prst="rect">
            <a:avLst/>
          </a:prstGeom>
          <a:noFill/>
        </p:spPr>
        <p:txBody>
          <a:bodyPr wrap="square" rtlCol="0">
            <a:spAutoFit/>
          </a:bodyPr>
          <a:lstStyle/>
          <a:p>
            <a:r>
              <a:rPr lang="en-US" sz="1600" dirty="0" smtClean="0"/>
              <a:t>Assessment</a:t>
            </a:r>
            <a:endParaRPr lang="en-GB" sz="1600" dirty="0"/>
          </a:p>
        </p:txBody>
      </p:sp>
      <p:sp>
        <p:nvSpPr>
          <p:cNvPr id="10" name="TextBox 9"/>
          <p:cNvSpPr txBox="1"/>
          <p:nvPr/>
        </p:nvSpPr>
        <p:spPr>
          <a:xfrm>
            <a:off x="1714500" y="1371600"/>
            <a:ext cx="1485900" cy="646331"/>
          </a:xfrm>
          <a:prstGeom prst="rect">
            <a:avLst/>
          </a:prstGeom>
          <a:noFill/>
        </p:spPr>
        <p:txBody>
          <a:bodyPr wrap="square" rtlCol="0">
            <a:spAutoFit/>
          </a:bodyPr>
          <a:lstStyle/>
          <a:p>
            <a:r>
              <a:rPr lang="en-US" i="1" dirty="0" smtClean="0"/>
              <a:t>Educational Alignment</a:t>
            </a:r>
            <a:endParaRPr lang="en-GB" i="1" dirty="0"/>
          </a:p>
        </p:txBody>
      </p:sp>
      <p:sp>
        <p:nvSpPr>
          <p:cNvPr id="11" name="TextBox 10"/>
          <p:cNvSpPr txBox="1"/>
          <p:nvPr/>
        </p:nvSpPr>
        <p:spPr>
          <a:xfrm>
            <a:off x="6092229" y="1497892"/>
            <a:ext cx="1143000" cy="584775"/>
          </a:xfrm>
          <a:prstGeom prst="rect">
            <a:avLst/>
          </a:prstGeom>
          <a:noFill/>
        </p:spPr>
        <p:txBody>
          <a:bodyPr wrap="square" rtlCol="0">
            <a:spAutoFit/>
          </a:bodyPr>
          <a:lstStyle/>
          <a:p>
            <a:r>
              <a:rPr lang="en-US" sz="1600" i="1" dirty="0" smtClean="0"/>
              <a:t>Bloom’s Triangle</a:t>
            </a:r>
            <a:endParaRPr lang="en-GB" sz="1600" i="1" dirty="0"/>
          </a:p>
        </p:txBody>
      </p:sp>
      <p:pic>
        <p:nvPicPr>
          <p:cNvPr id="1028" name="Picture 4" descr="Afbeeldingsresultaat voor bloom triang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6277" y="2825750"/>
            <a:ext cx="4834905" cy="3733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29000" y="4690474"/>
            <a:ext cx="1143000" cy="584775"/>
          </a:xfrm>
          <a:prstGeom prst="rect">
            <a:avLst/>
          </a:prstGeom>
          <a:noFill/>
        </p:spPr>
        <p:txBody>
          <a:bodyPr wrap="square" rtlCol="0">
            <a:spAutoFit/>
          </a:bodyPr>
          <a:lstStyle/>
          <a:p>
            <a:r>
              <a:rPr lang="en-US" sz="1600" dirty="0" smtClean="0"/>
              <a:t>Teaching</a:t>
            </a:r>
          </a:p>
          <a:p>
            <a:r>
              <a:rPr lang="en-US" sz="1600" dirty="0" smtClean="0"/>
              <a:t>Methods</a:t>
            </a:r>
            <a:endParaRPr lang="en-GB" sz="1600" dirty="0"/>
          </a:p>
        </p:txBody>
      </p:sp>
    </p:spTree>
    <p:extLst>
      <p:ext uri="{BB962C8B-B14F-4D97-AF65-F5344CB8AC3E}">
        <p14:creationId xmlns:p14="http://schemas.microsoft.com/office/powerpoint/2010/main" val="28448110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main Intended learning outcomes </a:t>
            </a:r>
            <a:br>
              <a:rPr lang="en-GB" dirty="0" smtClean="0"/>
            </a:br>
            <a:r>
              <a:rPr lang="en-GB" sz="1600" dirty="0" smtClean="0"/>
              <a:t>Based </a:t>
            </a:r>
            <a:r>
              <a:rPr lang="en-GB" sz="1600" dirty="0"/>
              <a:t>on 3TU MSc protocol</a:t>
            </a:r>
            <a:br>
              <a:rPr lang="en-GB" sz="1600" dirty="0"/>
            </a:br>
            <a:endParaRPr lang="en-GB" sz="1600"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Is capable of integrated </a:t>
            </a:r>
            <a:r>
              <a:rPr lang="en-US" dirty="0"/>
              <a:t>knowledge development</a:t>
            </a:r>
            <a:endParaRPr lang="en-GB" dirty="0"/>
          </a:p>
          <a:p>
            <a:pPr marL="457200" indent="-457200">
              <a:buFont typeface="+mj-lt"/>
              <a:buAutoNum type="arabicPeriod"/>
            </a:pPr>
            <a:r>
              <a:rPr lang="en-US" dirty="0" smtClean="0"/>
              <a:t>Is </a:t>
            </a:r>
            <a:r>
              <a:rPr lang="en-US" dirty="0"/>
              <a:t>competent to do research in a purposeful and methodological way</a:t>
            </a:r>
            <a:endParaRPr lang="en-GB" dirty="0"/>
          </a:p>
          <a:p>
            <a:pPr marL="457200" indent="-457200">
              <a:buFont typeface="+mj-lt"/>
              <a:buAutoNum type="arabicPeriod"/>
            </a:pPr>
            <a:r>
              <a:rPr lang="en-US" dirty="0" smtClean="0"/>
              <a:t>Is </a:t>
            </a:r>
            <a:r>
              <a:rPr lang="en-US" dirty="0"/>
              <a:t>competent in design of interventions for sustainable development</a:t>
            </a:r>
            <a:endParaRPr lang="en-GB" dirty="0"/>
          </a:p>
          <a:p>
            <a:pPr marL="457200" indent="-457200">
              <a:buFont typeface="+mj-lt"/>
              <a:buAutoNum type="arabicPeriod"/>
            </a:pPr>
            <a:r>
              <a:rPr lang="en-US" dirty="0" smtClean="0"/>
              <a:t>Has </a:t>
            </a:r>
            <a:r>
              <a:rPr lang="en-US" dirty="0"/>
              <a:t>an academic approach to the development, justified use and validation of theories and models</a:t>
            </a:r>
            <a:endParaRPr lang="en-GB" dirty="0"/>
          </a:p>
          <a:p>
            <a:pPr marL="457200" indent="-457200">
              <a:buFont typeface="+mj-lt"/>
              <a:buAutoNum type="arabicPeriod"/>
            </a:pPr>
            <a:r>
              <a:rPr lang="en-US" dirty="0" smtClean="0"/>
              <a:t>Has </a:t>
            </a:r>
            <a:r>
              <a:rPr lang="en-US" dirty="0"/>
              <a:t>Intellectual skills for scientific reasoning</a:t>
            </a:r>
            <a:endParaRPr lang="en-GB" dirty="0"/>
          </a:p>
          <a:p>
            <a:pPr marL="457200" indent="-457200">
              <a:buFont typeface="+mj-lt"/>
              <a:buAutoNum type="arabicPeriod"/>
            </a:pPr>
            <a:r>
              <a:rPr lang="en-US" dirty="0" smtClean="0"/>
              <a:t>Is </a:t>
            </a:r>
            <a:r>
              <a:rPr lang="en-US" dirty="0"/>
              <a:t>competent in co-operating and communicating</a:t>
            </a:r>
            <a:endParaRPr lang="en-GB" dirty="0"/>
          </a:p>
          <a:p>
            <a:pPr marL="457200" indent="-457200">
              <a:buFont typeface="+mj-lt"/>
              <a:buAutoNum type="arabicPeriod"/>
            </a:pPr>
            <a:r>
              <a:rPr lang="en-US" dirty="0" smtClean="0"/>
              <a:t>Integrates </a:t>
            </a:r>
            <a:r>
              <a:rPr lang="en-US" dirty="0"/>
              <a:t>developments in science and society</a:t>
            </a:r>
            <a:endParaRPr lang="en-GB" dirty="0"/>
          </a:p>
          <a:p>
            <a:pPr marL="457200" indent="-457200">
              <a:buFont typeface="+mj-lt"/>
              <a:buAutoNum type="arabicPeriod"/>
            </a:pPr>
            <a:r>
              <a:rPr lang="en-US" dirty="0" smtClean="0"/>
              <a:t>Is </a:t>
            </a:r>
            <a:r>
              <a:rPr lang="en-US" dirty="0"/>
              <a:t>competent in working internationally as a global </a:t>
            </a:r>
            <a:r>
              <a:rPr lang="en-US" dirty="0" smtClean="0"/>
              <a:t>citizen</a:t>
            </a:r>
            <a:endParaRPr lang="en-GB" dirty="0"/>
          </a:p>
          <a:p>
            <a:endParaRPr lang="en-GB" dirty="0"/>
          </a:p>
        </p:txBody>
      </p:sp>
      <p:sp>
        <p:nvSpPr>
          <p:cNvPr id="4" name="Slide Number Placeholder 3"/>
          <p:cNvSpPr>
            <a:spLocks noGrp="1"/>
          </p:cNvSpPr>
          <p:nvPr>
            <p:ph type="sldNum" sz="quarter" idx="10"/>
          </p:nvPr>
        </p:nvSpPr>
        <p:spPr/>
        <p:txBody>
          <a:bodyPr/>
          <a:lstStyle/>
          <a:p>
            <a:fld id="{24E8FB94-DAEE-426C-A752-70DDD7A57372}" type="slidenum">
              <a:rPr lang="en-US" smtClean="0">
                <a:solidFill>
                  <a:srgbClr val="000000"/>
                </a:solidFill>
              </a:rPr>
              <a:pPr/>
              <a:t>15</a:t>
            </a:fld>
            <a:endParaRPr lang="en-US">
              <a:solidFill>
                <a:srgbClr val="000000"/>
              </a:solidFill>
            </a:endParaRPr>
          </a:p>
        </p:txBody>
      </p:sp>
      <p:pic>
        <p:nvPicPr>
          <p:cNvPr id="5" name="Picture 4"/>
          <p:cNvPicPr>
            <a:picLocks noChangeAspect="1"/>
          </p:cNvPicPr>
          <p:nvPr/>
        </p:nvPicPr>
        <p:blipFill>
          <a:blip r:embed="rId2"/>
          <a:stretch>
            <a:fillRect/>
          </a:stretch>
        </p:blipFill>
        <p:spPr>
          <a:xfrm>
            <a:off x="7480721" y="152400"/>
            <a:ext cx="1336254" cy="811213"/>
          </a:xfrm>
          <a:prstGeom prst="rect">
            <a:avLst/>
          </a:prstGeom>
        </p:spPr>
      </p:pic>
    </p:spTree>
    <p:extLst>
      <p:ext uri="{BB962C8B-B14F-4D97-AF65-F5344CB8AC3E}">
        <p14:creationId xmlns:p14="http://schemas.microsoft.com/office/powerpoint/2010/main" val="14497668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Teaching methods</a:t>
            </a:r>
            <a:endParaRPr lang="en-GB" dirty="0"/>
          </a:p>
        </p:txBody>
      </p:sp>
      <p:sp>
        <p:nvSpPr>
          <p:cNvPr id="3" name="Content Placeholder 2"/>
          <p:cNvSpPr>
            <a:spLocks noGrp="1"/>
          </p:cNvSpPr>
          <p:nvPr>
            <p:ph idx="1"/>
          </p:nvPr>
        </p:nvSpPr>
        <p:spPr/>
        <p:txBody>
          <a:bodyPr/>
          <a:lstStyle/>
          <a:p>
            <a:r>
              <a:rPr lang="en-US" dirty="0" smtClean="0"/>
              <a:t>Keynotes on main scientific disciplines involved in the </a:t>
            </a:r>
            <a:r>
              <a:rPr lang="en-US" dirty="0" err="1" smtClean="0"/>
              <a:t>programme</a:t>
            </a:r>
            <a:r>
              <a:rPr lang="en-US" dirty="0" smtClean="0"/>
              <a:t>, guided reading</a:t>
            </a:r>
          </a:p>
          <a:p>
            <a:r>
              <a:rPr lang="en-US" dirty="0" smtClean="0"/>
              <a:t>1 EC choice topics on key subjects </a:t>
            </a:r>
          </a:p>
          <a:p>
            <a:r>
              <a:rPr lang="en-US" dirty="0" smtClean="0"/>
              <a:t>Learning lines on academic skills, project management skills and internationalization skills</a:t>
            </a:r>
          </a:p>
          <a:p>
            <a:r>
              <a:rPr lang="en-US" dirty="0" smtClean="0"/>
              <a:t>Tutorials on topics of interest, both taught and self-learning</a:t>
            </a:r>
          </a:p>
          <a:p>
            <a:r>
              <a:rPr lang="en-US" dirty="0" smtClean="0"/>
              <a:t>Regular interaction and feedback sessions with the groups</a:t>
            </a:r>
          </a:p>
          <a:p>
            <a:r>
              <a:rPr lang="en-US" dirty="0" smtClean="0"/>
              <a:t>Personal Development Portfolio</a:t>
            </a:r>
          </a:p>
          <a:p>
            <a:endParaRPr lang="en-US" dirty="0" smtClean="0"/>
          </a:p>
          <a:p>
            <a:endParaRPr lang="en-GB" dirty="0"/>
          </a:p>
        </p:txBody>
      </p:sp>
      <p:sp>
        <p:nvSpPr>
          <p:cNvPr id="4" name="Slide Number Placeholder 3"/>
          <p:cNvSpPr>
            <a:spLocks noGrp="1"/>
          </p:cNvSpPr>
          <p:nvPr>
            <p:ph type="sldNum" sz="quarter" idx="10"/>
          </p:nvPr>
        </p:nvSpPr>
        <p:spPr/>
        <p:txBody>
          <a:bodyPr/>
          <a:lstStyle/>
          <a:p>
            <a:fld id="{24E8FB94-DAEE-426C-A752-70DDD7A57372}" type="slidenum">
              <a:rPr lang="en-US" smtClean="0">
                <a:solidFill>
                  <a:srgbClr val="000000"/>
                </a:solidFill>
              </a:rPr>
              <a:pPr/>
              <a:t>16</a:t>
            </a:fld>
            <a:endParaRPr lang="en-US">
              <a:solidFill>
                <a:srgbClr val="000000"/>
              </a:solidFill>
            </a:endParaRPr>
          </a:p>
        </p:txBody>
      </p:sp>
      <p:pic>
        <p:nvPicPr>
          <p:cNvPr id="5" name="Picture 4"/>
          <p:cNvPicPr>
            <a:picLocks noChangeAspect="1"/>
          </p:cNvPicPr>
          <p:nvPr/>
        </p:nvPicPr>
        <p:blipFill>
          <a:blip r:embed="rId2"/>
          <a:stretch>
            <a:fillRect/>
          </a:stretch>
        </p:blipFill>
        <p:spPr>
          <a:xfrm>
            <a:off x="7315200" y="207962"/>
            <a:ext cx="1336254" cy="811213"/>
          </a:xfrm>
          <a:prstGeom prst="rect">
            <a:avLst/>
          </a:prstGeom>
        </p:spPr>
      </p:pic>
    </p:spTree>
    <p:extLst>
      <p:ext uri="{BB962C8B-B14F-4D97-AF65-F5344CB8AC3E}">
        <p14:creationId xmlns:p14="http://schemas.microsoft.com/office/powerpoint/2010/main" val="5866649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assessment</a:t>
            </a:r>
            <a:endParaRPr lang="en-GB" dirty="0"/>
          </a:p>
        </p:txBody>
      </p:sp>
      <p:sp>
        <p:nvSpPr>
          <p:cNvPr id="4" name="Slide Number Placeholder 3"/>
          <p:cNvSpPr>
            <a:spLocks noGrp="1"/>
          </p:cNvSpPr>
          <p:nvPr>
            <p:ph type="sldNum" sz="quarter" idx="10"/>
          </p:nvPr>
        </p:nvSpPr>
        <p:spPr/>
        <p:txBody>
          <a:bodyPr/>
          <a:lstStyle/>
          <a:p>
            <a:fld id="{24E8FB94-DAEE-426C-A752-70DDD7A57372}" type="slidenum">
              <a:rPr lang="en-US" sz="2800" smtClean="0">
                <a:solidFill>
                  <a:srgbClr val="000000"/>
                </a:solidFill>
              </a:rPr>
              <a:pPr/>
              <a:t>17</a:t>
            </a:fld>
            <a:endParaRPr lang="en-US" sz="2800">
              <a:solidFill>
                <a:srgbClr val="00000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273380623"/>
              </p:ext>
            </p:extLst>
          </p:nvPr>
        </p:nvGraphicFramePr>
        <p:xfrm>
          <a:off x="1066800" y="1447800"/>
          <a:ext cx="5562600" cy="4191001"/>
        </p:xfrm>
        <a:graphic>
          <a:graphicData uri="http://schemas.openxmlformats.org/drawingml/2006/table">
            <a:tbl>
              <a:tblPr>
                <a:tableStyleId>{5C22544A-7EE6-4342-B048-85BDC9FD1C3A}</a:tableStyleId>
              </a:tblPr>
              <a:tblGrid>
                <a:gridCol w="5562600"/>
              </a:tblGrid>
              <a:tr h="645763">
                <a:tc>
                  <a:txBody>
                    <a:bodyPr/>
                    <a:lstStyle/>
                    <a:p>
                      <a:pPr algn="l" fontAlgn="ctr"/>
                      <a:r>
                        <a:rPr lang="en-GB" sz="2000" u="none" strike="noStrike" dirty="0">
                          <a:effectLst/>
                        </a:rPr>
                        <a:t>Inception report (group, 15%)</a:t>
                      </a:r>
                      <a:endParaRPr lang="en-GB" sz="2000" b="1" i="0" u="none" strike="noStrike" dirty="0">
                        <a:solidFill>
                          <a:srgbClr val="000000"/>
                        </a:solidFill>
                        <a:effectLst/>
                        <a:latin typeface="Calibri" panose="020F0502020204030204" pitchFamily="34" charset="0"/>
                      </a:endParaRPr>
                    </a:p>
                  </a:txBody>
                  <a:tcPr marL="9525" marR="9525" marT="9525" marB="0" anchor="ctr"/>
                </a:tc>
              </a:tr>
              <a:tr h="645763">
                <a:tc>
                  <a:txBody>
                    <a:bodyPr/>
                    <a:lstStyle/>
                    <a:p>
                      <a:pPr algn="l" fontAlgn="ctr"/>
                      <a:r>
                        <a:rPr lang="en-GB" sz="2000" u="none" strike="noStrike" dirty="0" smtClean="0">
                          <a:effectLst/>
                        </a:rPr>
                        <a:t>Personal Development Portfolio </a:t>
                      </a:r>
                      <a:r>
                        <a:rPr lang="en-GB" sz="2000" u="none" strike="noStrike" dirty="0">
                          <a:effectLst/>
                        </a:rPr>
                        <a:t>(individual, pass/fail)</a:t>
                      </a:r>
                      <a:endParaRPr lang="en-GB" sz="2000" b="1" i="0" u="none" strike="noStrike" dirty="0">
                        <a:solidFill>
                          <a:srgbClr val="000000"/>
                        </a:solidFill>
                        <a:effectLst/>
                        <a:latin typeface="Calibri" panose="020F0502020204030204" pitchFamily="34" charset="0"/>
                      </a:endParaRPr>
                    </a:p>
                  </a:txBody>
                  <a:tcPr marL="9525" marR="9525" marT="9525" marB="0" anchor="ctr"/>
                </a:tc>
              </a:tr>
              <a:tr h="962186">
                <a:tc>
                  <a:txBody>
                    <a:bodyPr/>
                    <a:lstStyle/>
                    <a:p>
                      <a:pPr algn="l" fontAlgn="ctr"/>
                      <a:r>
                        <a:rPr lang="en-GB" sz="2000" u="none" strike="noStrike" dirty="0" smtClean="0">
                          <a:effectLst/>
                        </a:rPr>
                        <a:t>Choice </a:t>
                      </a:r>
                      <a:r>
                        <a:rPr lang="en-GB" sz="2000" u="none" strike="noStrike" dirty="0">
                          <a:effectLst/>
                        </a:rPr>
                        <a:t>topic </a:t>
                      </a:r>
                      <a:r>
                        <a:rPr lang="en-GB" sz="2000" u="none" strike="noStrike" dirty="0" smtClean="0">
                          <a:effectLst/>
                        </a:rPr>
                        <a:t>exams </a:t>
                      </a:r>
                      <a:r>
                        <a:rPr lang="en-GB" sz="2000" u="none" strike="noStrike" dirty="0">
                          <a:effectLst/>
                        </a:rPr>
                        <a:t>(written, individual, 20%)</a:t>
                      </a:r>
                      <a:endParaRPr lang="en-GB" sz="2000" b="1" i="0" u="none" strike="noStrike" dirty="0">
                        <a:solidFill>
                          <a:srgbClr val="000000"/>
                        </a:solidFill>
                        <a:effectLst/>
                        <a:latin typeface="Calibri" panose="020F0502020204030204" pitchFamily="34" charset="0"/>
                      </a:endParaRPr>
                    </a:p>
                  </a:txBody>
                  <a:tcPr marL="9525" marR="9525" marT="9525" marB="0" anchor="ctr"/>
                </a:tc>
              </a:tr>
              <a:tr h="645763">
                <a:tc>
                  <a:txBody>
                    <a:bodyPr/>
                    <a:lstStyle/>
                    <a:p>
                      <a:pPr algn="l" fontAlgn="ctr"/>
                      <a:r>
                        <a:rPr lang="en-GB" sz="2000" u="none" strike="noStrike" dirty="0" smtClean="0">
                          <a:effectLst/>
                        </a:rPr>
                        <a:t>Final report  </a:t>
                      </a:r>
                      <a:r>
                        <a:rPr lang="en-GB" sz="2000" u="none" strike="noStrike" dirty="0">
                          <a:effectLst/>
                        </a:rPr>
                        <a:t>(group, 25%)</a:t>
                      </a:r>
                      <a:endParaRPr lang="en-GB" sz="2000" b="1" i="0" u="none" strike="noStrike" dirty="0">
                        <a:solidFill>
                          <a:srgbClr val="000000"/>
                        </a:solidFill>
                        <a:effectLst/>
                        <a:latin typeface="Calibri" panose="020F0502020204030204" pitchFamily="34" charset="0"/>
                      </a:endParaRPr>
                    </a:p>
                  </a:txBody>
                  <a:tcPr marL="9525" marR="9525" marT="9525" marB="0" anchor="ctr"/>
                </a:tc>
              </a:tr>
              <a:tr h="645763">
                <a:tc>
                  <a:txBody>
                    <a:bodyPr/>
                    <a:lstStyle/>
                    <a:p>
                      <a:pPr algn="l" fontAlgn="ctr"/>
                      <a:r>
                        <a:rPr lang="en-GB" sz="2000" u="none" strike="noStrike" dirty="0" smtClean="0">
                          <a:effectLst/>
                        </a:rPr>
                        <a:t>Oral exam (individual</a:t>
                      </a:r>
                      <a:r>
                        <a:rPr lang="en-GB" sz="2000" u="none" strike="noStrike" dirty="0">
                          <a:effectLst/>
                        </a:rPr>
                        <a:t>, 40%)</a:t>
                      </a:r>
                      <a:endParaRPr lang="en-GB" sz="2000" b="1" i="0" u="none" strike="noStrike" dirty="0">
                        <a:solidFill>
                          <a:srgbClr val="000000"/>
                        </a:solidFill>
                        <a:effectLst/>
                        <a:latin typeface="Calibri" panose="020F0502020204030204" pitchFamily="34" charset="0"/>
                      </a:endParaRPr>
                    </a:p>
                  </a:txBody>
                  <a:tcPr marL="9525" marR="9525" marT="9525" marB="0" anchor="ctr"/>
                </a:tc>
              </a:tr>
              <a:tr h="645763">
                <a:tc>
                  <a:txBody>
                    <a:bodyPr/>
                    <a:lstStyle/>
                    <a:p>
                      <a:pPr algn="l" fontAlgn="ctr"/>
                      <a:r>
                        <a:rPr lang="en-GB" sz="2000" u="none" strike="noStrike" dirty="0">
                          <a:effectLst/>
                        </a:rPr>
                        <a:t>Feedback sessions (Formative)</a:t>
                      </a:r>
                      <a:endParaRPr lang="en-GB" sz="2000" b="1" i="0" u="none" strike="noStrike" dirty="0">
                        <a:solidFill>
                          <a:srgbClr val="000000"/>
                        </a:solidFill>
                        <a:effectLst/>
                        <a:latin typeface="Calibri" panose="020F0502020204030204" pitchFamily="34" charset="0"/>
                      </a:endParaRPr>
                    </a:p>
                  </a:txBody>
                  <a:tcPr marL="9525" marR="9525" marT="9525" marB="0" anchor="ctr"/>
                </a:tc>
              </a:tr>
            </a:tbl>
          </a:graphicData>
        </a:graphic>
      </p:graphicFrame>
      <p:pic>
        <p:nvPicPr>
          <p:cNvPr id="9" name="Picture 8"/>
          <p:cNvPicPr>
            <a:picLocks noChangeAspect="1"/>
          </p:cNvPicPr>
          <p:nvPr/>
        </p:nvPicPr>
        <p:blipFill>
          <a:blip r:embed="rId2"/>
          <a:stretch>
            <a:fillRect/>
          </a:stretch>
        </p:blipFill>
        <p:spPr>
          <a:xfrm>
            <a:off x="7433813" y="228600"/>
            <a:ext cx="1336254" cy="811213"/>
          </a:xfrm>
          <a:prstGeom prst="rect">
            <a:avLst/>
          </a:prstGeom>
        </p:spPr>
      </p:pic>
    </p:spTree>
    <p:extLst>
      <p:ext uri="{BB962C8B-B14F-4D97-AF65-F5344CB8AC3E}">
        <p14:creationId xmlns:p14="http://schemas.microsoft.com/office/powerpoint/2010/main" val="42488459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Linking learning outcomes and assessment - Use of rubrics</a:t>
            </a:r>
            <a:endParaRPr lang="en-GB" dirty="0"/>
          </a:p>
        </p:txBody>
      </p:sp>
      <p:sp>
        <p:nvSpPr>
          <p:cNvPr id="4" name="Slide Number Placeholder 3"/>
          <p:cNvSpPr>
            <a:spLocks noGrp="1"/>
          </p:cNvSpPr>
          <p:nvPr>
            <p:ph type="sldNum" sz="quarter" idx="10"/>
          </p:nvPr>
        </p:nvSpPr>
        <p:spPr/>
        <p:txBody>
          <a:bodyPr/>
          <a:lstStyle/>
          <a:p>
            <a:fld id="{24E8FB94-DAEE-426C-A752-70DDD7A57372}" type="slidenum">
              <a:rPr lang="en-US" smtClean="0">
                <a:solidFill>
                  <a:srgbClr val="000000"/>
                </a:solidFill>
              </a:rPr>
              <a:pPr/>
              <a:t>18</a:t>
            </a:fld>
            <a:endParaRPr lang="en-US">
              <a:solidFill>
                <a:srgbClr val="000000"/>
              </a:solidFill>
            </a:endParaRPr>
          </a:p>
        </p:txBody>
      </p:sp>
      <p:pic>
        <p:nvPicPr>
          <p:cNvPr id="3" name="Picture 2"/>
          <p:cNvPicPr>
            <a:picLocks noChangeAspect="1"/>
          </p:cNvPicPr>
          <p:nvPr/>
        </p:nvPicPr>
        <p:blipFill>
          <a:blip r:embed="rId2"/>
          <a:stretch>
            <a:fillRect/>
          </a:stretch>
        </p:blipFill>
        <p:spPr>
          <a:xfrm>
            <a:off x="0" y="1295400"/>
            <a:ext cx="9007776" cy="2895600"/>
          </a:xfrm>
          <a:prstGeom prst="rect">
            <a:avLst/>
          </a:prstGeom>
        </p:spPr>
      </p:pic>
    </p:spTree>
    <p:extLst>
      <p:ext uri="{BB962C8B-B14F-4D97-AF65-F5344CB8AC3E}">
        <p14:creationId xmlns:p14="http://schemas.microsoft.com/office/powerpoint/2010/main" val="38647533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to your case studies?</a:t>
            </a:r>
            <a:endParaRPr lang="en-GB" dirty="0"/>
          </a:p>
        </p:txBody>
      </p:sp>
      <p:sp>
        <p:nvSpPr>
          <p:cNvPr id="3" name="Content Placeholder 2"/>
          <p:cNvSpPr>
            <a:spLocks noGrp="1"/>
          </p:cNvSpPr>
          <p:nvPr>
            <p:ph idx="1"/>
          </p:nvPr>
        </p:nvSpPr>
        <p:spPr/>
        <p:txBody>
          <a:bodyPr/>
          <a:lstStyle/>
          <a:p>
            <a:r>
              <a:rPr lang="en-US" dirty="0" smtClean="0"/>
              <a:t>Development of key learning objectives</a:t>
            </a:r>
          </a:p>
          <a:p>
            <a:r>
              <a:rPr lang="en-US" dirty="0" smtClean="0"/>
              <a:t>Discussing assessment methods</a:t>
            </a:r>
          </a:p>
          <a:p>
            <a:r>
              <a:rPr lang="en-US" dirty="0" smtClean="0"/>
              <a:t>Establishing or rubrics for the combination of learning objective and assessment method</a:t>
            </a:r>
            <a:endParaRPr lang="en-GB" dirty="0"/>
          </a:p>
        </p:txBody>
      </p:sp>
      <p:sp>
        <p:nvSpPr>
          <p:cNvPr id="4" name="Slide Number Placeholder 3"/>
          <p:cNvSpPr>
            <a:spLocks noGrp="1"/>
          </p:cNvSpPr>
          <p:nvPr>
            <p:ph type="sldNum" sz="quarter" idx="10"/>
          </p:nvPr>
        </p:nvSpPr>
        <p:spPr/>
        <p:txBody>
          <a:bodyPr/>
          <a:lstStyle/>
          <a:p>
            <a:fld id="{24E8FB94-DAEE-426C-A752-70DDD7A57372}" type="slidenum">
              <a:rPr lang="en-US" smtClean="0">
                <a:solidFill>
                  <a:srgbClr val="000000"/>
                </a:solidFill>
              </a:rPr>
              <a:pPr/>
              <a:t>19</a:t>
            </a:fld>
            <a:endParaRPr lang="en-US">
              <a:solidFill>
                <a:srgbClr val="000000"/>
              </a:solidFill>
            </a:endParaRPr>
          </a:p>
        </p:txBody>
      </p:sp>
    </p:spTree>
    <p:extLst>
      <p:ext uri="{BB962C8B-B14F-4D97-AF65-F5344CB8AC3E}">
        <p14:creationId xmlns:p14="http://schemas.microsoft.com/office/powerpoint/2010/main" val="592704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content</a:t>
            </a:r>
            <a:endParaRPr lang="en-GB" dirty="0"/>
          </a:p>
        </p:txBody>
      </p:sp>
      <p:sp>
        <p:nvSpPr>
          <p:cNvPr id="3" name="Content Placeholder 2"/>
          <p:cNvSpPr>
            <a:spLocks noGrp="1"/>
          </p:cNvSpPr>
          <p:nvPr>
            <p:ph idx="1"/>
          </p:nvPr>
        </p:nvSpPr>
        <p:spPr/>
        <p:txBody>
          <a:bodyPr/>
          <a:lstStyle/>
          <a:p>
            <a:r>
              <a:rPr lang="en-GB" dirty="0" smtClean="0"/>
              <a:t>Brief introduction to Spatial Engineering</a:t>
            </a:r>
            <a:endParaRPr lang="en-GB" dirty="0"/>
          </a:p>
          <a:p>
            <a:r>
              <a:rPr lang="en-GB" dirty="0" smtClean="0"/>
              <a:t>Problem Based Learning in SE</a:t>
            </a:r>
          </a:p>
          <a:p>
            <a:pPr lvl="1"/>
            <a:r>
              <a:rPr lang="en-GB" sz="2000" dirty="0" smtClean="0"/>
              <a:t>Characteristics</a:t>
            </a:r>
          </a:p>
          <a:p>
            <a:pPr lvl="1"/>
            <a:r>
              <a:rPr lang="en-GB" sz="2000" dirty="0" smtClean="0"/>
              <a:t>Staff and student roles</a:t>
            </a:r>
          </a:p>
          <a:p>
            <a:r>
              <a:rPr lang="nl-NL" dirty="0" smtClean="0"/>
              <a:t>Project 1: Climate resilient cities</a:t>
            </a:r>
          </a:p>
          <a:p>
            <a:r>
              <a:rPr lang="nl-NL" dirty="0" smtClean="0"/>
              <a:t>Triangles of educational alignment and Bloom’s</a:t>
            </a:r>
          </a:p>
          <a:p>
            <a:pPr lvl="1"/>
            <a:r>
              <a:rPr lang="nl-NL" dirty="0" smtClean="0"/>
              <a:t>Intended learning outcomes</a:t>
            </a:r>
          </a:p>
          <a:p>
            <a:pPr lvl="1"/>
            <a:r>
              <a:rPr lang="nl-NL" dirty="0" smtClean="0"/>
              <a:t>Teaching methods</a:t>
            </a:r>
          </a:p>
          <a:p>
            <a:pPr lvl="1"/>
            <a:r>
              <a:rPr lang="nl-NL" dirty="0" smtClean="0"/>
              <a:t>Assessment</a:t>
            </a:r>
          </a:p>
          <a:p>
            <a:pPr lvl="1"/>
            <a:r>
              <a:rPr lang="nl-NL" dirty="0" smtClean="0"/>
              <a:t>Linking learning outcomes and assessment</a:t>
            </a:r>
          </a:p>
          <a:p>
            <a:r>
              <a:rPr lang="en-US" dirty="0" smtClean="0"/>
              <a:t>Application in your case studies</a:t>
            </a:r>
            <a:endParaRPr lang="en-GB" dirty="0"/>
          </a:p>
        </p:txBody>
      </p:sp>
      <p:sp>
        <p:nvSpPr>
          <p:cNvPr id="4" name="Slide Number Placeholder 3"/>
          <p:cNvSpPr>
            <a:spLocks noGrp="1"/>
          </p:cNvSpPr>
          <p:nvPr>
            <p:ph type="sldNum" sz="quarter" idx="10"/>
          </p:nvPr>
        </p:nvSpPr>
        <p:spPr/>
        <p:txBody>
          <a:bodyPr/>
          <a:lstStyle/>
          <a:p>
            <a:fld id="{24E8FB94-DAEE-426C-A752-70DDD7A57372}" type="slidenum">
              <a:rPr lang="en-US" smtClean="0">
                <a:solidFill>
                  <a:srgbClr val="000000"/>
                </a:solidFill>
              </a:rPr>
              <a:pPr/>
              <a:t>2</a:t>
            </a:fld>
            <a:endParaRPr lang="en-US">
              <a:solidFill>
                <a:srgbClr val="000000"/>
              </a:solidFill>
            </a:endParaRPr>
          </a:p>
        </p:txBody>
      </p:sp>
    </p:spTree>
    <p:extLst>
      <p:ext uri="{BB962C8B-B14F-4D97-AF65-F5344CB8AC3E}">
        <p14:creationId xmlns:p14="http://schemas.microsoft.com/office/powerpoint/2010/main" val="10086174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world “wicked” problems</a:t>
            </a:r>
            <a:endParaRPr lang="en-US" dirty="0"/>
          </a:p>
        </p:txBody>
      </p:sp>
      <p:sp>
        <p:nvSpPr>
          <p:cNvPr id="3" name="Rectangle 2"/>
          <p:cNvSpPr/>
          <p:nvPr/>
        </p:nvSpPr>
        <p:spPr>
          <a:xfrm>
            <a:off x="4974771" y="6096000"/>
            <a:ext cx="2394397" cy="369332"/>
          </a:xfrm>
          <a:prstGeom prst="rect">
            <a:avLst/>
          </a:prstGeom>
        </p:spPr>
        <p:txBody>
          <a:bodyPr wrap="square">
            <a:spAutoFit/>
          </a:bodyPr>
          <a:lstStyle/>
          <a:p>
            <a:r>
              <a:rPr lang="en-US" dirty="0"/>
              <a:t>Wicked Problems</a:t>
            </a:r>
          </a:p>
        </p:txBody>
      </p:sp>
      <p:pic>
        <p:nvPicPr>
          <p:cNvPr id="3074" name="Picture 2" descr="Afbeeldingsresultaat voor flooding in kampa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71600"/>
            <a:ext cx="7010400" cy="467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6231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Multidisciplinary </a:t>
            </a:r>
            <a:r>
              <a:rPr lang="en-US" dirty="0" err="1" smtClean="0"/>
              <a:t>programme</a:t>
            </a:r>
            <a:endParaRPr lang="en-US" dirty="0"/>
          </a:p>
        </p:txBody>
      </p:sp>
      <p:sp>
        <p:nvSpPr>
          <p:cNvPr id="4" name="Slide Number Placeholder 3"/>
          <p:cNvSpPr>
            <a:spLocks noGrp="1"/>
          </p:cNvSpPr>
          <p:nvPr>
            <p:ph type="sldNum" sz="quarter" idx="10"/>
          </p:nvPr>
        </p:nvSpPr>
        <p:spPr/>
        <p:txBody>
          <a:bodyPr/>
          <a:lstStyle/>
          <a:p>
            <a:fld id="{24E8FB94-DAEE-426C-A752-70DDD7A57372}" type="slidenum">
              <a:rPr lang="en-US" smtClean="0">
                <a:solidFill>
                  <a:srgbClr val="000000"/>
                </a:solidFill>
              </a:rPr>
              <a:pPr/>
              <a:t>4</a:t>
            </a:fld>
            <a:endParaRPr lang="en-US">
              <a:solidFill>
                <a:srgbClr val="000000"/>
              </a:solidFill>
            </a:endParaRPr>
          </a:p>
        </p:txBody>
      </p:sp>
      <p:grpSp>
        <p:nvGrpSpPr>
          <p:cNvPr id="5" name="Group 4"/>
          <p:cNvGrpSpPr/>
          <p:nvPr/>
        </p:nvGrpSpPr>
        <p:grpSpPr>
          <a:xfrm>
            <a:off x="2743200" y="1828800"/>
            <a:ext cx="3707400" cy="3522704"/>
            <a:chOff x="2460398" y="1899049"/>
            <a:chExt cx="3707400" cy="3522704"/>
          </a:xfrm>
        </p:grpSpPr>
        <p:sp>
          <p:nvSpPr>
            <p:cNvPr id="6" name="Oval 5"/>
            <p:cNvSpPr/>
            <p:nvPr/>
          </p:nvSpPr>
          <p:spPr>
            <a:xfrm>
              <a:off x="3796545" y="1899049"/>
              <a:ext cx="1828800" cy="1752600"/>
            </a:xfrm>
            <a:prstGeom prst="ellipse">
              <a:avLst/>
            </a:prstGeom>
            <a:gradFill flip="none" rotWithShape="1">
              <a:gsLst>
                <a:gs pos="0">
                  <a:srgbClr val="4F81BD">
                    <a:shade val="51000"/>
                    <a:satMod val="130000"/>
                  </a:srgbClr>
                </a:gs>
                <a:gs pos="80000">
                  <a:srgbClr val="4F81BD">
                    <a:shade val="93000"/>
                    <a:satMod val="130000"/>
                  </a:srgbClr>
                </a:gs>
                <a:gs pos="100000">
                  <a:srgbClr val="4F81BD">
                    <a:shade val="94000"/>
                    <a:satMod val="135000"/>
                  </a:srgbClr>
                </a:gs>
              </a:gsLst>
              <a:lin ang="8100000" scaled="1"/>
              <a:tileRect/>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smtClean="0">
                  <a:ln>
                    <a:noFill/>
                  </a:ln>
                  <a:solidFill>
                    <a:prstClr val="white"/>
                  </a:solidFill>
                  <a:effectLst/>
                  <a:uLnTx/>
                  <a:uFillTx/>
                  <a:latin typeface="Calibri"/>
                  <a:ea typeface="+mn-ea"/>
                  <a:cs typeface="+mn-cs"/>
                </a:rPr>
                <a:t>Technical Engineering</a:t>
              </a:r>
            </a:p>
          </p:txBody>
        </p:sp>
        <p:sp>
          <p:nvSpPr>
            <p:cNvPr id="7" name="Oval 6"/>
            <p:cNvSpPr/>
            <p:nvPr/>
          </p:nvSpPr>
          <p:spPr>
            <a:xfrm>
              <a:off x="2460398" y="3251939"/>
              <a:ext cx="1835596" cy="1752600"/>
            </a:xfrm>
            <a:prstGeom prst="ellipse">
              <a:avLst/>
            </a:prstGeom>
            <a:gradFill flip="none" rotWithShape="1">
              <a:gsLst>
                <a:gs pos="0">
                  <a:srgbClr val="F79646">
                    <a:shade val="51000"/>
                    <a:satMod val="130000"/>
                  </a:srgbClr>
                </a:gs>
                <a:gs pos="80000">
                  <a:srgbClr val="F79646">
                    <a:shade val="93000"/>
                    <a:satMod val="130000"/>
                  </a:srgbClr>
                </a:gs>
                <a:gs pos="100000">
                  <a:srgbClr val="F79646">
                    <a:shade val="94000"/>
                    <a:satMod val="135000"/>
                  </a:srgbClr>
                </a:gs>
              </a:gsLst>
              <a:lin ang="18900000" scaled="1"/>
              <a:tileRect/>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smtClean="0">
                  <a:ln>
                    <a:noFill/>
                  </a:ln>
                  <a:solidFill>
                    <a:prstClr val="white"/>
                  </a:solidFill>
                  <a:effectLst/>
                  <a:uLnTx/>
                  <a:uFillTx/>
                  <a:latin typeface="Calibri"/>
                  <a:ea typeface="+mn-ea"/>
                  <a:cs typeface="+mn-cs"/>
                </a:rPr>
                <a:t>Spatial Planning &amp;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smtClean="0">
                  <a:ln>
                    <a:noFill/>
                  </a:ln>
                  <a:solidFill>
                    <a:prstClr val="white"/>
                  </a:solidFill>
                  <a:effectLst/>
                  <a:uLnTx/>
                  <a:uFillTx/>
                  <a:latin typeface="Calibri"/>
                  <a:ea typeface="+mn-ea"/>
                  <a:cs typeface="+mn-cs"/>
                </a:rPr>
                <a:t>Governance</a:t>
              </a:r>
            </a:p>
          </p:txBody>
        </p:sp>
        <p:sp>
          <p:nvSpPr>
            <p:cNvPr id="8" name="Oval 7"/>
            <p:cNvSpPr/>
            <p:nvPr/>
          </p:nvSpPr>
          <p:spPr>
            <a:xfrm>
              <a:off x="4338998" y="3669153"/>
              <a:ext cx="1828800" cy="1752600"/>
            </a:xfrm>
            <a:prstGeom prst="ellipse">
              <a:avLst/>
            </a:prstGeom>
            <a:gradFill flip="none" rotWithShape="1">
              <a:gsLst>
                <a:gs pos="0">
                  <a:sysClr val="windowText" lastClr="000000">
                    <a:lumMod val="65000"/>
                    <a:lumOff val="35000"/>
                    <a:shade val="30000"/>
                    <a:satMod val="115000"/>
                  </a:sysClr>
                </a:gs>
                <a:gs pos="50000">
                  <a:sysClr val="windowText" lastClr="000000">
                    <a:lumMod val="65000"/>
                    <a:lumOff val="35000"/>
                    <a:shade val="67500"/>
                    <a:satMod val="115000"/>
                  </a:sysClr>
                </a:gs>
                <a:gs pos="100000">
                  <a:sysClr val="windowText" lastClr="000000">
                    <a:lumMod val="65000"/>
                    <a:lumOff val="35000"/>
                    <a:shade val="100000"/>
                    <a:satMod val="115000"/>
                  </a:sysClr>
                </a:gs>
              </a:gsLst>
              <a:lin ang="13500000" scaled="1"/>
              <a:tileRect/>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smtClean="0">
                  <a:ln>
                    <a:noFill/>
                  </a:ln>
                  <a:solidFill>
                    <a:prstClr val="white"/>
                  </a:solidFill>
                  <a:effectLst/>
                  <a:uLnTx/>
                  <a:uFillTx/>
                  <a:latin typeface="Calibri"/>
                  <a:ea typeface="+mn-ea"/>
                  <a:cs typeface="+mn-cs"/>
                </a:rPr>
                <a:t>Spatial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smtClean="0">
                  <a:ln>
                    <a:noFill/>
                  </a:ln>
                  <a:solidFill>
                    <a:prstClr val="white"/>
                  </a:solidFill>
                  <a:effectLst/>
                  <a:uLnTx/>
                  <a:uFillTx/>
                  <a:latin typeface="Calibri"/>
                  <a:ea typeface="+mn-ea"/>
                  <a:cs typeface="+mn-cs"/>
                </a:rPr>
                <a:t>Information</a:t>
              </a:r>
            </a:p>
          </p:txBody>
        </p:sp>
        <p:grpSp>
          <p:nvGrpSpPr>
            <p:cNvPr id="9" name="Group 8"/>
            <p:cNvGrpSpPr/>
            <p:nvPr/>
          </p:nvGrpSpPr>
          <p:grpSpPr>
            <a:xfrm>
              <a:off x="3837266" y="3125022"/>
              <a:ext cx="1412792" cy="1457459"/>
              <a:chOff x="2774868" y="1970469"/>
              <a:chExt cx="1412792" cy="1457459"/>
            </a:xfrm>
          </p:grpSpPr>
          <p:sp>
            <p:nvSpPr>
              <p:cNvPr id="10" name="Left-Right Arrow 9"/>
              <p:cNvSpPr/>
              <p:nvPr/>
            </p:nvSpPr>
            <p:spPr>
              <a:xfrm rot="18879200">
                <a:off x="2660568" y="2084769"/>
                <a:ext cx="685800" cy="457200"/>
              </a:xfrm>
              <a:prstGeom prst="leftRightArrow">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11" name="Left-Right Arrow 10"/>
              <p:cNvSpPr/>
              <p:nvPr/>
            </p:nvSpPr>
            <p:spPr>
              <a:xfrm rot="15192296">
                <a:off x="3616160" y="2277067"/>
                <a:ext cx="685800" cy="457200"/>
              </a:xfrm>
              <a:prstGeom prst="leftRightArrow">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12" name="Left-Right Arrow 11"/>
              <p:cNvSpPr/>
              <p:nvPr/>
            </p:nvSpPr>
            <p:spPr>
              <a:xfrm rot="11824043">
                <a:off x="2908800" y="2970728"/>
                <a:ext cx="685800" cy="457200"/>
              </a:xfrm>
              <a:prstGeom prst="leftRightArrow">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grpSp>
      </p:grpSp>
      <p:sp>
        <p:nvSpPr>
          <p:cNvPr id="13" name="Content Placeholder 12"/>
          <p:cNvSpPr txBox="1">
            <a:spLocks noGrp="1"/>
          </p:cNvSpPr>
          <p:nvPr>
            <p:ph idx="1"/>
          </p:nvPr>
        </p:nvSpPr>
        <p:spPr>
          <a:xfrm>
            <a:off x="1066800" y="1196975"/>
            <a:ext cx="7479933" cy="400110"/>
          </a:xfrm>
          <a:prstGeom prst="rect">
            <a:avLst/>
          </a:prstGeom>
          <a:noFill/>
        </p:spPr>
        <p:txBody>
          <a:bodyPr wrap="none" rtlCol="0">
            <a:spAutoFit/>
          </a:bodyPr>
          <a:lstStyle/>
          <a:p>
            <a:pPr marL="0" indent="0">
              <a:buNone/>
            </a:pPr>
            <a:r>
              <a:rPr lang="en-US" sz="2000" dirty="0" smtClean="0"/>
              <a:t>Learn about all three knowledge areas to solve wicked problems</a:t>
            </a:r>
            <a:endParaRPr lang="en-US" sz="2000" dirty="0"/>
          </a:p>
        </p:txBody>
      </p:sp>
    </p:spTree>
    <p:extLst>
      <p:ext uri="{BB962C8B-B14F-4D97-AF65-F5344CB8AC3E}">
        <p14:creationId xmlns:p14="http://schemas.microsoft.com/office/powerpoint/2010/main" val="9018000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spatial information</a:t>
            </a:r>
            <a:endParaRPr lang="en-US" dirty="0"/>
          </a:p>
        </p:txBody>
      </p:sp>
      <p:sp>
        <p:nvSpPr>
          <p:cNvPr id="4" name="Slide Number Placeholder 3"/>
          <p:cNvSpPr>
            <a:spLocks noGrp="1"/>
          </p:cNvSpPr>
          <p:nvPr>
            <p:ph type="sldNum" sz="quarter" idx="10"/>
          </p:nvPr>
        </p:nvSpPr>
        <p:spPr/>
        <p:txBody>
          <a:bodyPr/>
          <a:lstStyle/>
          <a:p>
            <a:fld id="{24E8FB94-DAEE-426C-A752-70DDD7A57372}" type="slidenum">
              <a:rPr lang="en-US" smtClean="0">
                <a:solidFill>
                  <a:srgbClr val="000000"/>
                </a:solidFill>
              </a:rPr>
              <a:pPr/>
              <a:t>5</a:t>
            </a:fld>
            <a:endParaRPr lang="en-US">
              <a:solidFill>
                <a:srgbClr val="000000"/>
              </a:solidFill>
            </a:endParaRPr>
          </a:p>
        </p:txBody>
      </p:sp>
      <p:pic>
        <p:nvPicPr>
          <p:cNvPr id="6" name="Picture 12" descr="http://www.circleofblue.org/waternews/wp-content/uploads/2014/12/landsubsidenceJakar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899" y="1524000"/>
            <a:ext cx="4769362" cy="4737708"/>
          </a:xfrm>
          <a:prstGeom prst="rect">
            <a:avLst/>
          </a:prstGeom>
          <a:solidFill>
            <a:schemeClr val="bg1"/>
          </a:solidFill>
        </p:spPr>
      </p:pic>
      <p:sp>
        <p:nvSpPr>
          <p:cNvPr id="8" name="TextBox 7"/>
          <p:cNvSpPr txBox="1"/>
          <p:nvPr/>
        </p:nvSpPr>
        <p:spPr>
          <a:xfrm>
            <a:off x="1371600" y="1524000"/>
            <a:ext cx="2209800" cy="3139321"/>
          </a:xfrm>
          <a:prstGeom prst="rect">
            <a:avLst/>
          </a:prstGeom>
          <a:noFill/>
        </p:spPr>
        <p:txBody>
          <a:bodyPr wrap="square" rtlCol="0">
            <a:spAutoFit/>
          </a:bodyPr>
          <a:lstStyle/>
          <a:p>
            <a:pPr marL="285750" indent="-285750">
              <a:buFontTx/>
              <a:buChar char="-"/>
            </a:pPr>
            <a:r>
              <a:rPr lang="en-US" dirty="0" smtClean="0"/>
              <a:t>to </a:t>
            </a:r>
            <a:r>
              <a:rPr lang="en-US" dirty="0"/>
              <a:t>quantify the </a:t>
            </a:r>
            <a:r>
              <a:rPr lang="en-US" dirty="0" smtClean="0"/>
              <a:t>problem</a:t>
            </a:r>
          </a:p>
          <a:p>
            <a:pPr marL="285750" indent="-285750">
              <a:buFontTx/>
              <a:buChar char="-"/>
            </a:pPr>
            <a:endParaRPr lang="en-US" dirty="0" smtClean="0"/>
          </a:p>
          <a:p>
            <a:pPr marL="285750" indent="-285750">
              <a:buFontTx/>
              <a:buChar char="-"/>
            </a:pPr>
            <a:r>
              <a:rPr lang="en-US" dirty="0"/>
              <a:t>t</a:t>
            </a:r>
            <a:r>
              <a:rPr lang="en-US" dirty="0" smtClean="0"/>
              <a:t>o provide data for modelling and predicting future effects </a:t>
            </a:r>
          </a:p>
          <a:p>
            <a:pPr marL="285750" indent="-285750">
              <a:buFontTx/>
              <a:buChar char="-"/>
            </a:pPr>
            <a:endParaRPr lang="en-US" dirty="0" smtClean="0"/>
          </a:p>
          <a:p>
            <a:pPr marL="285750" indent="-285750">
              <a:buFontTx/>
              <a:buChar char="-"/>
            </a:pPr>
            <a:r>
              <a:rPr lang="en-US" dirty="0"/>
              <a:t>t</a:t>
            </a:r>
            <a:r>
              <a:rPr lang="en-US" dirty="0" smtClean="0"/>
              <a:t>o communicate about possible interventions</a:t>
            </a:r>
            <a:endParaRPr lang="en-US" dirty="0"/>
          </a:p>
        </p:txBody>
      </p:sp>
      <p:pic>
        <p:nvPicPr>
          <p:cNvPr id="5" name="Picture 4"/>
          <p:cNvPicPr>
            <a:picLocks noChangeAspect="1"/>
          </p:cNvPicPr>
          <p:nvPr/>
        </p:nvPicPr>
        <p:blipFill>
          <a:blip r:embed="rId4"/>
          <a:stretch>
            <a:fillRect/>
          </a:stretch>
        </p:blipFill>
        <p:spPr>
          <a:xfrm>
            <a:off x="1219200" y="4639235"/>
            <a:ext cx="2007882" cy="1911350"/>
          </a:xfrm>
          <a:prstGeom prst="rect">
            <a:avLst/>
          </a:prstGeom>
        </p:spPr>
      </p:pic>
    </p:spTree>
    <p:extLst>
      <p:ext uri="{BB962C8B-B14F-4D97-AF65-F5344CB8AC3E}">
        <p14:creationId xmlns:p14="http://schemas.microsoft.com/office/powerpoint/2010/main" val="10200684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technical engineering</a:t>
            </a:r>
            <a:endParaRPr lang="en-US" dirty="0"/>
          </a:p>
        </p:txBody>
      </p:sp>
      <p:sp>
        <p:nvSpPr>
          <p:cNvPr id="3" name="Content Placeholder 2"/>
          <p:cNvSpPr>
            <a:spLocks noGrp="1"/>
          </p:cNvSpPr>
          <p:nvPr>
            <p:ph idx="1"/>
          </p:nvPr>
        </p:nvSpPr>
        <p:spPr/>
        <p:txBody>
          <a:bodyPr/>
          <a:lstStyle/>
          <a:p>
            <a:r>
              <a:rPr lang="en-US" dirty="0"/>
              <a:t>t</a:t>
            </a:r>
            <a:r>
              <a:rPr lang="en-US" dirty="0" smtClean="0"/>
              <a:t>o measure and model</a:t>
            </a:r>
          </a:p>
          <a:p>
            <a:r>
              <a:rPr lang="en-US" dirty="0" smtClean="0"/>
              <a:t>to design interventions</a:t>
            </a:r>
          </a:p>
          <a:p>
            <a:r>
              <a:rPr lang="en-US" dirty="0" smtClean="0"/>
              <a:t>to innovate</a:t>
            </a:r>
            <a:endParaRPr lang="en-US" dirty="0"/>
          </a:p>
        </p:txBody>
      </p:sp>
      <p:sp>
        <p:nvSpPr>
          <p:cNvPr id="4" name="Slide Number Placeholder 3"/>
          <p:cNvSpPr>
            <a:spLocks noGrp="1"/>
          </p:cNvSpPr>
          <p:nvPr>
            <p:ph type="sldNum" sz="quarter" idx="10"/>
          </p:nvPr>
        </p:nvSpPr>
        <p:spPr/>
        <p:txBody>
          <a:bodyPr/>
          <a:lstStyle/>
          <a:p>
            <a:fld id="{24E8FB94-DAEE-426C-A752-70DDD7A57372}" type="slidenum">
              <a:rPr lang="en-US" smtClean="0">
                <a:solidFill>
                  <a:srgbClr val="000000"/>
                </a:solidFill>
              </a:rPr>
              <a:pPr/>
              <a:t>6</a:t>
            </a:fld>
            <a:endParaRPr lang="en-US">
              <a:solidFill>
                <a:srgbClr val="000000"/>
              </a:solidFill>
            </a:endParaRPr>
          </a:p>
        </p:txBody>
      </p:sp>
      <p:pic>
        <p:nvPicPr>
          <p:cNvPr id="7" name="Picture 6"/>
          <p:cNvPicPr>
            <a:picLocks noChangeAspect="1"/>
          </p:cNvPicPr>
          <p:nvPr/>
        </p:nvPicPr>
        <p:blipFill>
          <a:blip r:embed="rId5"/>
          <a:stretch>
            <a:fillRect/>
          </a:stretch>
        </p:blipFill>
        <p:spPr>
          <a:xfrm>
            <a:off x="722511" y="4267200"/>
            <a:ext cx="2007882" cy="1911350"/>
          </a:xfrm>
          <a:prstGeom prst="rect">
            <a:avLst/>
          </a:prstGeom>
        </p:spPr>
      </p:pic>
      <p:pic>
        <p:nvPicPr>
          <p:cNvPr id="8" name="scenario 1 primary floo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71801" y="2667000"/>
            <a:ext cx="6179032" cy="3745260"/>
          </a:xfrm>
          <a:prstGeom prst="rect">
            <a:avLst/>
          </a:prstGeom>
        </p:spPr>
      </p:pic>
    </p:spTree>
    <p:extLst>
      <p:ext uri="{BB962C8B-B14F-4D97-AF65-F5344CB8AC3E}">
        <p14:creationId xmlns:p14="http://schemas.microsoft.com/office/powerpoint/2010/main" val="220400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9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spatial planning and governance</a:t>
            </a:r>
            <a:endParaRPr lang="en-US" dirty="0"/>
          </a:p>
        </p:txBody>
      </p:sp>
      <p:sp>
        <p:nvSpPr>
          <p:cNvPr id="4" name="Slide Number Placeholder 3"/>
          <p:cNvSpPr>
            <a:spLocks noGrp="1"/>
          </p:cNvSpPr>
          <p:nvPr>
            <p:ph type="sldNum" sz="quarter" idx="10"/>
          </p:nvPr>
        </p:nvSpPr>
        <p:spPr/>
        <p:txBody>
          <a:bodyPr/>
          <a:lstStyle/>
          <a:p>
            <a:fld id="{24E8FB94-DAEE-426C-A752-70DDD7A57372}" type="slidenum">
              <a:rPr lang="en-US" smtClean="0">
                <a:solidFill>
                  <a:srgbClr val="000000"/>
                </a:solidFill>
              </a:rPr>
              <a:pPr/>
              <a:t>7</a:t>
            </a:fld>
            <a:endParaRPr lang="en-US">
              <a:solidFill>
                <a:srgbClr val="000000"/>
              </a:solidFill>
            </a:endParaRPr>
          </a:p>
        </p:txBody>
      </p:sp>
      <p:sp>
        <p:nvSpPr>
          <p:cNvPr id="8" name="Content Placeholder 7"/>
          <p:cNvSpPr>
            <a:spLocks noGrp="1"/>
          </p:cNvSpPr>
          <p:nvPr>
            <p:ph idx="1"/>
          </p:nvPr>
        </p:nvSpPr>
        <p:spPr/>
        <p:txBody>
          <a:bodyPr/>
          <a:lstStyle/>
          <a:p>
            <a:r>
              <a:rPr lang="en-US" dirty="0"/>
              <a:t>t</a:t>
            </a:r>
            <a:r>
              <a:rPr lang="en-US" dirty="0" smtClean="0"/>
              <a:t>o ensure socially robust interventions</a:t>
            </a:r>
          </a:p>
          <a:p>
            <a:r>
              <a:rPr lang="en-US" dirty="0"/>
              <a:t>t</a:t>
            </a:r>
            <a:r>
              <a:rPr lang="en-US" dirty="0" smtClean="0"/>
              <a:t>o include stakeholders</a:t>
            </a:r>
          </a:p>
          <a:p>
            <a:r>
              <a:rPr lang="en-US" dirty="0" smtClean="0"/>
              <a:t>to understand socio-economic drivers of change</a:t>
            </a:r>
          </a:p>
          <a:p>
            <a:pPr marL="0" indent="0">
              <a:buNone/>
            </a:pPr>
            <a:r>
              <a:rPr lang="en-US" dirty="0" smtClean="0"/>
              <a:t>= The place where science meets society!</a:t>
            </a:r>
          </a:p>
          <a:p>
            <a:pPr marL="0" indent="0">
              <a:buNone/>
            </a:pPr>
            <a:endParaRPr lang="en-US" dirty="0"/>
          </a:p>
        </p:txBody>
      </p:sp>
      <p:pic>
        <p:nvPicPr>
          <p:cNvPr id="6" name="Picture 5"/>
          <p:cNvPicPr>
            <a:picLocks noChangeAspect="1"/>
          </p:cNvPicPr>
          <p:nvPr/>
        </p:nvPicPr>
        <p:blipFill>
          <a:blip r:embed="rId3"/>
          <a:stretch>
            <a:fillRect/>
          </a:stretch>
        </p:blipFill>
        <p:spPr>
          <a:xfrm>
            <a:off x="1066800" y="4470400"/>
            <a:ext cx="2007882" cy="19113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2749" y="3213100"/>
            <a:ext cx="4461933" cy="3346450"/>
          </a:xfrm>
          <a:prstGeom prst="rect">
            <a:avLst/>
          </a:prstGeom>
        </p:spPr>
      </p:pic>
    </p:spTree>
    <p:extLst>
      <p:ext uri="{BB962C8B-B14F-4D97-AF65-F5344CB8AC3E}">
        <p14:creationId xmlns:p14="http://schemas.microsoft.com/office/powerpoint/2010/main" val="2020157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Programme – first year</a:t>
            </a:r>
            <a:endParaRPr lang="en-US" dirty="0"/>
          </a:p>
        </p:txBody>
      </p:sp>
      <p:sp>
        <p:nvSpPr>
          <p:cNvPr id="4" name="Slide Number Placeholder 3"/>
          <p:cNvSpPr>
            <a:spLocks noGrp="1"/>
          </p:cNvSpPr>
          <p:nvPr>
            <p:ph type="sldNum" sz="quarter" idx="10"/>
          </p:nvPr>
        </p:nvSpPr>
        <p:spPr/>
        <p:txBody>
          <a:bodyPr/>
          <a:lstStyle/>
          <a:p>
            <a:fld id="{24E8FB94-DAEE-426C-A752-70DDD7A57372}" type="slidenum">
              <a:rPr lang="en-US" smtClean="0">
                <a:solidFill>
                  <a:srgbClr val="000000"/>
                </a:solidFill>
              </a:rPr>
              <a:pPr/>
              <a:t>8</a:t>
            </a:fld>
            <a:endParaRPr lang="en-US">
              <a:solidFill>
                <a:srgbClr val="000000"/>
              </a:solidFill>
            </a:endParaRPr>
          </a:p>
        </p:txBody>
      </p:sp>
      <p:sp>
        <p:nvSpPr>
          <p:cNvPr id="18" name="TextBox 17"/>
          <p:cNvSpPr txBox="1"/>
          <p:nvPr/>
        </p:nvSpPr>
        <p:spPr>
          <a:xfrm>
            <a:off x="1033522" y="1794835"/>
            <a:ext cx="64040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rPr>
              <a:t>YEAR 1</a:t>
            </a:r>
            <a:endParaRPr kumimoji="0" lang="en-GB" sz="1800" b="0" i="0" u="none" strike="noStrike" kern="0" cap="none" spc="0" normalizeH="0" baseline="0" noProof="0" dirty="0" smtClean="0">
              <a:ln>
                <a:noFill/>
              </a:ln>
              <a:solidFill>
                <a:prstClr val="black"/>
              </a:solidFill>
              <a:effectLst/>
              <a:uLnTx/>
              <a:uFillTx/>
              <a:latin typeface="Calibri"/>
            </a:endParaRPr>
          </a:p>
        </p:txBody>
      </p:sp>
      <p:sp>
        <p:nvSpPr>
          <p:cNvPr id="19" name="Rectangle 18"/>
          <p:cNvSpPr/>
          <p:nvPr/>
        </p:nvSpPr>
        <p:spPr>
          <a:xfrm>
            <a:off x="1916423" y="1854976"/>
            <a:ext cx="3150762" cy="647454"/>
          </a:xfrm>
          <a:prstGeom prst="rect">
            <a:avLst/>
          </a:prstGeom>
          <a:solidFill>
            <a:schemeClr val="accent6">
              <a:lumMod val="20000"/>
              <a:lumOff val="80000"/>
            </a:schemeClr>
          </a:solidFill>
          <a:ln w="9525"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algn="ctr"/>
            <a:r>
              <a:rPr lang="en-US" kern="0" dirty="0">
                <a:solidFill>
                  <a:prstClr val="black"/>
                </a:solidFill>
                <a:latin typeface="Calibri"/>
              </a:rPr>
              <a:t>Project </a:t>
            </a:r>
            <a:r>
              <a:rPr lang="en-US" kern="0" dirty="0" smtClean="0">
                <a:solidFill>
                  <a:prstClr val="black"/>
                </a:solidFill>
                <a:latin typeface="Calibri"/>
              </a:rPr>
              <a:t>1 </a:t>
            </a:r>
            <a:r>
              <a:rPr lang="en-US" kern="0" dirty="0">
                <a:solidFill>
                  <a:prstClr val="black"/>
                </a:solidFill>
                <a:latin typeface="Calibri"/>
              </a:rPr>
              <a:t>(15 EC)</a:t>
            </a:r>
            <a:endParaRPr lang="en-GB" kern="0" dirty="0">
              <a:solidFill>
                <a:prstClr val="black"/>
              </a:solidFill>
              <a:latin typeface="Calibri"/>
            </a:endParaRPr>
          </a:p>
        </p:txBody>
      </p:sp>
      <p:sp>
        <p:nvSpPr>
          <p:cNvPr id="20" name="Rectangle 19"/>
          <p:cNvSpPr/>
          <p:nvPr/>
        </p:nvSpPr>
        <p:spPr>
          <a:xfrm>
            <a:off x="1921693" y="2525371"/>
            <a:ext cx="3150761" cy="722497"/>
          </a:xfrm>
          <a:prstGeom prst="rect">
            <a:avLst/>
          </a:prstGeom>
          <a:solidFill>
            <a:schemeClr val="accent6">
              <a:lumMod val="20000"/>
              <a:lumOff val="80000"/>
            </a:schemeClr>
          </a:solidFill>
          <a:ln w="9525"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ea typeface="+mn-ea"/>
                <a:cs typeface="+mn-cs"/>
              </a:rPr>
              <a:t>Project 2 (15 EC)</a:t>
            </a:r>
            <a:endParaRPr kumimoji="0" lang="en-GB" sz="18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21" name="Rectangle 20"/>
          <p:cNvSpPr/>
          <p:nvPr/>
        </p:nvSpPr>
        <p:spPr>
          <a:xfrm>
            <a:off x="1907460" y="3303243"/>
            <a:ext cx="3168034" cy="1435713"/>
          </a:xfrm>
          <a:prstGeom prst="rect">
            <a:avLst/>
          </a:prstGeom>
          <a:solidFill>
            <a:schemeClr val="accent6">
              <a:lumMod val="20000"/>
              <a:lumOff val="80000"/>
            </a:schemeClr>
          </a:solidFill>
          <a:ln w="9525"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numCol="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ea typeface="+mn-ea"/>
                <a:cs typeface="+mn-cs"/>
              </a:rPr>
              <a:t>Project 3 (15 EC)</a:t>
            </a:r>
            <a:endParaRPr kumimoji="0" lang="en-GB" sz="18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22" name="Rectangle 21"/>
          <p:cNvSpPr/>
          <p:nvPr/>
        </p:nvSpPr>
        <p:spPr>
          <a:xfrm>
            <a:off x="1843999" y="1752139"/>
            <a:ext cx="4294922" cy="3133519"/>
          </a:xfrm>
          <a:prstGeom prst="rect">
            <a:avLst/>
          </a:prstGeom>
          <a:noFill/>
          <a:ln w="28575" cap="flat" cmpd="sng" algn="ctr">
            <a:solidFill>
              <a:sysClr val="windowText" lastClr="000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23" name="Rectangle 22"/>
          <p:cNvSpPr/>
          <p:nvPr/>
        </p:nvSpPr>
        <p:spPr>
          <a:xfrm>
            <a:off x="3535235" y="3299811"/>
            <a:ext cx="1488336" cy="70658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ea typeface="+mn-ea"/>
                <a:cs typeface="+mn-cs"/>
              </a:rPr>
              <a:t>Elective (7,5 EC)</a:t>
            </a:r>
          </a:p>
        </p:txBody>
      </p:sp>
      <p:sp>
        <p:nvSpPr>
          <p:cNvPr id="24" name="Rectangle 23"/>
          <p:cNvSpPr/>
          <p:nvPr/>
        </p:nvSpPr>
        <p:spPr>
          <a:xfrm>
            <a:off x="3535235" y="4048365"/>
            <a:ext cx="1488336" cy="670045"/>
          </a:xfrm>
          <a:prstGeom prst="rect">
            <a:avLst/>
          </a:prstGeom>
          <a:ln>
            <a:noFill/>
          </a:ln>
          <a:effectLst>
            <a:outerShdw blurRad="149987" dist="250190" dir="8460000" algn="ctr">
              <a:srgbClr val="000000">
                <a:alpha val="28000"/>
              </a:srgbClr>
            </a:outerShdw>
            <a:softEdge rad="12700"/>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ea typeface="+mn-ea"/>
                <a:cs typeface="+mn-cs"/>
              </a:rPr>
              <a:t>Fieldtrip (7,5 EC)</a:t>
            </a:r>
          </a:p>
        </p:txBody>
      </p:sp>
      <p:sp>
        <p:nvSpPr>
          <p:cNvPr id="25" name="Rectangle 24"/>
          <p:cNvSpPr/>
          <p:nvPr/>
        </p:nvSpPr>
        <p:spPr>
          <a:xfrm>
            <a:off x="5139608" y="1854976"/>
            <a:ext cx="924896" cy="706582"/>
          </a:xfrm>
          <a:prstGeom prst="rect">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a:ea typeface="+mn-ea"/>
                <a:cs typeface="+mn-cs"/>
              </a:rPr>
              <a:t>Quartile 1</a:t>
            </a:r>
          </a:p>
        </p:txBody>
      </p:sp>
      <p:sp>
        <p:nvSpPr>
          <p:cNvPr id="26" name="Rectangle 25"/>
          <p:cNvSpPr/>
          <p:nvPr/>
        </p:nvSpPr>
        <p:spPr>
          <a:xfrm>
            <a:off x="5139608" y="2561558"/>
            <a:ext cx="924896" cy="706582"/>
          </a:xfrm>
          <a:prstGeom prst="rect">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a:ea typeface="+mn-ea"/>
                <a:cs typeface="+mn-cs"/>
              </a:rPr>
              <a:t>Quartile 2</a:t>
            </a:r>
          </a:p>
        </p:txBody>
      </p:sp>
      <p:sp>
        <p:nvSpPr>
          <p:cNvPr id="27" name="Rectangle 26"/>
          <p:cNvSpPr/>
          <p:nvPr/>
        </p:nvSpPr>
        <p:spPr>
          <a:xfrm>
            <a:off x="5139608" y="3268140"/>
            <a:ext cx="924896" cy="706582"/>
          </a:xfrm>
          <a:prstGeom prst="rect">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a:ea typeface="+mn-ea"/>
                <a:cs typeface="+mn-cs"/>
              </a:rPr>
              <a:t>Quartile 3</a:t>
            </a:r>
          </a:p>
        </p:txBody>
      </p:sp>
      <p:sp>
        <p:nvSpPr>
          <p:cNvPr id="28" name="Rectangle 27"/>
          <p:cNvSpPr/>
          <p:nvPr/>
        </p:nvSpPr>
        <p:spPr>
          <a:xfrm>
            <a:off x="5139608" y="3974722"/>
            <a:ext cx="924896" cy="706582"/>
          </a:xfrm>
          <a:prstGeom prst="rect">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a:ea typeface="+mn-ea"/>
                <a:cs typeface="+mn-cs"/>
              </a:rPr>
              <a:t>Quartile 4</a:t>
            </a:r>
          </a:p>
        </p:txBody>
      </p:sp>
      <p:sp>
        <p:nvSpPr>
          <p:cNvPr id="43" name="Rectangle 42"/>
          <p:cNvSpPr/>
          <p:nvPr/>
        </p:nvSpPr>
        <p:spPr>
          <a:xfrm>
            <a:off x="6705047" y="2249875"/>
            <a:ext cx="2364535" cy="1745721"/>
          </a:xfrm>
          <a:prstGeom prst="rect">
            <a:avLst/>
          </a:prstGeom>
          <a:noFill/>
          <a:ln w="12700" cap="flat" cmpd="sng" algn="ctr">
            <a:solidFill>
              <a:sysClr val="windowText" lastClr="000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44" name="TextBox 43"/>
          <p:cNvSpPr txBox="1"/>
          <p:nvPr/>
        </p:nvSpPr>
        <p:spPr>
          <a:xfrm>
            <a:off x="6831753" y="2283914"/>
            <a:ext cx="1906523" cy="307776"/>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prstClr val="black"/>
                </a:solidFill>
                <a:effectLst/>
                <a:uLnTx/>
                <a:uFillTx/>
                <a:latin typeface="Calibri"/>
              </a:rPr>
              <a:t>Key knowledge fields</a:t>
            </a:r>
            <a:endParaRPr kumimoji="0" lang="en-GB" sz="1400" b="0" i="1" u="none" strike="noStrike" kern="0" cap="none" spc="0" normalizeH="0" baseline="0" noProof="0" dirty="0" smtClean="0">
              <a:ln>
                <a:noFill/>
              </a:ln>
              <a:solidFill>
                <a:prstClr val="black"/>
              </a:solidFill>
              <a:effectLst/>
              <a:uLnTx/>
              <a:uFillTx/>
              <a:latin typeface="Calibri"/>
            </a:endParaRPr>
          </a:p>
        </p:txBody>
      </p:sp>
      <p:grpSp>
        <p:nvGrpSpPr>
          <p:cNvPr id="45" name="Group 44"/>
          <p:cNvGrpSpPr/>
          <p:nvPr/>
        </p:nvGrpSpPr>
        <p:grpSpPr>
          <a:xfrm>
            <a:off x="6833275" y="2625444"/>
            <a:ext cx="2045881" cy="1167523"/>
            <a:chOff x="5486400" y="1636930"/>
            <a:chExt cx="2045881" cy="1167523"/>
          </a:xfrm>
        </p:grpSpPr>
        <p:sp>
          <p:nvSpPr>
            <p:cNvPr id="46" name="TextBox 45"/>
            <p:cNvSpPr txBox="1"/>
            <p:nvPr/>
          </p:nvSpPr>
          <p:spPr>
            <a:xfrm>
              <a:off x="5488465" y="2068775"/>
              <a:ext cx="2043816" cy="26161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white"/>
                  </a:solidFill>
                  <a:effectLst/>
                  <a:uLnTx/>
                  <a:uFillTx/>
                  <a:latin typeface="Calibri"/>
                  <a:ea typeface="+mn-ea"/>
                  <a:cs typeface="+mn-cs"/>
                </a:rPr>
                <a:t>Spatial Planning &amp; Governance</a:t>
              </a:r>
              <a:endParaRPr kumimoji="0" lang="en-GB" sz="11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47" name="TextBox 46"/>
            <p:cNvSpPr txBox="1"/>
            <p:nvPr/>
          </p:nvSpPr>
          <p:spPr>
            <a:xfrm>
              <a:off x="5486401" y="2527454"/>
              <a:ext cx="2045880" cy="276999"/>
            </a:xfrm>
            <a:prstGeom prst="rect">
              <a:avLst/>
            </a:prstGeom>
            <a:gradFill flip="none" rotWithShape="1">
              <a:gsLst>
                <a:gs pos="0">
                  <a:sysClr val="window" lastClr="FFFFFF">
                    <a:lumMod val="65000"/>
                    <a:shade val="30000"/>
                    <a:satMod val="115000"/>
                  </a:sysClr>
                </a:gs>
                <a:gs pos="50000">
                  <a:sysClr val="window" lastClr="FFFFFF">
                    <a:lumMod val="65000"/>
                    <a:shade val="67500"/>
                    <a:satMod val="115000"/>
                  </a:sysClr>
                </a:gs>
                <a:gs pos="100000">
                  <a:sysClr val="window" lastClr="FFFFFF">
                    <a:lumMod val="65000"/>
                    <a:shade val="100000"/>
                    <a:satMod val="115000"/>
                  </a:sysClr>
                </a:gs>
              </a:gsLst>
              <a:lin ang="16200000" scaled="1"/>
              <a:tileRect/>
            </a:gradFill>
            <a:ln w="9525" cap="flat" cmpd="sng" algn="ctr">
              <a:noFill/>
              <a:prstDash val="solid"/>
            </a:ln>
            <a:effectLst>
              <a:outerShdw blurRad="40000" dist="23000" dir="5400000" rotWithShape="0">
                <a:srgbClr val="000000">
                  <a:alpha val="35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white"/>
                  </a:solidFill>
                  <a:effectLst/>
                  <a:uLnTx/>
                  <a:uFillTx/>
                  <a:latin typeface="Calibri"/>
                  <a:ea typeface="+mn-ea"/>
                  <a:cs typeface="+mn-cs"/>
                </a:rPr>
                <a:t>Spatial Information</a:t>
              </a:r>
              <a:endParaRPr kumimoji="0" lang="en-GB" sz="1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48" name="TextBox 47"/>
            <p:cNvSpPr txBox="1"/>
            <p:nvPr/>
          </p:nvSpPr>
          <p:spPr>
            <a:xfrm>
              <a:off x="5486400" y="1636930"/>
              <a:ext cx="2045881" cy="276999"/>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white"/>
                  </a:solidFill>
                  <a:effectLst/>
                  <a:uLnTx/>
                  <a:uFillTx/>
                  <a:latin typeface="Calibri"/>
                  <a:ea typeface="+mn-ea"/>
                  <a:cs typeface="+mn-cs"/>
                </a:rPr>
                <a:t>Technical Engineering</a:t>
              </a:r>
              <a:endParaRPr kumimoji="0" lang="en-GB" sz="1200" b="1" i="0" u="none" strike="noStrike" kern="0" cap="none" spc="0" normalizeH="0" baseline="0" noProof="0" dirty="0" smtClean="0">
                <a:ln>
                  <a:noFill/>
                </a:ln>
                <a:solidFill>
                  <a:prstClr val="white"/>
                </a:solidFill>
                <a:effectLst/>
                <a:uLnTx/>
                <a:uFillTx/>
                <a:latin typeface="Calibri"/>
                <a:ea typeface="+mn-ea"/>
                <a:cs typeface="+mn-cs"/>
              </a:endParaRPr>
            </a:p>
          </p:txBody>
        </p:sp>
      </p:grpSp>
      <p:sp>
        <p:nvSpPr>
          <p:cNvPr id="49" name="Left-Right Arrow 48"/>
          <p:cNvSpPr/>
          <p:nvPr/>
        </p:nvSpPr>
        <p:spPr>
          <a:xfrm>
            <a:off x="6138921" y="2886620"/>
            <a:ext cx="609600" cy="457200"/>
          </a:xfrm>
          <a:prstGeom prst="leftRightArrow">
            <a:avLst/>
          </a:prstGeom>
          <a:solidFill>
            <a:sysClr val="window" lastClr="FFFFFF"/>
          </a:solidFill>
          <a:ln w="12700" cap="flat" cmpd="sng" algn="ctr">
            <a:solidFill>
              <a:srgbClr val="4F81BD">
                <a:shade val="5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546323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Programme – </a:t>
            </a:r>
            <a:r>
              <a:rPr lang="en-US" dirty="0" smtClean="0"/>
              <a:t>Second </a:t>
            </a:r>
            <a:r>
              <a:rPr lang="en-US" dirty="0"/>
              <a:t>year</a:t>
            </a:r>
          </a:p>
        </p:txBody>
      </p:sp>
      <p:sp>
        <p:nvSpPr>
          <p:cNvPr id="4" name="Slide Number Placeholder 3"/>
          <p:cNvSpPr>
            <a:spLocks noGrp="1"/>
          </p:cNvSpPr>
          <p:nvPr>
            <p:ph type="sldNum" sz="quarter" idx="10"/>
          </p:nvPr>
        </p:nvSpPr>
        <p:spPr/>
        <p:txBody>
          <a:bodyPr/>
          <a:lstStyle/>
          <a:p>
            <a:fld id="{24E8FB94-DAEE-426C-A752-70DDD7A57372}" type="slidenum">
              <a:rPr lang="en-US" smtClean="0">
                <a:solidFill>
                  <a:srgbClr val="000000"/>
                </a:solidFill>
              </a:rPr>
              <a:pPr/>
              <a:t>9</a:t>
            </a:fld>
            <a:endParaRPr lang="en-US">
              <a:solidFill>
                <a:srgbClr val="000000"/>
              </a:solidFill>
            </a:endParaRPr>
          </a:p>
        </p:txBody>
      </p:sp>
      <p:cxnSp>
        <p:nvCxnSpPr>
          <p:cNvPr id="5" name="Elbow Connector 4"/>
          <p:cNvCxnSpPr/>
          <p:nvPr/>
        </p:nvCxnSpPr>
        <p:spPr>
          <a:xfrm rot="10800000" flipV="1">
            <a:off x="2150538" y="4474943"/>
            <a:ext cx="1004383" cy="205928"/>
          </a:xfrm>
          <a:prstGeom prst="bentConnector2">
            <a:avLst/>
          </a:prstGeom>
          <a:noFill/>
          <a:ln w="19050" cap="flat" cmpd="sng" algn="ctr">
            <a:solidFill>
              <a:sysClr val="windowText" lastClr="000000"/>
            </a:solidFill>
            <a:prstDash val="solid"/>
            <a:headEnd type="none" w="med" len="med"/>
            <a:tailEnd type="triangle" w="med" len="med"/>
          </a:ln>
          <a:effectLst/>
        </p:spPr>
      </p:cxnSp>
      <p:sp>
        <p:nvSpPr>
          <p:cNvPr id="6" name="Rectangle 5"/>
          <p:cNvSpPr/>
          <p:nvPr/>
        </p:nvSpPr>
        <p:spPr>
          <a:xfrm>
            <a:off x="2265246" y="3132888"/>
            <a:ext cx="1702384" cy="79526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ea typeface="+mn-ea"/>
                <a:cs typeface="+mn-cs"/>
              </a:rPr>
              <a:t>MSc research</a:t>
            </a:r>
            <a:endParaRPr kumimoji="0" lang="en-GB" sz="18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7" name="Rectangle 6"/>
          <p:cNvSpPr/>
          <p:nvPr/>
        </p:nvSpPr>
        <p:spPr>
          <a:xfrm>
            <a:off x="1476443" y="4706780"/>
            <a:ext cx="1348186" cy="3048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prstClr val="black"/>
                </a:solidFill>
                <a:effectLst/>
                <a:uLnTx/>
                <a:uFillTx/>
                <a:latin typeface="Calibri"/>
                <a:ea typeface="+mn-ea"/>
                <a:cs typeface="+mn-cs"/>
              </a:rPr>
              <a:t>Industry</a:t>
            </a:r>
            <a:endParaRPr kumimoji="0" lang="en-GB" sz="1400" b="0" i="1" u="none" strike="noStrike" kern="0" cap="none" spc="0" normalizeH="0" baseline="0" noProof="0" dirty="0" smtClean="0">
              <a:ln>
                <a:noFill/>
              </a:ln>
              <a:solidFill>
                <a:prstClr val="black"/>
              </a:solidFill>
              <a:effectLst/>
              <a:uLnTx/>
              <a:uFillTx/>
              <a:latin typeface="Calibri"/>
              <a:ea typeface="+mn-ea"/>
              <a:cs typeface="+mn-cs"/>
            </a:endParaRPr>
          </a:p>
        </p:txBody>
      </p:sp>
      <p:sp>
        <p:nvSpPr>
          <p:cNvPr id="8" name="Rectangle 7"/>
          <p:cNvSpPr/>
          <p:nvPr/>
        </p:nvSpPr>
        <p:spPr>
          <a:xfrm>
            <a:off x="3273240" y="4667019"/>
            <a:ext cx="1572674" cy="3048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smtClean="0">
                <a:ln>
                  <a:noFill/>
                </a:ln>
                <a:solidFill>
                  <a:prstClr val="black"/>
                </a:solidFill>
                <a:effectLst/>
                <a:uLnTx/>
                <a:uFillTx/>
                <a:latin typeface="Calibri"/>
                <a:ea typeface="+mn-ea"/>
                <a:cs typeface="+mn-cs"/>
              </a:rPr>
              <a:t>Scientific </a:t>
            </a:r>
          </a:p>
        </p:txBody>
      </p:sp>
      <p:sp>
        <p:nvSpPr>
          <p:cNvPr id="9" name="TextBox 8"/>
          <p:cNvSpPr txBox="1"/>
          <p:nvPr/>
        </p:nvSpPr>
        <p:spPr>
          <a:xfrm>
            <a:off x="5405975" y="2245287"/>
            <a:ext cx="2719028" cy="738664"/>
          </a:xfrm>
          <a:prstGeom prst="rect">
            <a:avLst/>
          </a:prstGeom>
          <a:noFill/>
          <a:ln w="19050">
            <a:noFill/>
            <a:prstDash val="dash"/>
          </a:ln>
        </p:spPr>
        <p:txBody>
          <a:bodyPr wrap="square" rtlCol="0">
            <a:spAutoFit/>
          </a:bodyPr>
          <a:lstStyle/>
          <a:p>
            <a:r>
              <a:rPr lang="en-US" sz="1400" dirty="0" smtClean="0">
                <a:solidFill>
                  <a:prstClr val="black"/>
                </a:solidFill>
                <a:latin typeface="Calibri"/>
              </a:rPr>
              <a:t>Topic selection, Individual electives in support of MSc research topic and proposal writing</a:t>
            </a:r>
          </a:p>
        </p:txBody>
      </p:sp>
      <p:sp>
        <p:nvSpPr>
          <p:cNvPr id="10" name="TextBox 9"/>
          <p:cNvSpPr txBox="1"/>
          <p:nvPr/>
        </p:nvSpPr>
        <p:spPr>
          <a:xfrm>
            <a:off x="5405975" y="4068567"/>
            <a:ext cx="2207736" cy="523220"/>
          </a:xfrm>
          <a:prstGeom prst="rect">
            <a:avLst/>
          </a:prstGeom>
          <a:noFill/>
          <a:ln w="19050">
            <a:noFill/>
            <a:prstDash val="dash"/>
          </a:ln>
        </p:spPr>
        <p:txBody>
          <a:bodyPr wrap="square" rtlCol="0">
            <a:spAutoFit/>
          </a:bodyPr>
          <a:lstStyle/>
          <a:p>
            <a:r>
              <a:rPr lang="en-US" sz="1400" dirty="0" smtClean="0">
                <a:solidFill>
                  <a:prstClr val="black"/>
                </a:solidFill>
                <a:latin typeface="Calibri"/>
              </a:rPr>
              <a:t>Choice: internship, Industry or PhD preparation</a:t>
            </a:r>
            <a:endParaRPr lang="en-GB" sz="1400" dirty="0">
              <a:solidFill>
                <a:prstClr val="black"/>
              </a:solidFill>
              <a:latin typeface="Calibri"/>
            </a:endParaRPr>
          </a:p>
        </p:txBody>
      </p:sp>
      <p:cxnSp>
        <p:nvCxnSpPr>
          <p:cNvPr id="11" name="Elbow Connector 10"/>
          <p:cNvCxnSpPr/>
          <p:nvPr/>
        </p:nvCxnSpPr>
        <p:spPr>
          <a:xfrm rot="16200000" flipH="1">
            <a:off x="3437428" y="3986509"/>
            <a:ext cx="386716" cy="951729"/>
          </a:xfrm>
          <a:prstGeom prst="bentConnector3">
            <a:avLst>
              <a:gd name="adj1" fmla="val 50000"/>
            </a:avLst>
          </a:prstGeom>
          <a:noFill/>
          <a:ln w="19050" cap="flat" cmpd="sng" algn="ctr">
            <a:solidFill>
              <a:sysClr val="windowText" lastClr="000000"/>
            </a:solidFill>
            <a:prstDash val="solid"/>
            <a:headEnd type="none" w="med" len="med"/>
            <a:tailEnd type="triangle" w="med" len="med"/>
          </a:ln>
          <a:effectLst/>
        </p:spPr>
      </p:cxnSp>
      <p:sp>
        <p:nvSpPr>
          <p:cNvPr id="12" name="Rectangle 11"/>
          <p:cNvSpPr/>
          <p:nvPr/>
        </p:nvSpPr>
        <p:spPr>
          <a:xfrm>
            <a:off x="2267207" y="2319936"/>
            <a:ext cx="1691686" cy="42167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a:ea typeface="+mn-ea"/>
                <a:cs typeface="+mn-cs"/>
              </a:rPr>
              <a:t>Electives</a:t>
            </a:r>
            <a:endParaRPr kumimoji="0" lang="en-GB" sz="14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13" name="TextBox 12"/>
          <p:cNvSpPr txBox="1"/>
          <p:nvPr/>
        </p:nvSpPr>
        <p:spPr>
          <a:xfrm>
            <a:off x="8419086" y="2341841"/>
            <a:ext cx="589713" cy="307777"/>
          </a:xfrm>
          <a:prstGeom prst="rect">
            <a:avLst/>
          </a:prstGeom>
          <a:noFill/>
        </p:spPr>
        <p:txBody>
          <a:bodyPr wrap="none" rtlCol="0">
            <a:spAutoFit/>
          </a:bodyPr>
          <a:lstStyle/>
          <a:p>
            <a:r>
              <a:rPr lang="en-US" sz="1400" dirty="0" smtClean="0">
                <a:solidFill>
                  <a:prstClr val="black"/>
                </a:solidFill>
                <a:latin typeface="Calibri"/>
              </a:rPr>
              <a:t>15 EC</a:t>
            </a:r>
            <a:endParaRPr lang="en-GB" sz="1400" dirty="0">
              <a:solidFill>
                <a:prstClr val="black"/>
              </a:solidFill>
              <a:latin typeface="Calibri"/>
            </a:endParaRPr>
          </a:p>
        </p:txBody>
      </p:sp>
      <p:sp>
        <p:nvSpPr>
          <p:cNvPr id="14" name="TextBox 13"/>
          <p:cNvSpPr txBox="1"/>
          <p:nvPr/>
        </p:nvSpPr>
        <p:spPr>
          <a:xfrm>
            <a:off x="8419086" y="3361235"/>
            <a:ext cx="589713" cy="307777"/>
          </a:xfrm>
          <a:prstGeom prst="rect">
            <a:avLst/>
          </a:prstGeom>
          <a:noFill/>
        </p:spPr>
        <p:txBody>
          <a:bodyPr wrap="none" rtlCol="0">
            <a:spAutoFit/>
          </a:bodyPr>
          <a:lstStyle/>
          <a:p>
            <a:r>
              <a:rPr lang="en-US" sz="1400" dirty="0" smtClean="0">
                <a:solidFill>
                  <a:prstClr val="black"/>
                </a:solidFill>
                <a:latin typeface="Calibri"/>
              </a:rPr>
              <a:t>30 EC</a:t>
            </a:r>
            <a:endParaRPr lang="en-GB" sz="1400" dirty="0">
              <a:solidFill>
                <a:prstClr val="black"/>
              </a:solidFill>
              <a:latin typeface="Calibri"/>
            </a:endParaRPr>
          </a:p>
        </p:txBody>
      </p:sp>
      <p:sp>
        <p:nvSpPr>
          <p:cNvPr id="15" name="TextBox 14"/>
          <p:cNvSpPr txBox="1"/>
          <p:nvPr/>
        </p:nvSpPr>
        <p:spPr>
          <a:xfrm>
            <a:off x="8419086" y="4178241"/>
            <a:ext cx="589713" cy="307777"/>
          </a:xfrm>
          <a:prstGeom prst="rect">
            <a:avLst/>
          </a:prstGeom>
          <a:noFill/>
        </p:spPr>
        <p:txBody>
          <a:bodyPr wrap="none" rtlCol="0">
            <a:spAutoFit/>
          </a:bodyPr>
          <a:lstStyle/>
          <a:p>
            <a:r>
              <a:rPr lang="en-US" sz="1400" dirty="0" smtClean="0">
                <a:solidFill>
                  <a:prstClr val="black"/>
                </a:solidFill>
                <a:latin typeface="Calibri"/>
              </a:rPr>
              <a:t>15 EC</a:t>
            </a:r>
            <a:endParaRPr lang="en-GB" sz="1400" dirty="0">
              <a:solidFill>
                <a:prstClr val="black"/>
              </a:solidFill>
              <a:latin typeface="Calibri"/>
            </a:endParaRPr>
          </a:p>
        </p:txBody>
      </p:sp>
      <p:sp>
        <p:nvSpPr>
          <p:cNvPr id="16" name="Rectangle 15"/>
          <p:cNvSpPr/>
          <p:nvPr/>
        </p:nvSpPr>
        <p:spPr>
          <a:xfrm>
            <a:off x="1219200" y="2223408"/>
            <a:ext cx="3787701" cy="3076348"/>
          </a:xfrm>
          <a:prstGeom prst="rect">
            <a:avLst/>
          </a:prstGeom>
          <a:noFill/>
          <a:ln w="12700" cap="flat" cmpd="sng" algn="ctr">
            <a:solidFill>
              <a:sysClr val="windowText" lastClr="000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17" name="Rectangle 16"/>
          <p:cNvSpPr/>
          <p:nvPr/>
        </p:nvSpPr>
        <p:spPr>
          <a:xfrm>
            <a:off x="2265246" y="2721330"/>
            <a:ext cx="1691686" cy="26927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cs typeface="+mn-cs"/>
              </a:rPr>
              <a:t>Research proposal</a:t>
            </a:r>
            <a:endParaRPr kumimoji="0" lang="en-GB" sz="14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18" name="Rectangle 17"/>
          <p:cNvSpPr/>
          <p:nvPr/>
        </p:nvSpPr>
        <p:spPr>
          <a:xfrm>
            <a:off x="5405975" y="3189492"/>
            <a:ext cx="2558695" cy="738664"/>
          </a:xfrm>
          <a:prstGeom prst="rect">
            <a:avLst/>
          </a:prstGeom>
        </p:spPr>
        <p:txBody>
          <a:bodyPr wrap="square">
            <a:spAutoFit/>
          </a:bodyPr>
          <a:lstStyle/>
          <a:p>
            <a:r>
              <a:rPr lang="en-US" sz="1400" dirty="0" smtClean="0">
                <a:solidFill>
                  <a:prstClr val="black"/>
                </a:solidFill>
                <a:latin typeface="Calibri"/>
              </a:rPr>
              <a:t>MSc research, individual thesis but can be within a group effort related to existing projects</a:t>
            </a:r>
            <a:endParaRPr lang="en-US" sz="1400" dirty="0">
              <a:solidFill>
                <a:prstClr val="black"/>
              </a:solidFill>
              <a:latin typeface="Calibri"/>
            </a:endParaRPr>
          </a:p>
        </p:txBody>
      </p:sp>
      <p:sp>
        <p:nvSpPr>
          <p:cNvPr id="19" name="Rectangle 18"/>
          <p:cNvSpPr/>
          <p:nvPr/>
        </p:nvSpPr>
        <p:spPr>
          <a:xfrm>
            <a:off x="2265246" y="3927988"/>
            <a:ext cx="1702384" cy="32974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prstClr val="black"/>
                </a:solidFill>
                <a:effectLst/>
                <a:uLnTx/>
                <a:uFillTx/>
                <a:latin typeface="Calibri"/>
                <a:ea typeface="+mn-ea"/>
                <a:cs typeface="+mn-cs"/>
              </a:rPr>
              <a:t>Internship</a:t>
            </a:r>
          </a:p>
        </p:txBody>
      </p:sp>
    </p:spTree>
    <p:extLst>
      <p:ext uri="{BB962C8B-B14F-4D97-AF65-F5344CB8AC3E}">
        <p14:creationId xmlns:p14="http://schemas.microsoft.com/office/powerpoint/2010/main" val="26937695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ITC">
  <a:themeElements>
    <a:clrScheme name="ITC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T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rebuchet MS"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rebuchet MS" pitchFamily="34" charset="0"/>
            <a:cs typeface="Arial" charset="0"/>
          </a:defRPr>
        </a:defPPr>
      </a:lstStyle>
    </a:lnDef>
  </a:objectDefaults>
  <a:extraClrSchemeLst>
    <a:extraClrScheme>
      <a:clrScheme name="ITC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TC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TC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TC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T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T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T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ITC">
  <a:themeElements>
    <a:clrScheme name="ITC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T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spPr>
      <a:bodyPr rtlCol="0" anchor="ctr"/>
      <a:lstStyle>
        <a:defPPr algn="ctr">
          <a:defRPr/>
        </a:defPPr>
      </a:lstStyle>
      <a:style>
        <a:lnRef idx="1">
          <a:schemeClr val="accent2"/>
        </a:lnRef>
        <a:fillRef idx="3">
          <a:schemeClr val="accent2"/>
        </a:fillRef>
        <a:effectRef idx="2">
          <a:schemeClr val="accent2"/>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rebuchet MS" pitchFamily="34" charset="0"/>
            <a:cs typeface="Arial" charset="0"/>
          </a:defRPr>
        </a:defPPr>
      </a:lstStyle>
    </a:lnDef>
  </a:objectDefaults>
  <a:extraClrSchemeLst>
    <a:extraClrScheme>
      <a:clrScheme name="ITC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TC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TC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TC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T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T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T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1174</Words>
  <Application>Microsoft Office PowerPoint</Application>
  <PresentationFormat>Bildschirmpräsentation (4:3)</PresentationFormat>
  <Paragraphs>177</Paragraphs>
  <Slides>19</Slides>
  <Notes>10</Notes>
  <HiddenSlides>0</HiddenSlides>
  <MMClips>1</MMClips>
  <ScaleCrop>false</ScaleCrop>
  <HeadingPairs>
    <vt:vector size="4" baseType="variant">
      <vt:variant>
        <vt:lpstr>Design</vt:lpstr>
      </vt:variant>
      <vt:variant>
        <vt:i4>2</vt:i4>
      </vt:variant>
      <vt:variant>
        <vt:lpstr>Folientitel</vt:lpstr>
      </vt:variant>
      <vt:variant>
        <vt:i4>19</vt:i4>
      </vt:variant>
    </vt:vector>
  </HeadingPairs>
  <TitlesOfParts>
    <vt:vector size="21" baseType="lpstr">
      <vt:lpstr>1_ITC</vt:lpstr>
      <vt:lpstr>2_ITC</vt:lpstr>
      <vt:lpstr> developing  Project Led Education  the spatial engineering programme  Mark Brussel, 13/06/17</vt:lpstr>
      <vt:lpstr>content</vt:lpstr>
      <vt:lpstr>Real world “wicked” problems</vt:lpstr>
      <vt:lpstr>Multidisciplinary programme</vt:lpstr>
      <vt:lpstr>Use spatial information</vt:lpstr>
      <vt:lpstr>Use technical engineering</vt:lpstr>
      <vt:lpstr>Use spatial planning and governance</vt:lpstr>
      <vt:lpstr>Programme – first year</vt:lpstr>
      <vt:lpstr>Programme – Second year</vt:lpstr>
      <vt:lpstr>characteristics of projects in SE</vt:lpstr>
      <vt:lpstr>Staff roles</vt:lpstr>
      <vt:lpstr>Student roles</vt:lpstr>
      <vt:lpstr>Project 1: Climate resilient cities</vt:lpstr>
      <vt:lpstr>Two triangles….</vt:lpstr>
      <vt:lpstr>main Intended learning outcomes  Based on 3TU MSc protocol </vt:lpstr>
      <vt:lpstr>Teaching methods</vt:lpstr>
      <vt:lpstr>assessment</vt:lpstr>
      <vt:lpstr>Linking learning outcomes and assessment - Use of rubrics</vt:lpstr>
      <vt:lpstr>Application to your case studies?</vt:lpstr>
    </vt:vector>
  </TitlesOfParts>
  <Company>University of Twente - ICTS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Jetten, V.G. (Victor, ITC)</dc:creator>
  <cp:lastModifiedBy>Antonia Dausner</cp:lastModifiedBy>
  <cp:revision>99</cp:revision>
  <cp:lastPrinted>2016-11-14T12:05:22Z</cp:lastPrinted>
  <dcterms:created xsi:type="dcterms:W3CDTF">2015-09-27T09:35:56Z</dcterms:created>
  <dcterms:modified xsi:type="dcterms:W3CDTF">2018-10-11T09:47:14Z</dcterms:modified>
</cp:coreProperties>
</file>